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2E0D2-0BA2-4FA3-9708-7BDA9B68C987}" v="1" dt="2024-03-01T16:53:53.747"/>
  </p1510:revLst>
</p1510:revInfo>
</file>

<file path=ppt/tableStyles.xml><?xml version="1.0" encoding="utf-8"?>
<a:tblStyleLst xmlns:a="http://schemas.openxmlformats.org/drawingml/2006/main" def="{9E9F87F7-1519-4FAC-9F34-FAD7CD2FA843}">
  <a:tblStyle styleId="{9E9F87F7-1519-4FAC-9F34-FAD7CD2FA8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BF42E0D2-0BA2-4FA3-9708-7BDA9B68C987}"/>
    <pc:docChg chg="custSel modSld">
      <pc:chgData name="Bracken, Pam" userId="f3aa402d-8a3c-4841-b939-af5e5b41e404" providerId="ADAL" clId="{BF42E0D2-0BA2-4FA3-9708-7BDA9B68C987}" dt="2024-03-01T16:53:53.746" v="62"/>
      <pc:docMkLst>
        <pc:docMk/>
      </pc:docMkLst>
      <pc:sldChg chg="modSp mod">
        <pc:chgData name="Bracken, Pam" userId="f3aa402d-8a3c-4841-b939-af5e5b41e404" providerId="ADAL" clId="{BF42E0D2-0BA2-4FA3-9708-7BDA9B68C987}" dt="2024-02-16T17:43:34.811" v="0" actId="20577"/>
        <pc:sldMkLst>
          <pc:docMk/>
          <pc:sldMk cId="0" sldId="258"/>
        </pc:sldMkLst>
        <pc:graphicFrameChg chg="modGraphic">
          <ac:chgData name="Bracken, Pam" userId="f3aa402d-8a3c-4841-b939-af5e5b41e404" providerId="ADAL" clId="{BF42E0D2-0BA2-4FA3-9708-7BDA9B68C987}" dt="2024-02-16T17:43:34.811" v="0" actId="20577"/>
          <ac:graphicFrameMkLst>
            <pc:docMk/>
            <pc:sldMk cId="0" sldId="258"/>
            <ac:graphicFrameMk id="105" creationId="{00000000-0000-0000-0000-000000000000}"/>
          </ac:graphicFrameMkLst>
        </pc:graphicFrameChg>
      </pc:sldChg>
      <pc:sldChg chg="modSp mod">
        <pc:chgData name="Bracken, Pam" userId="f3aa402d-8a3c-4841-b939-af5e5b41e404" providerId="ADAL" clId="{BF42E0D2-0BA2-4FA3-9708-7BDA9B68C987}" dt="2024-03-01T15:37:47.994" v="54" actId="20577"/>
        <pc:sldMkLst>
          <pc:docMk/>
          <pc:sldMk cId="0" sldId="262"/>
        </pc:sldMkLst>
        <pc:spChg chg="mod">
          <ac:chgData name="Bracken, Pam" userId="f3aa402d-8a3c-4841-b939-af5e5b41e404" providerId="ADAL" clId="{BF42E0D2-0BA2-4FA3-9708-7BDA9B68C987}" dt="2024-03-01T15:37:47.994" v="54" actId="20577"/>
          <ac:spMkLst>
            <pc:docMk/>
            <pc:sldMk cId="0" sldId="262"/>
            <ac:spMk id="129" creationId="{00000000-0000-0000-0000-000000000000}"/>
          </ac:spMkLst>
        </pc:spChg>
      </pc:sldChg>
      <pc:sldChg chg="modSp mod">
        <pc:chgData name="Bracken, Pam" userId="f3aa402d-8a3c-4841-b939-af5e5b41e404" providerId="ADAL" clId="{BF42E0D2-0BA2-4FA3-9708-7BDA9B68C987}" dt="2024-02-19T19:44:38.725" v="38" actId="20577"/>
        <pc:sldMkLst>
          <pc:docMk/>
          <pc:sldMk cId="0" sldId="263"/>
        </pc:sldMkLst>
        <pc:spChg chg="mod">
          <ac:chgData name="Bracken, Pam" userId="f3aa402d-8a3c-4841-b939-af5e5b41e404" providerId="ADAL" clId="{BF42E0D2-0BA2-4FA3-9708-7BDA9B68C987}" dt="2024-02-19T19:44:38.725" v="38" actId="20577"/>
          <ac:spMkLst>
            <pc:docMk/>
            <pc:sldMk cId="0" sldId="263"/>
            <ac:spMk id="139" creationId="{00000000-0000-0000-0000-000000000000}"/>
          </ac:spMkLst>
        </pc:spChg>
      </pc:sldChg>
      <pc:sldChg chg="modSp mod">
        <pc:chgData name="Bracken, Pam" userId="f3aa402d-8a3c-4841-b939-af5e5b41e404" providerId="ADAL" clId="{BF42E0D2-0BA2-4FA3-9708-7BDA9B68C987}" dt="2024-03-01T15:39:28.567" v="55" actId="1076"/>
        <pc:sldMkLst>
          <pc:docMk/>
          <pc:sldMk cId="0" sldId="265"/>
        </pc:sldMkLst>
        <pc:picChg chg="mod">
          <ac:chgData name="Bracken, Pam" userId="f3aa402d-8a3c-4841-b939-af5e5b41e404" providerId="ADAL" clId="{BF42E0D2-0BA2-4FA3-9708-7BDA9B68C987}" dt="2024-03-01T15:39:28.567" v="55" actId="1076"/>
          <ac:picMkLst>
            <pc:docMk/>
            <pc:sldMk cId="0" sldId="265"/>
            <ac:picMk id="154" creationId="{00000000-0000-0000-0000-000000000000}"/>
          </ac:picMkLst>
        </pc:picChg>
      </pc:sldChg>
      <pc:sldChg chg="modSp mod">
        <pc:chgData name="Bracken, Pam" userId="f3aa402d-8a3c-4841-b939-af5e5b41e404" providerId="ADAL" clId="{BF42E0D2-0BA2-4FA3-9708-7BDA9B68C987}" dt="2024-03-01T16:53:53.746" v="62"/>
        <pc:sldMkLst>
          <pc:docMk/>
          <pc:sldMk cId="0" sldId="267"/>
        </pc:sldMkLst>
        <pc:spChg chg="mod">
          <ac:chgData name="Bracken, Pam" userId="f3aa402d-8a3c-4841-b939-af5e5b41e404" providerId="ADAL" clId="{BF42E0D2-0BA2-4FA3-9708-7BDA9B68C987}" dt="2024-03-01T16:53:53.746" v="62"/>
          <ac:spMkLst>
            <pc:docMk/>
            <pc:sldMk cId="0" sldId="267"/>
            <ac:spMk id="165" creationId="{00000000-0000-0000-0000-000000000000}"/>
          </ac:spMkLst>
        </pc:spChg>
      </pc:sldChg>
      <pc:sldChg chg="modSp mod">
        <pc:chgData name="Bracken, Pam" userId="f3aa402d-8a3c-4841-b939-af5e5b41e404" providerId="ADAL" clId="{BF42E0D2-0BA2-4FA3-9708-7BDA9B68C987}" dt="2024-03-01T15:40:47.460" v="59" actId="1076"/>
        <pc:sldMkLst>
          <pc:docMk/>
          <pc:sldMk cId="0" sldId="268"/>
        </pc:sldMkLst>
        <pc:spChg chg="mod">
          <ac:chgData name="Bracken, Pam" userId="f3aa402d-8a3c-4841-b939-af5e5b41e404" providerId="ADAL" clId="{BF42E0D2-0BA2-4FA3-9708-7BDA9B68C987}" dt="2024-03-01T15:40:47.460" v="59" actId="1076"/>
          <ac:spMkLst>
            <pc:docMk/>
            <pc:sldMk cId="0" sldId="268"/>
            <ac:spMk id="171" creationId="{00000000-0000-0000-0000-000000000000}"/>
          </ac:spMkLst>
        </pc:spChg>
      </pc:sldChg>
      <pc:sldChg chg="modSp mod">
        <pc:chgData name="Bracken, Pam" userId="f3aa402d-8a3c-4841-b939-af5e5b41e404" providerId="ADAL" clId="{BF42E0D2-0BA2-4FA3-9708-7BDA9B68C987}" dt="2024-02-19T19:43:00.074" v="30" actId="20577"/>
        <pc:sldMkLst>
          <pc:docMk/>
          <pc:sldMk cId="0" sldId="269"/>
        </pc:sldMkLst>
        <pc:spChg chg="mod">
          <ac:chgData name="Bracken, Pam" userId="f3aa402d-8a3c-4841-b939-af5e5b41e404" providerId="ADAL" clId="{BF42E0D2-0BA2-4FA3-9708-7BDA9B68C987}" dt="2024-02-19T19:43:00.074" v="30" actId="20577"/>
          <ac:spMkLst>
            <pc:docMk/>
            <pc:sldMk cId="0" sldId="269"/>
            <ac:spMk id="1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3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zT2IxZQa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1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2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53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18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de2d833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de2d833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Painting a picture.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https://learn.k20center.ou.edu/strategy/1331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(2021, September 21). K20 Center 15 minute timer [video].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https://www.youtube.com/watch?v=m3zT2IxZQaw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de2d8337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de2d8337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Canva. Tech Tools.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https://learn.k20center.ou.edu/tech-tool/612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de2d8337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ade2d8337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de2d833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de2d8337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Mirror, microscope, binoculars.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https://learn.k20center.ou.edu/strategy/3020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1a105f3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K20 Center. (n.d.). 5W cube. Strategies. </a:t>
            </a:r>
            <a:r>
              <a:rPr lang="en-US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291a105f3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1a105f35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1a105f35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Anchor charts.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https://learn.k20center.ou.edu/strategy/58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Detective board.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https://learn.k20center.ou.edu/strategy/3530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 Gallery walk / carousel.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https://learn.k20center.ou.edu/strategy/118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de2d833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de2d833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POMS: Point of most significance.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https://learn.k20center.ou.edu/strategy/101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1056675" y="445025"/>
            <a:ext cx="77757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1056675" y="1152475"/>
            <a:ext cx="77757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Clr>
                <a:schemeClr val="lt1"/>
              </a:buClr>
              <a:buSzPts val="1103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75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75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Calibri"/>
              <a:buChar char="⚫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Char char="•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3zT2IxZQa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do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ritua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7740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Review images and text in the </a:t>
            </a:r>
            <a:r>
              <a:rPr lang="en-US" sz="2400" b="1" dirty="0">
                <a:solidFill>
                  <a:schemeClr val="accent4"/>
                </a:solidFill>
              </a:rPr>
              <a:t>Painting a Picture Set </a:t>
            </a:r>
            <a:r>
              <a:rPr lang="en-US" sz="2400" dirty="0"/>
              <a:t>provided. </a:t>
            </a:r>
            <a:br>
              <a:rPr lang="en-US" sz="2400" dirty="0"/>
            </a:b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As you go through each image, you will record any observations/inferences and the purpose of each item in the </a:t>
            </a:r>
            <a:r>
              <a:rPr lang="en-US" sz="2400" b="1" dirty="0">
                <a:solidFill>
                  <a:schemeClr val="accent4"/>
                </a:solidFill>
              </a:rPr>
              <a:t>Painting a Picture Chart </a:t>
            </a:r>
            <a:r>
              <a:rPr lang="en-US" sz="2400" dirty="0"/>
              <a:t>provided.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b="1" dirty="0"/>
              <a:t>Observation: </a:t>
            </a:r>
            <a:r>
              <a:rPr lang="en-US" sz="1400" dirty="0"/>
              <a:t>What do you see?</a:t>
            </a:r>
            <a:r>
              <a:rPr lang="en-US" sz="1400" b="1" dirty="0"/>
              <a:t> </a:t>
            </a:r>
            <a:endParaRPr sz="1400"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b="1" dirty="0"/>
              <a:t>Inferences: </a:t>
            </a:r>
            <a:r>
              <a:rPr lang="en-US" sz="1400" dirty="0"/>
              <a:t>Based on what you see, what can you conclude about this item?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b="1" dirty="0"/>
              <a:t>Purpose:</a:t>
            </a:r>
            <a:r>
              <a:rPr lang="en-US" sz="1400" dirty="0"/>
              <a:t> Based on your observations and inferences, what is the purpose of this item? </a:t>
            </a:r>
            <a:endParaRPr sz="1400" dirty="0"/>
          </a:p>
        </p:txBody>
      </p:sp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Painting a Picture </a:t>
            </a:r>
            <a:endParaRPr/>
          </a:p>
        </p:txBody>
      </p:sp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550" y="108300"/>
            <a:ext cx="1369950" cy="167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 title="K20 Center 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9250" y="665925"/>
            <a:ext cx="6481225" cy="36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Go to </a:t>
            </a:r>
            <a:r>
              <a:rPr lang="en-US" b="1" u="sng">
                <a:solidFill>
                  <a:srgbClr val="7D161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http://k20.ou.edu/dod</a:t>
            </a:r>
            <a:r>
              <a:rPr lang="en-US" b="1">
                <a:solidFill>
                  <a:srgbClr val="7D1619"/>
                </a:solidFill>
              </a:rPr>
              <a:t>. </a:t>
            </a:r>
            <a:endParaRPr b="1">
              <a:solidFill>
                <a:srgbClr val="7D1619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Select “Use template for new design.” It will ask you to sign in. You can use your school email address to sign in and create a new account.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If you previously created a Canva account, sign into your existing account.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Once you have completed these steps, it will allow you to create your own ofrenda.</a:t>
            </a:r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Día de </a:t>
            </a:r>
            <a:r>
              <a:rPr lang="en-US" dirty="0" err="1"/>
              <a:t>los</a:t>
            </a:r>
            <a:r>
              <a:rPr lang="en-US" dirty="0"/>
              <a:t> Muertos Ofrenda-Canva</a:t>
            </a:r>
            <a:endParaRPr dirty="0"/>
          </a:p>
        </p:txBody>
      </p:sp>
      <p:pic>
        <p:nvPicPr>
          <p:cNvPr id="166" name="Google Shape;1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225" y="0"/>
            <a:ext cx="1816750" cy="18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457200" y="1168575"/>
            <a:ext cx="8229600" cy="349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dirty="0"/>
              <a:t>For your ofrenda, include the following:</a:t>
            </a:r>
            <a:endParaRPr sz="1800" dirty="0"/>
          </a:p>
          <a:p>
            <a:pPr marL="457200" lvl="0" indent="-342900" algn="l" rtl="0"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Minimum of one photo of a loved one or person being honored.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 background photo of a place where your loved one liked to visit.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At least two items that they enjoyed.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For example, if they enjoyed reading, a book can be added, or if their favorite drink was Dr. Pepper, add a Dr. Pepper image.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Add a text box and write an explanation of who your ofrenda is honoring and what the items you chose represent. </a:t>
            </a:r>
            <a:endParaRPr sz="18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dirty="0"/>
              <a:t>Once you have completed your ofrenda, click the share button and copy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dirty="0"/>
              <a:t>the link provided.</a:t>
            </a:r>
            <a:endParaRPr sz="1800" dirty="0"/>
          </a:p>
        </p:txBody>
      </p:sp>
      <p:sp>
        <p:nvSpPr>
          <p:cNvPr id="172" name="Google Shape;172;p35"/>
          <p:cNvSpPr txBox="1">
            <a:spLocks noGrp="1"/>
          </p:cNvSpPr>
          <p:nvPr>
            <p:ph type="title"/>
          </p:nvPr>
        </p:nvSpPr>
        <p:spPr>
          <a:xfrm>
            <a:off x="457200" y="1745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Ofrenda Requirements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/>
        </p:nvSpPr>
        <p:spPr>
          <a:xfrm>
            <a:off x="457200" y="1309350"/>
            <a:ext cx="64998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 individually on what you have learned in this lesson. 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D1619"/>
              </a:buClr>
              <a:buSzPts val="1400"/>
              <a:buFont typeface="Calibri"/>
              <a:buChar char="●"/>
            </a:pPr>
            <a:r>
              <a:rPr lang="en-US" sz="1900" b="1" dirty="0">
                <a:latin typeface="Calibri"/>
                <a:ea typeface="Calibri"/>
                <a:cs typeface="Calibri"/>
                <a:sym typeface="Calibri"/>
              </a:rPr>
              <a:t>Mirror (internal reflection): </a:t>
            </a: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How has this experience changed my thinking?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D1619"/>
              </a:buClr>
              <a:buSzPts val="1400"/>
              <a:buFont typeface="Calibri"/>
              <a:buChar char="●"/>
            </a:pPr>
            <a:r>
              <a:rPr lang="en-US" sz="1900" b="1" dirty="0">
                <a:latin typeface="Calibri"/>
                <a:ea typeface="Calibri"/>
                <a:cs typeface="Calibri"/>
                <a:sym typeface="Calibri"/>
              </a:rPr>
              <a:t>Microscope (close inspection): </a:t>
            </a: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How can this knowledge be applied?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D1619"/>
              </a:buClr>
              <a:buSzPts val="1400"/>
              <a:buFont typeface="Calibri"/>
              <a:buChar char="●"/>
            </a:pPr>
            <a:r>
              <a:rPr lang="en-US" sz="1900" b="1" dirty="0">
                <a:latin typeface="Calibri"/>
                <a:ea typeface="Calibri"/>
                <a:cs typeface="Calibri"/>
                <a:sym typeface="Calibri"/>
              </a:rPr>
              <a:t>Binoculars (global reflection): </a:t>
            </a: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What could be done to be more inclusive of others’ cultural celebrations?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6"/>
          <p:cNvSpPr txBox="1"/>
          <p:nvPr/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Mirror, Microscope, Binoculars</a:t>
            </a:r>
            <a:endParaRPr sz="360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8250" y="307249"/>
            <a:ext cx="1538550" cy="1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5W Cubes</a:t>
            </a:r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In your groups, take turns rolling the cube to generate a question. Once you have your question, share your answer with the group and then pass the cube in a clockwise manner.</a:t>
            </a:r>
            <a:endParaRPr/>
          </a:p>
        </p:txBody>
      </p:sp>
      <p:pic>
        <p:nvPicPr>
          <p:cNvPr id="100" name="Google Shape;1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150" y="952497"/>
            <a:ext cx="32385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25"/>
          <p:cNvGraphicFramePr/>
          <p:nvPr>
            <p:extLst>
              <p:ext uri="{D42A27DB-BD31-4B8C-83A1-F6EECF244321}">
                <p14:modId xmlns:p14="http://schemas.microsoft.com/office/powerpoint/2010/main" val="3103181335"/>
              </p:ext>
            </p:extLst>
          </p:nvPr>
        </p:nvGraphicFramePr>
        <p:xfrm>
          <a:off x="952500" y="144850"/>
          <a:ext cx="7239000" cy="4717165"/>
        </p:xfrm>
        <a:graphic>
          <a:graphicData uri="http://schemas.openxmlformats.org/drawingml/2006/table">
            <a:tbl>
              <a:tblPr>
                <a:noFill/>
                <a:tableStyleId>{9E9F87F7-1519-4FAC-9F34-FAD7CD2FA843}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525">
                <a:tc>
                  <a:txBody>
                    <a:bodyPr/>
                    <a:lstStyle/>
                    <a:p>
                      <a:pPr marL="457200" lvl="0" indent="-3619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AutoNum type="arabicPeriod"/>
                      </a:pPr>
                      <a:r>
                        <a:rPr lang="en-US" sz="2100" b="1" dirty="0">
                          <a:solidFill>
                            <a:schemeClr val="lt1"/>
                          </a:solidFill>
                        </a:rPr>
                        <a:t>WHO</a:t>
                      </a:r>
                      <a:endParaRPr sz="18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2. WHAT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lt1"/>
                          </a:solidFill>
                        </a:rPr>
                        <a:t>3. WHEN</a:t>
                      </a:r>
                      <a:endParaRPr sz="18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WHO is a loved one who has passed that you honor?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WHAT do you do to honor loved ones who have passed?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lt1"/>
                          </a:solidFill>
                        </a:rPr>
                        <a:t>WHEN do you honor loved ones who have passed?</a:t>
                      </a:r>
                      <a:endParaRPr sz="19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</a:rPr>
                        <a:t>4. WHERE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5. WHY</a:t>
                      </a:r>
                      <a:endParaRPr sz="18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6. HOW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WHERE do you honor loved ones who have passed?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WHY do you honor loved ones who have passed?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</a:rPr>
                        <a:t>HOW do you honor loved ones who have passed?</a:t>
                      </a:r>
                      <a:endParaRPr sz="20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 idx="4294967295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Rituals of Remembrance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4294967295"/>
          </p:nvPr>
        </p:nvSpPr>
        <p:spPr>
          <a:xfrm>
            <a:off x="530350" y="2028500"/>
            <a:ext cx="81831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Día de los Muertos and Other Occasions Honoring the Dead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40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5"/>
              <a:buChar char="•"/>
            </a:pPr>
            <a:r>
              <a:rPr lang="en-US" sz="2605"/>
              <a:t>How do different cultures celebrate and mourn the dead? </a:t>
            </a:r>
            <a:endParaRPr sz="2605"/>
          </a:p>
          <a:p>
            <a:pPr marL="457200" lvl="0" indent="-3940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5"/>
              <a:buChar char="•"/>
            </a:pPr>
            <a:r>
              <a:rPr lang="en-US" sz="2605"/>
              <a:t>Why are these customs important to learn about and share?</a:t>
            </a:r>
            <a:endParaRPr sz="260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52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25"/>
              <a:buChar char="•"/>
            </a:pPr>
            <a:r>
              <a:rPr lang="en-US" sz="2625"/>
              <a:t>Have informed discussions comparing cultural remembrance rituals and celebrations.</a:t>
            </a:r>
            <a:endParaRPr sz="2625"/>
          </a:p>
          <a:p>
            <a:pPr marL="457200" lvl="0" indent="-3952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25"/>
              <a:buChar char="•"/>
            </a:pPr>
            <a:r>
              <a:rPr lang="en-US" sz="2625"/>
              <a:t>Be able to discuss D</a:t>
            </a:r>
            <a:r>
              <a:rPr lang="en-US"/>
              <a:t>í</a:t>
            </a:r>
            <a:r>
              <a:rPr lang="en-US" sz="2625"/>
              <a:t>a de los Muertos, its historical significance, and the customs of the event today.</a:t>
            </a:r>
            <a:endParaRPr sz="2725"/>
          </a:p>
          <a:p>
            <a:pPr marL="398462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Font typeface="Arial"/>
              <a:buNone/>
            </a:pPr>
            <a:endParaRPr sz="212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297500" y="1317950"/>
            <a:ext cx="4410000" cy="3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US" sz="1800"/>
              <a:t>With your group, you will create an Anchor Chart to represent your assigned ritual of remembrance. 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US" sz="1800"/>
              <a:t>Incorporate pictures/symbols connected with this day. 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US" sz="1800"/>
              <a:t>Your chart should answer the following questions:</a:t>
            </a:r>
            <a:endParaRPr sz="18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What is the name of this ritual? 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How is this observed? 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What are traditions associated with it? 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What is its overall significance?</a:t>
            </a:r>
            <a:endParaRPr sz="1500"/>
          </a:p>
        </p:txBody>
      </p:sp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Ritual of Remembrance Anchor Chart </a:t>
            </a:r>
            <a:endParaRPr dirty="0"/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US" sz="1800"/>
              <a:t>Use the following link to the Wakelet to research your topic: 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○"/>
            </a:pPr>
            <a:r>
              <a:rPr lang="en-US" sz="1800" b="1" u="sng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http://k20.ou.edu/rituals</a:t>
            </a:r>
            <a:br>
              <a:rPr lang="en-US" sz="1800"/>
            </a:b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US" sz="1800"/>
              <a:t>Or scan the QR code</a:t>
            </a: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31" name="Google Shape;1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850" y="3107425"/>
            <a:ext cx="823325" cy="11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9100" y="341275"/>
            <a:ext cx="901625" cy="9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5950" y="3030325"/>
            <a:ext cx="1641850" cy="16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Detective Board</a:t>
            </a:r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968200" cy="375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85000" lnSpcReduction="20000"/>
          </a:bodyPr>
          <a:lstStyle/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Hang your completed posters around the room.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Visit all the posters the other groups designed.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Take notes on each and be sure in your notes to write about any important similarities you notice between the rituals described in the posters.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Take the skein of yarn, scissors, and tape your group has been handed, and connect two similar ideas in different posters with a string of yarn.</a:t>
            </a: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Make sure that you don’t make the same connection as another group.</a:t>
            </a:r>
            <a:endParaRPr dirty="0"/>
          </a:p>
        </p:txBody>
      </p:sp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800" y="1316897"/>
            <a:ext cx="2413798" cy="241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Point of Most Significance (POMS)</a:t>
            </a:r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73704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will have a few minutes to read the handout 	 </a:t>
            </a:r>
            <a:r>
              <a:rPr lang="en-US" sz="2400" b="1" i="1">
                <a:solidFill>
                  <a:schemeClr val="accent4"/>
                </a:solidFill>
              </a:rPr>
              <a:t>¿Qué es el Día de los Muertos? </a:t>
            </a:r>
            <a:br>
              <a:rPr lang="en-US" sz="2400" i="1"/>
            </a:br>
            <a:endParaRPr sz="2400"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As you read, consider what stood out to you to most, or what was your point of most significance. </a:t>
            </a:r>
            <a:br>
              <a:rPr lang="en-US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Be prepared to share out. </a:t>
            </a:r>
            <a:endParaRPr sz="2400"/>
          </a:p>
        </p:txBody>
      </p:sp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875" y="29262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1015</Words>
  <Application>Microsoft Office PowerPoint</Application>
  <PresentationFormat>On-screen Show (16:9)</PresentationFormat>
  <Paragraphs>79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Noto Sans Symbols</vt:lpstr>
      <vt:lpstr>Times New Roman</vt:lpstr>
      <vt:lpstr>LEARN theme</vt:lpstr>
      <vt:lpstr>LEARN theme</vt:lpstr>
      <vt:lpstr>PowerPoint Presentation</vt:lpstr>
      <vt:lpstr>5W Cubes</vt:lpstr>
      <vt:lpstr>PowerPoint Presentation</vt:lpstr>
      <vt:lpstr>Rituals of Remembrance</vt:lpstr>
      <vt:lpstr>Essential Questions</vt:lpstr>
      <vt:lpstr>Lesson Objectives</vt:lpstr>
      <vt:lpstr>Ritual of Remembrance Anchor Chart </vt:lpstr>
      <vt:lpstr>Detective Board</vt:lpstr>
      <vt:lpstr>Point of Most Significance (POMS)</vt:lpstr>
      <vt:lpstr>Painting a Picture </vt:lpstr>
      <vt:lpstr>PowerPoint Presentation</vt:lpstr>
      <vt:lpstr>Día de los Muertos Ofrenda-Canva</vt:lpstr>
      <vt:lpstr>Ofrenda Requirements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Bracken, Pam</cp:lastModifiedBy>
  <cp:revision>1</cp:revision>
  <dcterms:modified xsi:type="dcterms:W3CDTF">2024-03-01T16:54:02Z</dcterms:modified>
</cp:coreProperties>
</file>