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49"/>
  </p:notesMasterIdLst>
  <p:sldIdLst>
    <p:sldId id="276" r:id="rId2"/>
    <p:sldId id="256" r:id="rId3"/>
    <p:sldId id="273" r:id="rId4"/>
    <p:sldId id="295" r:id="rId5"/>
    <p:sldId id="274" r:id="rId6"/>
    <p:sldId id="275" r:id="rId7"/>
    <p:sldId id="294" r:id="rId8"/>
    <p:sldId id="284" r:id="rId9"/>
    <p:sldId id="285" r:id="rId10"/>
    <p:sldId id="286" r:id="rId11"/>
    <p:sldId id="288" r:id="rId12"/>
    <p:sldId id="296" r:id="rId13"/>
    <p:sldId id="297" r:id="rId14"/>
    <p:sldId id="298" r:id="rId15"/>
    <p:sldId id="322" r:id="rId16"/>
    <p:sldId id="299" r:id="rId17"/>
    <p:sldId id="300" r:id="rId18"/>
    <p:sldId id="301" r:id="rId19"/>
    <p:sldId id="327" r:id="rId20"/>
    <p:sldId id="321" r:id="rId21"/>
    <p:sldId id="302" r:id="rId22"/>
    <p:sldId id="303" r:id="rId23"/>
    <p:sldId id="304" r:id="rId24"/>
    <p:sldId id="323" r:id="rId25"/>
    <p:sldId id="287" r:id="rId26"/>
    <p:sldId id="315" r:id="rId27"/>
    <p:sldId id="316" r:id="rId28"/>
    <p:sldId id="289" r:id="rId29"/>
    <p:sldId id="305" r:id="rId30"/>
    <p:sldId id="306" r:id="rId31"/>
    <p:sldId id="308" r:id="rId32"/>
    <p:sldId id="324" r:id="rId33"/>
    <p:sldId id="328" r:id="rId34"/>
    <p:sldId id="309" r:id="rId35"/>
    <p:sldId id="311" r:id="rId36"/>
    <p:sldId id="325" r:id="rId37"/>
    <p:sldId id="312" r:id="rId38"/>
    <p:sldId id="314" r:id="rId39"/>
    <p:sldId id="326" r:id="rId40"/>
    <p:sldId id="317" r:id="rId41"/>
    <p:sldId id="319" r:id="rId42"/>
    <p:sldId id="329" r:id="rId43"/>
    <p:sldId id="330" r:id="rId44"/>
    <p:sldId id="292" r:id="rId45"/>
    <p:sldId id="293" r:id="rId46"/>
    <p:sldId id="331" r:id="rId47"/>
    <p:sldId id="333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3CD"/>
    <a:srgbClr val="92D1C3"/>
    <a:srgbClr val="0D324D"/>
    <a:srgbClr val="DCB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165"/>
  </p:normalViewPr>
  <p:slideViewPr>
    <p:cSldViewPr snapToGrid="0" snapToObjects="1">
      <p:cViewPr varScale="1">
        <p:scale>
          <a:sx n="157" d="100"/>
          <a:sy n="157" d="100"/>
        </p:scale>
        <p:origin x="840" y="88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40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oew-VIocHqA5Tn8z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oew-VIocHqA5Tn8z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iISP02KPau0?si=oew-VIocHqA5Tn8z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88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8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(2021, September 21). K20 Center 3 minute timer [Video]. YouTube.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4"/>
              </a:rPr>
              <a:t>https://youtu.be/iISP02KPau0?si=oew-VIocHqA5Tn8z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65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75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68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9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0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4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(2021, September 21). K20 Center 5 minute timer. [Video]. YouTube.</a:t>
            </a:r>
            <a:r>
              <a:rPr lang="en-US" sz="1800" b="0" i="0" u="non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https://youtu.be/EVS_yYQoLJg?si=fJvuvFWH3vJ3B0z9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45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36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01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09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(2021, September 21). K20 Center 5 minute timer. [Video]. YouTube.</a:t>
            </a:r>
            <a:r>
              <a:rPr lang="en-US" sz="1800" b="0" i="0" u="non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https://youtu.be/EVS_yYQoLJg?si=fJvuvFWH3vJ3B0z9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32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(2021, September 21). K20 Center 5 minute timer [Video]. YouTube.</a:t>
            </a:r>
            <a:r>
              <a:rPr lang="en-US" sz="1800" b="0" i="0" u="non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https://youtu.be/EVS_yYQoLJg?si=fJvuvFWH3vJ3B0z9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58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72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2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1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Bell ringers and exit tickets.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1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(2021, September 21). K20 Center 3 minute timer [Video]. YouTube.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4"/>
              </a:rPr>
              <a:t>https://youtu.be/iISP02KPau0?si=oew-VIocHqA5Tn8z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7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6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1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K20 Center. (2021, September 21). K20 Center 3 minute timer [Video]. YouTube.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4"/>
              </a:rPr>
              <a:t>https://youtu.be/iISP02KPau0?si=oew-VIocHqA5Tn8z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2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Inverted pyramid.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https://learn.k20center.ou.edu/strategy/173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9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hyperlink" Target="https://youtu.be/iISP02KPau0?si=oew-VIocHqA5Tn8z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png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hyperlink" Target="https://youtu.be/iISP02KPau0?si=oew-VIocHqA5Tn8z" TargetMode="Externa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wmf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.png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hyperlink" Target="https://youtu.be/iISP02KPau0?si=oew-VIocHqA5Tn8z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0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6.png"/><Relationship Id="rId9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wmf"/><Relationship Id="rId12" Type="http://schemas.openxmlformats.org/officeDocument/2006/relationships/hyperlink" Target="https://youtu.be/EVS_yYQoLJg?si=fJvuvFWH3vJ3B0z9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2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6.png"/><Relationship Id="rId9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3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8.wmf"/><Relationship Id="rId12" Type="http://schemas.openxmlformats.org/officeDocument/2006/relationships/hyperlink" Target="https://youtu.be/EVS_yYQoLJg?si=fJvuvFWH3vJ3B0z9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0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6.png"/><Relationship Id="rId9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3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3.wmf"/><Relationship Id="rId12" Type="http://schemas.openxmlformats.org/officeDocument/2006/relationships/hyperlink" Target="https://youtu.be/EVS_yYQoLJg?si=fJvuvFWH3vJ3B0z9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55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6.png"/><Relationship Id="rId9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821767" cy="343409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Side–Side–Side (SSS)</a:t>
            </a:r>
          </a:p>
          <a:p>
            <a:pPr lvl="1"/>
            <a:r>
              <a:rPr lang="en-US" dirty="0"/>
              <a:t>Three pairs of congruent sides</a:t>
            </a:r>
          </a:p>
          <a:p>
            <a:r>
              <a:rPr lang="en-US" b="1" dirty="0">
                <a:solidFill>
                  <a:schemeClr val="accent4"/>
                </a:solidFill>
              </a:rPr>
              <a:t>Side–Side–Angle (</a:t>
            </a:r>
            <a:r>
              <a:rPr lang="en-US" b="1" dirty="0" err="1">
                <a:solidFill>
                  <a:schemeClr val="accent4"/>
                </a:solidFill>
              </a:rPr>
              <a:t>SSA</a:t>
            </a:r>
            <a:r>
              <a:rPr lang="en-US" b="1" dirty="0">
                <a:solidFill>
                  <a:schemeClr val="accent4"/>
                </a:solidFill>
              </a:rPr>
              <a:t>)</a:t>
            </a:r>
          </a:p>
          <a:p>
            <a:pPr lvl="1"/>
            <a:r>
              <a:rPr lang="en-US" dirty="0"/>
              <a:t>Two pairs of congruent sides and one pair of congruent angles (angles</a:t>
            </a:r>
            <a:br>
              <a:rPr lang="en-US" dirty="0"/>
            </a:br>
            <a:r>
              <a:rPr lang="en-US" dirty="0"/>
              <a:t>not between the pairs of sides)</a:t>
            </a:r>
          </a:p>
          <a:p>
            <a:r>
              <a:rPr lang="en-US" b="1" dirty="0">
                <a:solidFill>
                  <a:schemeClr val="accent4"/>
                </a:solidFill>
              </a:rPr>
              <a:t>Side–Angle–Side (SAS)</a:t>
            </a:r>
          </a:p>
          <a:p>
            <a:pPr lvl="1"/>
            <a:r>
              <a:rPr lang="en-US" dirty="0"/>
              <a:t>Two pairs of congruent sides and one pair of congruent angles (angles between the pairs of sides)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the Possibilities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CF574F2-2B99-3D25-461C-64CCBF1DC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4404" y="1164497"/>
            <a:ext cx="4572000" cy="95934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C7710D9-94F4-914C-59BA-D52E41C85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404" y="2501417"/>
            <a:ext cx="4572000" cy="95934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67006C-BB14-A7D1-A212-E70B063EE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4404" y="3784109"/>
            <a:ext cx="4572000" cy="9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going to play another game!</a:t>
            </a:r>
          </a:p>
          <a:p>
            <a:r>
              <a:rPr lang="en-US" dirty="0"/>
              <a:t>In this game, I am going to give you</a:t>
            </a:r>
            <a:br>
              <a:rPr lang="en-US" dirty="0"/>
            </a:br>
            <a:r>
              <a:rPr lang="en-US" dirty="0"/>
              <a:t>3 measurements of my triangle.</a:t>
            </a:r>
          </a:p>
          <a:p>
            <a:r>
              <a:rPr lang="en-US" dirty="0"/>
              <a:t>Your challenge is to see if you can</a:t>
            </a:r>
            <a:br>
              <a:rPr lang="en-US" dirty="0"/>
            </a:br>
            <a:r>
              <a:rPr lang="en-US" dirty="0"/>
              <a:t>create my triangle.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3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DBBE4598-6700-0F5F-00B1-4FB1F4C456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13" y="3152774"/>
            <a:ext cx="2598737" cy="155257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triangle,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dirty="0"/>
              <a:t>, has…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1</a:t>
            </a:r>
            <a:endParaRPr lang="en-US" sz="3200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88DC8A-6E03-310C-0C7E-AE6A1E823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963036"/>
              </p:ext>
            </p:extLst>
          </p:nvPr>
        </p:nvGraphicFramePr>
        <p:xfrm>
          <a:off x="745066" y="1951038"/>
          <a:ext cx="184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457200" progId="Equation.DSMT4">
                  <p:embed/>
                </p:oleObj>
              </mc:Choice>
              <mc:Fallback>
                <p:oleObj name="Equation" r:id="rId6" imgW="184140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88DC8A-6E03-310C-0C7E-AE6A1E823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066" y="1951038"/>
                        <a:ext cx="1841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D144FA-B690-F961-AD02-25FCF4B17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602822"/>
              </p:ext>
            </p:extLst>
          </p:nvPr>
        </p:nvGraphicFramePr>
        <p:xfrm>
          <a:off x="745066" y="2606762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457200" progId="Equation.DSMT4">
                  <p:embed/>
                </p:oleObj>
              </mc:Choice>
              <mc:Fallback>
                <p:oleObj name="Equation" r:id="rId8" imgW="158724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D144FA-B690-F961-AD02-25FCF4B17C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066" y="2606762"/>
                        <a:ext cx="1587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58A13B-47D8-661D-55FB-E8B667C7B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6657"/>
              </p:ext>
            </p:extLst>
          </p:nvPr>
        </p:nvGraphicFramePr>
        <p:xfrm>
          <a:off x="745066" y="3278188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457200" progId="Equation.DSMT4">
                  <p:embed/>
                </p:oleObj>
              </mc:Choice>
              <mc:Fallback>
                <p:oleObj name="Equation" r:id="rId10" imgW="18795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458A13B-47D8-661D-55FB-E8B667C7B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066" y="3278188"/>
                        <a:ext cx="187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nline Media 1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23011573-7ACA-B41A-5EBC-305F9FC78C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6123371" y="3254071"/>
            <a:ext cx="2386899" cy="1347544"/>
          </a:xfrm>
          <a:prstGeom prst="rect">
            <a:avLst/>
          </a:prstGeom>
        </p:spPr>
      </p:pic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9513117B-AFEA-F9DF-C357-A03A02B578D6}"/>
              </a:ext>
            </a:extLst>
          </p:cNvPr>
          <p:cNvSpPr txBox="1">
            <a:spLocks/>
          </p:cNvSpPr>
          <p:nvPr/>
        </p:nvSpPr>
        <p:spPr>
          <a:xfrm>
            <a:off x="5960534" y="4764602"/>
            <a:ext cx="2671233" cy="37889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another pair and compare your</a:t>
            </a:r>
            <a:br>
              <a:rPr lang="en-US" dirty="0"/>
            </a:br>
            <a:r>
              <a:rPr lang="en-US" dirty="0"/>
              <a:t>triangles.</a:t>
            </a:r>
          </a:p>
          <a:p>
            <a:pPr>
              <a:lnSpc>
                <a:spcPct val="150000"/>
              </a:lnSpc>
            </a:pPr>
            <a:r>
              <a:rPr lang="en-US" dirty="0"/>
              <a:t>Are they congruent?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1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2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Are they all congruent?</a:t>
            </a:r>
          </a:p>
          <a:p>
            <a:pPr>
              <a:lnSpc>
                <a:spcPct val="150000"/>
              </a:lnSpc>
            </a:pPr>
            <a:r>
              <a:rPr lang="en-US" dirty="0"/>
              <a:t>Did anyone find a counterexample?</a:t>
            </a:r>
          </a:p>
          <a:p>
            <a:pPr>
              <a:lnSpc>
                <a:spcPct val="150000"/>
              </a:lnSpc>
            </a:pPr>
            <a:r>
              <a:rPr lang="en-US" dirty="0"/>
              <a:t>Which triangle congruence possibility</a:t>
            </a:r>
            <a:br>
              <a:rPr lang="en-US" dirty="0"/>
            </a:br>
            <a:r>
              <a:rPr lang="en-US" dirty="0"/>
              <a:t>did we just test?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1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67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7044-831B-B50F-9377-595A93D4C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45" y="1805585"/>
            <a:ext cx="2772696" cy="1600199"/>
          </a:xfrm>
          <a:prstGeom prst="rect">
            <a:avLst/>
          </a:prstGeom>
          <a:effectLst/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My Triangle: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1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616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E9B3FC04-05BD-1243-EAB0-D82DC572C6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13" y="3152774"/>
            <a:ext cx="2598737" cy="155257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triangle,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dirty="0"/>
              <a:t>, has…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2</a:t>
            </a:r>
            <a:endParaRPr lang="en-US" sz="3200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88DC8A-6E03-310C-0C7E-AE6A1E823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724785"/>
              </p:ext>
            </p:extLst>
          </p:nvPr>
        </p:nvGraphicFramePr>
        <p:xfrm>
          <a:off x="745066" y="1951038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457200" progId="Equation.DSMT4">
                  <p:embed/>
                </p:oleObj>
              </mc:Choice>
              <mc:Fallback>
                <p:oleObj name="Equation" r:id="rId6" imgW="142236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88DC8A-6E03-310C-0C7E-AE6A1E823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066" y="1951038"/>
                        <a:ext cx="1422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D144FA-B690-F961-AD02-25FCF4B17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054616"/>
              </p:ext>
            </p:extLst>
          </p:nvPr>
        </p:nvGraphicFramePr>
        <p:xfrm>
          <a:off x="745066" y="2614613"/>
          <a:ext cx="199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3680" imgH="457200" progId="Equation.DSMT4">
                  <p:embed/>
                </p:oleObj>
              </mc:Choice>
              <mc:Fallback>
                <p:oleObj name="Equation" r:id="rId8" imgW="199368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D144FA-B690-F961-AD02-25FCF4B17C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066" y="2614613"/>
                        <a:ext cx="1993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58A13B-47D8-661D-55FB-E8B667C7B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1652"/>
              </p:ext>
            </p:extLst>
          </p:nvPr>
        </p:nvGraphicFramePr>
        <p:xfrm>
          <a:off x="745066" y="3360738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49080" imgH="291960" progId="Equation.DSMT4">
                  <p:embed/>
                </p:oleObj>
              </mc:Choice>
              <mc:Fallback>
                <p:oleObj name="Equation" r:id="rId10" imgW="154908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458A13B-47D8-661D-55FB-E8B667C7B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066" y="3360738"/>
                        <a:ext cx="15494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nline Media 1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F3C9ED64-5B82-3E0A-263A-CE4D4A7B6F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6123371" y="3254071"/>
            <a:ext cx="2386899" cy="1347544"/>
          </a:xfrm>
          <a:prstGeom prst="rect">
            <a:avLst/>
          </a:prstGeom>
        </p:spPr>
      </p:pic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5BA9D38D-5BA4-03CB-FDB2-45BC6D9A2B60}"/>
              </a:ext>
            </a:extLst>
          </p:cNvPr>
          <p:cNvSpPr txBox="1">
            <a:spLocks/>
          </p:cNvSpPr>
          <p:nvPr/>
        </p:nvSpPr>
        <p:spPr>
          <a:xfrm>
            <a:off x="5960534" y="4764602"/>
            <a:ext cx="2671233" cy="37889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another pair and compare your</a:t>
            </a:r>
            <a:br>
              <a:rPr lang="en-US" dirty="0"/>
            </a:br>
            <a:r>
              <a:rPr lang="en-US" dirty="0"/>
              <a:t>triangles.</a:t>
            </a:r>
          </a:p>
          <a:p>
            <a:pPr>
              <a:lnSpc>
                <a:spcPct val="150000"/>
              </a:lnSpc>
            </a:pPr>
            <a:r>
              <a:rPr lang="en-US" dirty="0"/>
              <a:t>Are they congruent?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2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626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Are they all congruent?</a:t>
            </a:r>
          </a:p>
          <a:p>
            <a:pPr>
              <a:lnSpc>
                <a:spcPct val="150000"/>
              </a:lnSpc>
            </a:pPr>
            <a:r>
              <a:rPr lang="en-US" dirty="0"/>
              <a:t>Did anyone find a counterexample?</a:t>
            </a:r>
          </a:p>
          <a:p>
            <a:pPr>
              <a:lnSpc>
                <a:spcPct val="150000"/>
              </a:lnSpc>
            </a:pPr>
            <a:r>
              <a:rPr lang="en-US" dirty="0"/>
              <a:t>Which triangle congruence possibility</a:t>
            </a:r>
            <a:br>
              <a:rPr lang="en-US" dirty="0"/>
            </a:br>
            <a:r>
              <a:rPr lang="en-US" dirty="0"/>
              <a:t>did we just test?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2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9940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rotractor with a ruler&#10;&#10;Description automatically generated">
            <a:extLst>
              <a:ext uri="{FF2B5EF4-FFF2-40B4-BE49-F238E27FC236}">
                <a16:creationId xmlns:a16="http://schemas.microsoft.com/office/drawing/2014/main" id="{85A7EF2E-2BF3-A135-D98E-02F8614D05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99" y="1805585"/>
            <a:ext cx="2798489" cy="1600200"/>
          </a:xfrm>
          <a:prstGeom prst="rect">
            <a:avLst/>
          </a:prstGeom>
        </p:spPr>
      </p:pic>
      <p:pic>
        <p:nvPicPr>
          <p:cNvPr id="10" name="Picture 9" descr="A close-up of a toy&#10;&#10;Description automatically generated">
            <a:extLst>
              <a:ext uri="{FF2B5EF4-FFF2-40B4-BE49-F238E27FC236}">
                <a16:creationId xmlns:a16="http://schemas.microsoft.com/office/drawing/2014/main" id="{BA003AAF-C245-93E1-6B77-CDCAFDC192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78" y="1805585"/>
            <a:ext cx="2762564" cy="16002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My Triangle: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2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411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Countdown to Congruence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Investigating Triangle Congruence Theorems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air of plastic objects&#10;&#10;Description automatically generated">
            <a:extLst>
              <a:ext uri="{FF2B5EF4-FFF2-40B4-BE49-F238E27FC236}">
                <a16:creationId xmlns:a16="http://schemas.microsoft.com/office/drawing/2014/main" id="{03E02349-177A-F3D5-732E-D4F894ACC8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45" y="1805585"/>
            <a:ext cx="2772697" cy="1600200"/>
          </a:xfrm>
          <a:prstGeom prst="rect">
            <a:avLst/>
          </a:prstGeom>
        </p:spPr>
      </p:pic>
      <p:pic>
        <p:nvPicPr>
          <p:cNvPr id="8" name="Picture 7" descr="A colorful protractor on a black surface&#10;&#10;Description automatically generated">
            <a:extLst>
              <a:ext uri="{FF2B5EF4-FFF2-40B4-BE49-F238E27FC236}">
                <a16:creationId xmlns:a16="http://schemas.microsoft.com/office/drawing/2014/main" id="{9D54D13B-3311-931D-FE07-85FCC00ED3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91" y="1805585"/>
            <a:ext cx="2772697" cy="16002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My Triangle: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2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31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7046A7BD-7974-54A4-690D-2EEE2A1E95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13" y="3152774"/>
            <a:ext cx="2598737" cy="155257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triangle,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dirty="0"/>
              <a:t>, has…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3</a:t>
            </a:r>
            <a:endParaRPr lang="en-US" sz="3200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88DC8A-6E03-310C-0C7E-AE6A1E823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42427"/>
              </p:ext>
            </p:extLst>
          </p:nvPr>
        </p:nvGraphicFramePr>
        <p:xfrm>
          <a:off x="745066" y="1935336"/>
          <a:ext cx="184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457200" progId="Equation.DSMT4">
                  <p:embed/>
                </p:oleObj>
              </mc:Choice>
              <mc:Fallback>
                <p:oleObj name="Equation" r:id="rId6" imgW="184140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88DC8A-6E03-310C-0C7E-AE6A1E823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066" y="1935336"/>
                        <a:ext cx="1841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D144FA-B690-F961-AD02-25FCF4B17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96825"/>
              </p:ext>
            </p:extLst>
          </p:nvPr>
        </p:nvGraphicFramePr>
        <p:xfrm>
          <a:off x="745066" y="2689225"/>
          <a:ext cx="165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0960" imgH="291960" progId="Equation.DSMT4">
                  <p:embed/>
                </p:oleObj>
              </mc:Choice>
              <mc:Fallback>
                <p:oleObj name="Equation" r:id="rId8" imgW="165096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D144FA-B690-F961-AD02-25FCF4B17C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066" y="2689225"/>
                        <a:ext cx="1651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58A13B-47D8-661D-55FB-E8B667C7B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78072"/>
              </p:ext>
            </p:extLst>
          </p:nvPr>
        </p:nvGraphicFramePr>
        <p:xfrm>
          <a:off x="745066" y="3278014"/>
          <a:ext cx="1435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457200" progId="Equation.DSMT4">
                  <p:embed/>
                </p:oleObj>
              </mc:Choice>
              <mc:Fallback>
                <p:oleObj name="Equation" r:id="rId10" imgW="14349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458A13B-47D8-661D-55FB-E8B667C7B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066" y="3278014"/>
                        <a:ext cx="1435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nline Media 1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C5765E06-CE15-3D20-696A-53FA29A5B3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6123371" y="3254071"/>
            <a:ext cx="2386899" cy="1347544"/>
          </a:xfrm>
          <a:prstGeom prst="rect">
            <a:avLst/>
          </a:prstGeom>
        </p:spPr>
      </p:pic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6A74A43F-A205-43E7-175B-8D70A774F152}"/>
              </a:ext>
            </a:extLst>
          </p:cNvPr>
          <p:cNvSpPr txBox="1">
            <a:spLocks/>
          </p:cNvSpPr>
          <p:nvPr/>
        </p:nvSpPr>
        <p:spPr>
          <a:xfrm>
            <a:off x="5960534" y="4764602"/>
            <a:ext cx="2671233" cy="37889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Find another pair and compare your</a:t>
            </a:r>
            <a:br>
              <a:rPr lang="en-US"/>
            </a:br>
            <a:r>
              <a:rPr lang="en-US"/>
              <a:t>triangles.</a:t>
            </a:r>
          </a:p>
          <a:p>
            <a:pPr>
              <a:lnSpc>
                <a:spcPct val="150000"/>
              </a:lnSpc>
            </a:pPr>
            <a:r>
              <a:rPr lang="en-US"/>
              <a:t>Are they congruent?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3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094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Are they all congruent?</a:t>
            </a:r>
          </a:p>
          <a:p>
            <a:pPr>
              <a:lnSpc>
                <a:spcPct val="150000"/>
              </a:lnSpc>
            </a:pPr>
            <a:r>
              <a:rPr lang="en-US" dirty="0"/>
              <a:t>Did anyone find a counterexample?</a:t>
            </a:r>
          </a:p>
          <a:p>
            <a:pPr>
              <a:lnSpc>
                <a:spcPct val="150000"/>
              </a:lnSpc>
            </a:pPr>
            <a:r>
              <a:rPr lang="en-US" dirty="0"/>
              <a:t>Which triangle congruence possibility</a:t>
            </a:r>
            <a:br>
              <a:rPr lang="en-US" dirty="0"/>
            </a:br>
            <a:r>
              <a:rPr lang="en-US" dirty="0"/>
              <a:t>did we just test?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3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327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protractor on a black surface&#10;&#10;Description automatically generated">
            <a:extLst>
              <a:ext uri="{FF2B5EF4-FFF2-40B4-BE49-F238E27FC236}">
                <a16:creationId xmlns:a16="http://schemas.microsoft.com/office/drawing/2014/main" id="{3F3240E7-1853-2CB8-C7BE-9FACC672A7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91" y="1805585"/>
            <a:ext cx="2772697" cy="1600200"/>
          </a:xfrm>
          <a:prstGeom prst="rect">
            <a:avLst/>
          </a:prstGeom>
        </p:spPr>
      </p:pic>
      <p:pic>
        <p:nvPicPr>
          <p:cNvPr id="9" name="Picture 8" descr="A group of colored pencils on a table&#10;&#10;Description automatically generated">
            <a:extLst>
              <a:ext uri="{FF2B5EF4-FFF2-40B4-BE49-F238E27FC236}">
                <a16:creationId xmlns:a16="http://schemas.microsoft.com/office/drawing/2014/main" id="{6B6E965A-7022-B2B0-EBD9-B09F8D1E49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44" y="1805585"/>
            <a:ext cx="2772697" cy="16002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My Triangle: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757766"/>
            <a:ext cx="2671233" cy="73660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Round 3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86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not completed any official proofs. We only made observations, so we are only able to write </a:t>
            </a:r>
            <a:r>
              <a:rPr lang="en-US" b="1" i="1" dirty="0"/>
              <a:t>conjectures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b="1" i="1" dirty="0"/>
              <a:t>conjecture</a:t>
            </a:r>
            <a:r>
              <a:rPr lang="en-US" dirty="0"/>
              <a:t> is a statement that has not yet been formally proven. It a statement made based on observation.</a:t>
            </a:r>
          </a:p>
          <a:p>
            <a:r>
              <a:rPr lang="en-US" dirty="0"/>
              <a:t>A lack of a counterexample is not proof of something being always true—maybe we have not found it yet.</a:t>
            </a:r>
          </a:p>
          <a:p>
            <a:r>
              <a:rPr lang="en-US" dirty="0"/>
              <a:t>Complete the conjectures on the following slide.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Conclude?</a:t>
            </a:r>
          </a:p>
        </p:txBody>
      </p:sp>
    </p:spTree>
    <p:extLst>
      <p:ext uri="{BB962C8B-B14F-4D97-AF65-F5344CB8AC3E}">
        <p14:creationId xmlns:p14="http://schemas.microsoft.com/office/powerpoint/2010/main" val="20582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If the three sides of one triangle are congruent to the three sides of another triangle, then _____.</a:t>
            </a:r>
          </a:p>
          <a:p>
            <a:r>
              <a:rPr lang="en-US" i="1" dirty="0"/>
              <a:t>If two sides and a non-included angle of one triangle are congruent to two sides and a non-included angle of another triangle, then _____.</a:t>
            </a:r>
          </a:p>
          <a:p>
            <a:r>
              <a:rPr lang="en-US" i="1" dirty="0"/>
              <a:t>If two sides and the included angle of one triangle are congruent to two sides and the included angle of</a:t>
            </a:r>
            <a:br>
              <a:rPr lang="en-US" i="1" dirty="0"/>
            </a:br>
            <a:r>
              <a:rPr lang="en-US" i="1" dirty="0"/>
              <a:t>another triangle, then _____.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Mathematical Conjecture</a:t>
            </a:r>
          </a:p>
        </p:txBody>
      </p:sp>
    </p:spTree>
    <p:extLst>
      <p:ext uri="{BB962C8B-B14F-4D97-AF65-F5344CB8AC3E}">
        <p14:creationId xmlns:p14="http://schemas.microsoft.com/office/powerpoint/2010/main" val="42489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Luckily, mathematicians have proven that SSS and SAS are more than conjectures, they are </a:t>
            </a:r>
            <a:r>
              <a:rPr lang="en-US" b="1" dirty="0"/>
              <a:t>congruence theorems</a:t>
            </a:r>
            <a:r>
              <a:rPr lang="en-US" dirty="0"/>
              <a:t>.</a:t>
            </a:r>
          </a:p>
          <a:p>
            <a:r>
              <a:rPr lang="en-US" dirty="0"/>
              <a:t>Write the SSS and SAS congruence theorems and label the triangles: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Congruence Theorems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96BD2D-5A32-1980-9D53-C886BA4292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1460" y="2734379"/>
            <a:ext cx="6132619" cy="2153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60F286-A74A-B34C-D5C3-B4D701842218}"/>
              </a:ext>
            </a:extLst>
          </p:cNvPr>
          <p:cNvSpPr txBox="1"/>
          <p:nvPr/>
        </p:nvSpPr>
        <p:spPr>
          <a:xfrm>
            <a:off x="3336346" y="3327792"/>
            <a:ext cx="106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SSS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866C23-6317-3D27-8DB2-A161278B0318}"/>
              </a:ext>
            </a:extLst>
          </p:cNvPr>
          <p:cNvGrpSpPr/>
          <p:nvPr/>
        </p:nvGrpSpPr>
        <p:grpSpPr>
          <a:xfrm>
            <a:off x="2847976" y="3481388"/>
            <a:ext cx="377642" cy="240162"/>
            <a:chOff x="2847976" y="3481388"/>
            <a:chExt cx="377642" cy="24016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923D7CA-23E1-9E69-D8FF-A3851D47F77D}"/>
                </a:ext>
              </a:extLst>
            </p:cNvPr>
            <p:cNvCxnSpPr/>
            <p:nvPr/>
          </p:nvCxnSpPr>
          <p:spPr>
            <a:xfrm>
              <a:off x="2847976" y="3504748"/>
              <a:ext cx="57150" cy="58737"/>
            </a:xfrm>
            <a:prstGeom prst="line">
              <a:avLst/>
            </a:prstGeom>
            <a:ln>
              <a:solidFill>
                <a:schemeClr val="accent4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8DB828-0310-9A3D-2752-1B4CBD35ACD4}"/>
                </a:ext>
              </a:extLst>
            </p:cNvPr>
            <p:cNvGrpSpPr/>
            <p:nvPr/>
          </p:nvGrpSpPr>
          <p:grpSpPr>
            <a:xfrm>
              <a:off x="2982913" y="3640588"/>
              <a:ext cx="93663" cy="80962"/>
              <a:chOff x="2982913" y="3640588"/>
              <a:chExt cx="93663" cy="80962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8A0356D-5A68-0766-3F97-2C69B0311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9745" y="3640588"/>
                <a:ext cx="0" cy="8096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1EACCD2-6C71-EC2F-9CA6-93219842B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6576" y="3640588"/>
                <a:ext cx="0" cy="8096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7B1D7AF-E218-6FEC-70E2-AD5B5DF20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2913" y="3640588"/>
                <a:ext cx="0" cy="8096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71F83C-44DF-3CE9-A578-8FAFCBADAB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0948" y="3481388"/>
              <a:ext cx="65087" cy="39235"/>
            </a:xfrm>
            <a:prstGeom prst="line">
              <a:avLst/>
            </a:prstGeom>
            <a:ln>
              <a:solidFill>
                <a:schemeClr val="accent4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7676DE-B671-7554-6E05-71EBD7458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0531" y="3516313"/>
              <a:ext cx="65087" cy="39235"/>
            </a:xfrm>
            <a:prstGeom prst="line">
              <a:avLst/>
            </a:prstGeom>
            <a:ln>
              <a:solidFill>
                <a:schemeClr val="accent4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66FE79-3F4A-F6AF-4AFC-C565666CCE62}"/>
              </a:ext>
            </a:extLst>
          </p:cNvPr>
          <p:cNvGrpSpPr/>
          <p:nvPr/>
        </p:nvGrpSpPr>
        <p:grpSpPr>
          <a:xfrm>
            <a:off x="4606243" y="3475723"/>
            <a:ext cx="377642" cy="240162"/>
            <a:chOff x="2847976" y="3481388"/>
            <a:chExt cx="377642" cy="24016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E93321-1474-77DA-1224-C00A9D69DC74}"/>
                </a:ext>
              </a:extLst>
            </p:cNvPr>
            <p:cNvCxnSpPr/>
            <p:nvPr/>
          </p:nvCxnSpPr>
          <p:spPr>
            <a:xfrm>
              <a:off x="2847976" y="3504748"/>
              <a:ext cx="57150" cy="58737"/>
            </a:xfrm>
            <a:prstGeom prst="line">
              <a:avLst/>
            </a:prstGeom>
            <a:ln>
              <a:solidFill>
                <a:schemeClr val="accent4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4893A7-6823-3115-6DE5-9AD0596726FE}"/>
                </a:ext>
              </a:extLst>
            </p:cNvPr>
            <p:cNvGrpSpPr/>
            <p:nvPr/>
          </p:nvGrpSpPr>
          <p:grpSpPr>
            <a:xfrm>
              <a:off x="2982913" y="3640588"/>
              <a:ext cx="93663" cy="80962"/>
              <a:chOff x="2982913" y="3640588"/>
              <a:chExt cx="93663" cy="8096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386BA0E-9136-60DF-FF95-13348E44D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9745" y="3640588"/>
                <a:ext cx="0" cy="8096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A5B4773-C0FB-8FB1-5521-CB930B7F3D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6576" y="3640588"/>
                <a:ext cx="0" cy="8096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8F759EA-CFDF-11DA-5415-684566A4D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2913" y="3640588"/>
                <a:ext cx="0" cy="80962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43B65-163F-5CB9-BE36-765095771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0948" y="3481388"/>
              <a:ext cx="65087" cy="39235"/>
            </a:xfrm>
            <a:prstGeom prst="line">
              <a:avLst/>
            </a:prstGeom>
            <a:ln>
              <a:solidFill>
                <a:schemeClr val="accent4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C611F5-D89A-D0F7-EC9E-102F6B5E12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0531" y="3516313"/>
              <a:ext cx="65087" cy="39235"/>
            </a:xfrm>
            <a:prstGeom prst="line">
              <a:avLst/>
            </a:prstGeom>
            <a:ln>
              <a:solidFill>
                <a:schemeClr val="accent4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D9BF561-FAA5-C222-738F-71B954A2E085}"/>
              </a:ext>
            </a:extLst>
          </p:cNvPr>
          <p:cNvSpPr txBox="1"/>
          <p:nvPr/>
        </p:nvSpPr>
        <p:spPr>
          <a:xfrm>
            <a:off x="2598052" y="3872757"/>
            <a:ext cx="2561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Write this theorem in your own words.</a:t>
            </a:r>
            <a:r>
              <a:rPr lang="en-US" sz="2000" i="1" dirty="0">
                <a:latin typeface="+mn-lt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F1F055-CD3B-00CF-61BA-6FD3B6E3E179}"/>
              </a:ext>
            </a:extLst>
          </p:cNvPr>
          <p:cNvSpPr txBox="1"/>
          <p:nvPr/>
        </p:nvSpPr>
        <p:spPr>
          <a:xfrm>
            <a:off x="6266241" y="3363430"/>
            <a:ext cx="106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SAS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0CF0D0-442F-9D60-37F5-34C2BCEE69AB}"/>
              </a:ext>
            </a:extLst>
          </p:cNvPr>
          <p:cNvSpPr txBox="1"/>
          <p:nvPr/>
        </p:nvSpPr>
        <p:spPr>
          <a:xfrm>
            <a:off x="5518475" y="3908395"/>
            <a:ext cx="2561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Write this theorem in your own words.</a:t>
            </a:r>
            <a:r>
              <a:rPr lang="en-US" sz="2000" i="1" dirty="0">
                <a:latin typeface="+mn-lt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8A43-078C-2325-8B3F-34063D29DB03}"/>
              </a:ext>
            </a:extLst>
          </p:cNvPr>
          <p:cNvGrpSpPr/>
          <p:nvPr/>
        </p:nvGrpSpPr>
        <p:grpSpPr>
          <a:xfrm>
            <a:off x="7141350" y="2759464"/>
            <a:ext cx="1876893" cy="920754"/>
            <a:chOff x="7141350" y="2759464"/>
            <a:chExt cx="1876893" cy="9207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7F4B40-A883-C71E-E774-FBF4AF5EE23B}"/>
                </a:ext>
              </a:extLst>
            </p:cNvPr>
            <p:cNvSpPr txBox="1"/>
            <p:nvPr/>
          </p:nvSpPr>
          <p:spPr>
            <a:xfrm>
              <a:off x="7141350" y="2759464"/>
              <a:ext cx="1876893" cy="578882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+mn-lt"/>
                </a:rPr>
                <a:t>How should you label these triangles?</a:t>
              </a:r>
              <a:endParaRPr lang="en-US" sz="1600" i="1" dirty="0">
                <a:latin typeface="+mn-lt"/>
              </a:endParaRPr>
            </a:p>
          </p:txBody>
        </p:sp>
        <p:sp>
          <p:nvSpPr>
            <p:cNvPr id="6" name="Arrow: Bent 5">
              <a:extLst>
                <a:ext uri="{FF2B5EF4-FFF2-40B4-BE49-F238E27FC236}">
                  <a16:creationId xmlns:a16="http://schemas.microsoft.com/office/drawing/2014/main" id="{2BF9EEBC-8016-7F11-8C02-8F7E6EBC36A7}"/>
                </a:ext>
              </a:extLst>
            </p:cNvPr>
            <p:cNvSpPr/>
            <p:nvPr/>
          </p:nvSpPr>
          <p:spPr>
            <a:xfrm rot="10800000">
              <a:off x="8051240" y="3338346"/>
              <a:ext cx="746287" cy="341872"/>
            </a:xfrm>
            <a:prstGeom prst="bentArrow">
              <a:avLst>
                <a:gd name="adj1" fmla="val 1617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3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821767" cy="343409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Angle–Angle–Angle (AAA)</a:t>
            </a:r>
          </a:p>
          <a:p>
            <a:pPr lvl="1"/>
            <a:r>
              <a:rPr lang="en-US" dirty="0"/>
              <a:t>Three pairs of congruent angles</a:t>
            </a:r>
          </a:p>
          <a:p>
            <a:r>
              <a:rPr lang="en-US" b="1" dirty="0">
                <a:solidFill>
                  <a:schemeClr val="accent4"/>
                </a:solidFill>
              </a:rPr>
              <a:t>Angle–Angle–Side (AAS)</a:t>
            </a:r>
          </a:p>
          <a:p>
            <a:pPr lvl="1"/>
            <a:r>
              <a:rPr lang="en-US" dirty="0"/>
              <a:t>Two pairs of congruent angles and one pair of congruent sides (sides not between the pairs of angles)</a:t>
            </a:r>
          </a:p>
          <a:p>
            <a:r>
              <a:rPr lang="en-US" b="1" dirty="0">
                <a:solidFill>
                  <a:schemeClr val="accent4"/>
                </a:solidFill>
              </a:rPr>
              <a:t>Angle–Side–Angle (ASA)</a:t>
            </a:r>
          </a:p>
          <a:p>
            <a:pPr lvl="1"/>
            <a:r>
              <a:rPr lang="en-US" dirty="0"/>
              <a:t>Two pairs of congruent angles and one pair of congruent sides (sides</a:t>
            </a:r>
            <a:br>
              <a:rPr lang="en-US" dirty="0"/>
            </a:br>
            <a:r>
              <a:rPr lang="en-US" dirty="0"/>
              <a:t>between the pairs of angles)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Exploring the Possibilities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CF574F2-2B99-3D25-461C-64CCBF1DC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34407" y="1164497"/>
            <a:ext cx="4571994" cy="95934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C7710D9-94F4-914C-59BA-D52E41C85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34407" y="2501417"/>
            <a:ext cx="4571994" cy="95934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867006C-BB14-A7D1-A212-E70B063EE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34407" y="3784109"/>
            <a:ext cx="4571994" cy="9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8861D02-4FF6-C16B-60BC-ABE58E2E15AF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going to play the</a:t>
            </a:r>
            <a:br>
              <a:rPr lang="en-US" dirty="0"/>
            </a:br>
            <a:r>
              <a:rPr lang="en-US" dirty="0"/>
              <a:t>Challenge Rounds!</a:t>
            </a:r>
          </a:p>
          <a:p>
            <a:r>
              <a:rPr lang="en-US" dirty="0"/>
              <a:t>Again, I am going to give you</a:t>
            </a:r>
            <a:br>
              <a:rPr lang="en-US" dirty="0"/>
            </a:br>
            <a:r>
              <a:rPr lang="en-US" dirty="0"/>
              <a:t>3 measurements of my triangle.</a:t>
            </a:r>
          </a:p>
          <a:p>
            <a:r>
              <a:rPr lang="en-US" dirty="0"/>
              <a:t>Your challenge is to see if you can</a:t>
            </a:r>
            <a:br>
              <a:rPr lang="en-US" dirty="0"/>
            </a:br>
            <a:r>
              <a:rPr lang="en-US" dirty="0"/>
              <a:t>create my triangle.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27EA5856-CFB9-904B-A5FC-A177319AAABE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Rounds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511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1B2D219E-5C85-0C8E-F5A9-97FFBF6ABE4E}"/>
              </a:ext>
            </a:extLst>
          </p:cNvPr>
          <p:cNvSpPr/>
          <p:nvPr/>
        </p:nvSpPr>
        <p:spPr>
          <a:xfrm>
            <a:off x="1" y="1309351"/>
            <a:ext cx="9144000" cy="1002251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can we conclude if two triangles are congruent?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to Be a Math Master?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FED7024D-F106-A5D0-A175-5CBE2930FD69}"/>
              </a:ext>
            </a:extLst>
          </p:cNvPr>
          <p:cNvSpPr/>
          <p:nvPr/>
        </p:nvSpPr>
        <p:spPr>
          <a:xfrm>
            <a:off x="0" y="2490792"/>
            <a:ext cx="4572000" cy="112793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A:</a:t>
            </a:r>
            <a:r>
              <a:rPr lang="en-US" sz="2000" dirty="0">
                <a:solidFill>
                  <a:schemeClr val="tx1"/>
                </a:solidFill>
              </a:rPr>
              <a:t> All corresponding angles are equal in measure.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C8DB1C8-3310-39A9-6D3D-531FF4EAD171}"/>
              </a:ext>
            </a:extLst>
          </p:cNvPr>
          <p:cNvSpPr/>
          <p:nvPr/>
        </p:nvSpPr>
        <p:spPr>
          <a:xfrm>
            <a:off x="4572000" y="2490792"/>
            <a:ext cx="4572000" cy="112793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B:</a:t>
            </a:r>
            <a:r>
              <a:rPr lang="en-US" sz="2000" dirty="0">
                <a:solidFill>
                  <a:schemeClr val="tx1"/>
                </a:solidFill>
              </a:rPr>
              <a:t> All corresponding sides are equal in measure.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ACF6401-1968-9D41-C465-BF9E764F340D}"/>
              </a:ext>
            </a:extLst>
          </p:cNvPr>
          <p:cNvSpPr/>
          <p:nvPr/>
        </p:nvSpPr>
        <p:spPr>
          <a:xfrm>
            <a:off x="0" y="3797918"/>
            <a:ext cx="4572000" cy="112793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C:</a:t>
            </a:r>
            <a:r>
              <a:rPr lang="en-US" sz="2000" dirty="0">
                <a:solidFill>
                  <a:schemeClr val="tx1"/>
                </a:solidFill>
              </a:rPr>
              <a:t> Areas are equal.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6C9EAD0-735B-BC62-2086-138AF7621C8A}"/>
              </a:ext>
            </a:extLst>
          </p:cNvPr>
          <p:cNvSpPr/>
          <p:nvPr/>
        </p:nvSpPr>
        <p:spPr>
          <a:xfrm>
            <a:off x="4572000" y="3797918"/>
            <a:ext cx="4572000" cy="1127937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D:</a:t>
            </a:r>
            <a:r>
              <a:rPr lang="en-US" sz="2000" dirty="0">
                <a:solidFill>
                  <a:schemeClr val="tx1"/>
                </a:solidFill>
              </a:rPr>
              <a:t> 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9DE440A7-DF68-D260-5057-C2DD3FE467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13" y="3152774"/>
            <a:ext cx="2598737" cy="1552575"/>
          </a:xfrm>
          <a:prstGeom prst="rect">
            <a:avLst/>
          </a:prstGeom>
        </p:spPr>
      </p:pic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BB419FE-840D-F0DF-3846-61E4D473919A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triangle,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dirty="0"/>
              <a:t>, has…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16DDEF8-8D60-D1F5-6C01-64D3593B4247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1</a:t>
            </a:r>
            <a:endParaRPr lang="en-US" sz="3200" b="1" dirty="0">
              <a:highlight>
                <a:srgbClr val="FFFF00"/>
              </a:highligh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88DC8A-6E03-310C-0C7E-AE6A1E823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26559"/>
              </p:ext>
            </p:extLst>
          </p:nvPr>
        </p:nvGraphicFramePr>
        <p:xfrm>
          <a:off x="745066" y="2001670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291960" progId="Equation.DSMT4">
                  <p:embed/>
                </p:oleObj>
              </mc:Choice>
              <mc:Fallback>
                <p:oleObj name="Equation" r:id="rId6" imgW="148572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88DC8A-6E03-310C-0C7E-AE6A1E823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066" y="2001670"/>
                        <a:ext cx="1485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D144FA-B690-F961-AD02-25FCF4B17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73166"/>
              </p:ext>
            </p:extLst>
          </p:nvPr>
        </p:nvGraphicFramePr>
        <p:xfrm>
          <a:off x="745066" y="2664270"/>
          <a:ext cx="151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291960" progId="Equation.DSMT4">
                  <p:embed/>
                </p:oleObj>
              </mc:Choice>
              <mc:Fallback>
                <p:oleObj name="Equation" r:id="rId8" imgW="15112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D144FA-B690-F961-AD02-25FCF4B17C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066" y="2664270"/>
                        <a:ext cx="151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58A13B-47D8-661D-55FB-E8B667C7B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688594"/>
              </p:ext>
            </p:extLst>
          </p:nvPr>
        </p:nvGraphicFramePr>
        <p:xfrm>
          <a:off x="745066" y="3326871"/>
          <a:ext cx="153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291960" progId="Equation.DSMT4">
                  <p:embed/>
                </p:oleObj>
              </mc:Choice>
              <mc:Fallback>
                <p:oleObj name="Equation" r:id="rId10" imgW="153648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458A13B-47D8-661D-55FB-E8B667C7B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066" y="3326871"/>
                        <a:ext cx="153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24B77D38-9BED-7DF4-9EBE-0EA38D9ACEEB}"/>
              </a:ext>
            </a:extLst>
          </p:cNvPr>
          <p:cNvSpPr txBox="1">
            <a:spLocks/>
          </p:cNvSpPr>
          <p:nvPr/>
        </p:nvSpPr>
        <p:spPr>
          <a:xfrm>
            <a:off x="5960534" y="4764602"/>
            <a:ext cx="2671233" cy="37889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1" name="Online Media 10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3AB79C0A-71D1-596A-C429-9920A60F0E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6124132" y="3264673"/>
            <a:ext cx="2386898" cy="13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Are they all congruent?</a:t>
            </a:r>
          </a:p>
          <a:p>
            <a:pPr>
              <a:lnSpc>
                <a:spcPct val="150000"/>
              </a:lnSpc>
            </a:pPr>
            <a:r>
              <a:rPr lang="en-US" dirty="0"/>
              <a:t>Did anyone find a counterexample?</a:t>
            </a:r>
          </a:p>
          <a:p>
            <a:pPr>
              <a:lnSpc>
                <a:spcPct val="150000"/>
              </a:lnSpc>
            </a:pPr>
            <a:r>
              <a:rPr lang="en-US" dirty="0"/>
              <a:t>Which triangle congruence possibility</a:t>
            </a:r>
            <a:br>
              <a:rPr lang="en-US" dirty="0"/>
            </a:br>
            <a:r>
              <a:rPr lang="en-US" dirty="0"/>
              <a:t>did we just test?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6E326A-46BB-D770-39E4-6646B920A0A9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03E0B5D7-7271-D0DC-584A-38F8E9FF66E0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1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337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air of protractor on a black surface&#10;&#10;Description automatically generated">
            <a:extLst>
              <a:ext uri="{FF2B5EF4-FFF2-40B4-BE49-F238E27FC236}">
                <a16:creationId xmlns:a16="http://schemas.microsoft.com/office/drawing/2014/main" id="{DB40D50E-9444-8553-1C8C-D038B9E61C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90" y="1805585"/>
            <a:ext cx="2772697" cy="1600200"/>
          </a:xfrm>
          <a:prstGeom prst="rect">
            <a:avLst/>
          </a:prstGeom>
        </p:spPr>
      </p:pic>
      <p:pic>
        <p:nvPicPr>
          <p:cNvPr id="13" name="Picture 12" descr="A close-up of a toy&#10;&#10;Description automatically generated">
            <a:extLst>
              <a:ext uri="{FF2B5EF4-FFF2-40B4-BE49-F238E27FC236}">
                <a16:creationId xmlns:a16="http://schemas.microsoft.com/office/drawing/2014/main" id="{A22C1CE2-64BA-5BF7-6B71-95A5509EC0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45" y="1805585"/>
            <a:ext cx="2772697" cy="16002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My Triangle: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C4140A3-0DEF-295C-DC9B-DCDDCE278E43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7E51BF2D-C12F-B72A-4450-5F3C007C9220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1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106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air of shapes&#10;&#10;Description automatically generated">
            <a:extLst>
              <a:ext uri="{FF2B5EF4-FFF2-40B4-BE49-F238E27FC236}">
                <a16:creationId xmlns:a16="http://schemas.microsoft.com/office/drawing/2014/main" id="{62E36288-CE96-82E2-D258-1CFAAC1CFA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45" y="1805585"/>
            <a:ext cx="2772697" cy="1600200"/>
          </a:xfrm>
          <a:prstGeom prst="rect">
            <a:avLst/>
          </a:prstGeom>
        </p:spPr>
      </p:pic>
      <p:pic>
        <p:nvPicPr>
          <p:cNvPr id="9" name="Picture 8" descr="A orange protractor on a black surface&#10;&#10;Description automatically generated">
            <a:extLst>
              <a:ext uri="{FF2B5EF4-FFF2-40B4-BE49-F238E27FC236}">
                <a16:creationId xmlns:a16="http://schemas.microsoft.com/office/drawing/2014/main" id="{D7D5723F-9F4A-161D-D5B3-DD2BEFC6BA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91" y="1805585"/>
            <a:ext cx="2772697" cy="16002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My Triangle: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C4140A3-0DEF-295C-DC9B-DCDDCE278E43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7E51BF2D-C12F-B72A-4450-5F3C007C9220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1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345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1E81F88B-ACE4-52B0-3551-D734369EF4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13" y="3152774"/>
            <a:ext cx="2598737" cy="1552575"/>
          </a:xfrm>
          <a:prstGeom prst="rect">
            <a:avLst/>
          </a:prstGeom>
        </p:spPr>
      </p:pic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D1AF2D2-60E1-2BC2-13EF-9389342AFEC6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9">
            <a:extLst>
              <a:ext uri="{FF2B5EF4-FFF2-40B4-BE49-F238E27FC236}">
                <a16:creationId xmlns:a16="http://schemas.microsoft.com/office/drawing/2014/main" id="{C9CC54E2-DB83-63D3-50B8-7BD6229E98EE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2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triangle,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dirty="0"/>
              <a:t>, has…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88DC8A-6E03-310C-0C7E-AE6A1E823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114334"/>
              </p:ext>
            </p:extLst>
          </p:nvPr>
        </p:nvGraphicFramePr>
        <p:xfrm>
          <a:off x="745066" y="1978026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291960" progId="Equation.DSMT4">
                  <p:embed/>
                </p:oleObj>
              </mc:Choice>
              <mc:Fallback>
                <p:oleObj name="Equation" r:id="rId6" imgW="149832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88DC8A-6E03-310C-0C7E-AE6A1E823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066" y="1978026"/>
                        <a:ext cx="1498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D144FA-B690-F961-AD02-25FCF4B17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30597"/>
              </p:ext>
            </p:extLst>
          </p:nvPr>
        </p:nvGraphicFramePr>
        <p:xfrm>
          <a:off x="745066" y="2669382"/>
          <a:ext cx="151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291960" progId="Equation.DSMT4">
                  <p:embed/>
                </p:oleObj>
              </mc:Choice>
              <mc:Fallback>
                <p:oleObj name="Equation" r:id="rId8" imgW="15112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D144FA-B690-F961-AD02-25FCF4B17C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066" y="2669382"/>
                        <a:ext cx="151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58A13B-47D8-661D-55FB-E8B667C7B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661598"/>
              </p:ext>
            </p:extLst>
          </p:nvPr>
        </p:nvGraphicFramePr>
        <p:xfrm>
          <a:off x="745066" y="3278188"/>
          <a:ext cx="1435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457200" progId="Equation.DSMT4">
                  <p:embed/>
                </p:oleObj>
              </mc:Choice>
              <mc:Fallback>
                <p:oleObj name="Equation" r:id="rId10" imgW="143496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458A13B-47D8-661D-55FB-E8B667C7B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066" y="3278188"/>
                        <a:ext cx="1435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7FC462E9-EFC4-187D-9DDC-B4F20964BDF6}"/>
              </a:ext>
            </a:extLst>
          </p:cNvPr>
          <p:cNvSpPr txBox="1">
            <a:spLocks/>
          </p:cNvSpPr>
          <p:nvPr/>
        </p:nvSpPr>
        <p:spPr>
          <a:xfrm>
            <a:off x="5960534" y="4764602"/>
            <a:ext cx="2671233" cy="37889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1" name="Online Media 10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D93D6608-4356-4F58-2014-9AE607A011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6124132" y="3264673"/>
            <a:ext cx="2386898" cy="13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Are they all congruent?</a:t>
            </a:r>
          </a:p>
          <a:p>
            <a:pPr>
              <a:lnSpc>
                <a:spcPct val="150000"/>
              </a:lnSpc>
            </a:pPr>
            <a:r>
              <a:rPr lang="en-US" dirty="0"/>
              <a:t>Did anyone find a counterexample?</a:t>
            </a:r>
          </a:p>
          <a:p>
            <a:pPr>
              <a:lnSpc>
                <a:spcPct val="150000"/>
              </a:lnSpc>
            </a:pPr>
            <a:r>
              <a:rPr lang="en-US" dirty="0"/>
              <a:t>Which triangle congruence possibility</a:t>
            </a:r>
            <a:br>
              <a:rPr lang="en-US" dirty="0"/>
            </a:br>
            <a:r>
              <a:rPr lang="en-US" dirty="0"/>
              <a:t>did we just test?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F628327-4D07-3C2C-7104-9E89CD744278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6BE87BDF-087E-F749-2905-7977031E23ED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2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8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ir of protractor on a table&#10;&#10;Description automatically generated">
            <a:extLst>
              <a:ext uri="{FF2B5EF4-FFF2-40B4-BE49-F238E27FC236}">
                <a16:creationId xmlns:a16="http://schemas.microsoft.com/office/drawing/2014/main" id="{3A2D4FE6-E02A-AE0E-48D3-4796752F4F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91" y="1805585"/>
            <a:ext cx="2772697" cy="1600200"/>
          </a:xfrm>
          <a:prstGeom prst="rect">
            <a:avLst/>
          </a:prstGeom>
        </p:spPr>
      </p:pic>
      <p:pic>
        <p:nvPicPr>
          <p:cNvPr id="8" name="Picture 7" descr="A group of colorful objects on a black surface&#10;&#10;Description automatically generated">
            <a:extLst>
              <a:ext uri="{FF2B5EF4-FFF2-40B4-BE49-F238E27FC236}">
                <a16:creationId xmlns:a16="http://schemas.microsoft.com/office/drawing/2014/main" id="{1DD91F02-C2AC-4620-43E3-F2130123F2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44" y="1805585"/>
            <a:ext cx="2772697" cy="16002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My Triangle: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A1B493D-84D5-2C1C-80C9-AC438458CE57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891E6DF0-A1BF-7FD2-0D00-500AFDBEE65A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2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54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11349DDF-C35C-42E6-4801-A0C6FAB8BA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213" y="3152774"/>
            <a:ext cx="2598737" cy="1552575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triangle,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dirty="0"/>
              <a:t>, has…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88DC8A-6E03-310C-0C7E-AE6A1E823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35503"/>
              </p:ext>
            </p:extLst>
          </p:nvPr>
        </p:nvGraphicFramePr>
        <p:xfrm>
          <a:off x="745066" y="1977678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291960" progId="Equation.DSMT4">
                  <p:embed/>
                </p:oleObj>
              </mc:Choice>
              <mc:Fallback>
                <p:oleObj name="Equation" r:id="rId6" imgW="148572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88DC8A-6E03-310C-0C7E-AE6A1E8236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066" y="1977678"/>
                        <a:ext cx="1485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D144FA-B690-F961-AD02-25FCF4B17C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96643"/>
              </p:ext>
            </p:extLst>
          </p:nvPr>
        </p:nvGraphicFramePr>
        <p:xfrm>
          <a:off x="745066" y="3369024"/>
          <a:ext cx="1511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291960" progId="Equation.DSMT4">
                  <p:embed/>
                </p:oleObj>
              </mc:Choice>
              <mc:Fallback>
                <p:oleObj name="Equation" r:id="rId8" imgW="151128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D144FA-B690-F961-AD02-25FCF4B17C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066" y="3369024"/>
                        <a:ext cx="15113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58A13B-47D8-661D-55FB-E8B667C7B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984067"/>
              </p:ext>
            </p:extLst>
          </p:nvPr>
        </p:nvGraphicFramePr>
        <p:xfrm>
          <a:off x="721782" y="2603500"/>
          <a:ext cx="184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457200" progId="Equation.DSMT4">
                  <p:embed/>
                </p:oleObj>
              </mc:Choice>
              <mc:Fallback>
                <p:oleObj name="Equation" r:id="rId10" imgW="18414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458A13B-47D8-661D-55FB-E8B667C7B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1782" y="2603500"/>
                        <a:ext cx="1841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101F59DC-CF58-C4EF-4F82-6372B7F39CEB}"/>
              </a:ext>
            </a:extLst>
          </p:cNvPr>
          <p:cNvSpPr txBox="1">
            <a:spLocks/>
          </p:cNvSpPr>
          <p:nvPr/>
        </p:nvSpPr>
        <p:spPr>
          <a:xfrm>
            <a:off x="5960534" y="4764602"/>
            <a:ext cx="2671233" cy="378897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F78746E-D32E-5B7D-0026-459237000F44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9">
            <a:extLst>
              <a:ext uri="{FF2B5EF4-FFF2-40B4-BE49-F238E27FC236}">
                <a16:creationId xmlns:a16="http://schemas.microsoft.com/office/drawing/2014/main" id="{FC645C8F-1FFD-F622-FD1F-6ED5E5081B7F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3</a:t>
            </a:r>
            <a:endParaRPr lang="en-US" sz="3200" b="1" dirty="0">
              <a:highlight>
                <a:srgbClr val="FFFF00"/>
              </a:highlight>
            </a:endParaRPr>
          </a:p>
        </p:txBody>
      </p:sp>
      <p:pic>
        <p:nvPicPr>
          <p:cNvPr id="11" name="Online Media 10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6A449032-DF3E-376E-909F-EC90295382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6124132" y="3264673"/>
            <a:ext cx="2386898" cy="13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Are they all congruent?</a:t>
            </a:r>
          </a:p>
          <a:p>
            <a:pPr>
              <a:lnSpc>
                <a:spcPct val="150000"/>
              </a:lnSpc>
            </a:pPr>
            <a:r>
              <a:rPr lang="en-US" dirty="0"/>
              <a:t>Did anyone find a counterexample?</a:t>
            </a:r>
          </a:p>
          <a:p>
            <a:pPr>
              <a:lnSpc>
                <a:spcPct val="150000"/>
              </a:lnSpc>
            </a:pPr>
            <a:r>
              <a:rPr lang="en-US" dirty="0"/>
              <a:t>Which triangle congruence possibility</a:t>
            </a:r>
            <a:br>
              <a:rPr lang="en-US" dirty="0"/>
            </a:br>
            <a:r>
              <a:rPr lang="en-US" dirty="0"/>
              <a:t>did we just test?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D3C6A6C-1D6E-13A0-B79B-DA5E3127AD9F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34515691-95A0-72F9-2677-7FB84D912F87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3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250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2D4FE6-E02A-AE0E-48D3-4796752F4F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6191" y="1805585"/>
            <a:ext cx="2772696" cy="1600200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91F02-C2AC-4620-43E3-F2130123F2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844" y="1805585"/>
            <a:ext cx="2772696" cy="1600200"/>
          </a:xfrm>
          <a:prstGeom prst="rect">
            <a:avLst/>
          </a:prstGeom>
          <a:effectLst/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My Triangle: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Match My Triangle?</a:t>
            </a:r>
          </a:p>
        </p:txBody>
      </p:sp>
      <p:pic>
        <p:nvPicPr>
          <p:cNvPr id="3" name="Picture 2" descr="A triangle with a purple arrow&#10;&#10;Description automatically generated">
            <a:extLst>
              <a:ext uri="{FF2B5EF4-FFF2-40B4-BE49-F238E27FC236}">
                <a16:creationId xmlns:a16="http://schemas.microsoft.com/office/drawing/2014/main" id="{34DF98BB-AD97-B74C-B2C5-9063C5DFB6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34" y="531284"/>
            <a:ext cx="2671233" cy="23040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E3E04C17-93F5-FC32-5193-28F356C34739}"/>
              </a:ext>
            </a:extLst>
          </p:cNvPr>
          <p:cNvSpPr/>
          <p:nvPr/>
        </p:nvSpPr>
        <p:spPr>
          <a:xfrm flipV="1">
            <a:off x="5960534" y="531284"/>
            <a:ext cx="2671232" cy="2302786"/>
          </a:xfrm>
          <a:prstGeom prst="triangle">
            <a:avLst/>
          </a:prstGeom>
          <a:solidFill>
            <a:srgbClr val="C2D3C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ECCB8BC7-1C04-20CF-7F8A-AA2111DB625D}"/>
              </a:ext>
            </a:extLst>
          </p:cNvPr>
          <p:cNvSpPr txBox="1">
            <a:spLocks/>
          </p:cNvSpPr>
          <p:nvPr/>
        </p:nvSpPr>
        <p:spPr>
          <a:xfrm>
            <a:off x="5960534" y="541886"/>
            <a:ext cx="2671233" cy="162587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Challenge</a:t>
            </a:r>
          </a:p>
          <a:p>
            <a:pPr marL="0" indent="0" algn="ctr">
              <a:buNone/>
            </a:pPr>
            <a:r>
              <a:rPr lang="en-US" sz="3200" b="1" dirty="0"/>
              <a:t>Round 3</a:t>
            </a:r>
            <a:endParaRPr lang="en-US" sz="3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4879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Wants to Be a Math Master?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B1FAF330-880F-E54D-75D7-449448B25C3C}"/>
              </a:ext>
            </a:extLst>
          </p:cNvPr>
          <p:cNvSpPr/>
          <p:nvPr/>
        </p:nvSpPr>
        <p:spPr>
          <a:xfrm>
            <a:off x="0" y="1309351"/>
            <a:ext cx="9144000" cy="1429615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What is the minimum number of parts (sides and angles) you would need to measure to prove congruence?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FED7024D-F106-A5D0-A175-5CBE2930FD69}"/>
              </a:ext>
            </a:extLst>
          </p:cNvPr>
          <p:cNvSpPr/>
          <p:nvPr/>
        </p:nvSpPr>
        <p:spPr>
          <a:xfrm>
            <a:off x="0" y="2858507"/>
            <a:ext cx="4572000" cy="61224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A:</a:t>
            </a:r>
            <a:r>
              <a:rPr lang="en-US" sz="2000" dirty="0">
                <a:solidFill>
                  <a:schemeClr val="tx1"/>
                </a:solidFill>
              </a:rPr>
              <a:t> 1 part per triangle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7EF3F07-0C46-AFCB-2BB2-EC4EC913D398}"/>
              </a:ext>
            </a:extLst>
          </p:cNvPr>
          <p:cNvSpPr/>
          <p:nvPr/>
        </p:nvSpPr>
        <p:spPr>
          <a:xfrm>
            <a:off x="0" y="3628391"/>
            <a:ext cx="4572000" cy="61224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C:</a:t>
            </a:r>
            <a:r>
              <a:rPr lang="en-US" sz="2000" dirty="0">
                <a:solidFill>
                  <a:schemeClr val="tx1"/>
                </a:solidFill>
              </a:rPr>
              <a:t> 3 parts per triangle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D491E0A3-A5C2-2566-4792-5B36AE4322BC}"/>
              </a:ext>
            </a:extLst>
          </p:cNvPr>
          <p:cNvSpPr/>
          <p:nvPr/>
        </p:nvSpPr>
        <p:spPr>
          <a:xfrm>
            <a:off x="0" y="4398275"/>
            <a:ext cx="4572000" cy="61224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E:</a:t>
            </a:r>
            <a:r>
              <a:rPr lang="en-US" sz="2000" dirty="0">
                <a:solidFill>
                  <a:schemeClr val="tx1"/>
                </a:solidFill>
              </a:rPr>
              <a:t> 5 parts per triangle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58F6C71-FD7A-6471-2135-012142133674}"/>
              </a:ext>
            </a:extLst>
          </p:cNvPr>
          <p:cNvSpPr/>
          <p:nvPr/>
        </p:nvSpPr>
        <p:spPr>
          <a:xfrm>
            <a:off x="4572000" y="2858507"/>
            <a:ext cx="4572000" cy="61224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B:</a:t>
            </a:r>
            <a:r>
              <a:rPr lang="en-US" sz="2000" dirty="0">
                <a:solidFill>
                  <a:schemeClr val="tx1"/>
                </a:solidFill>
              </a:rPr>
              <a:t> 2 parts per triangle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E23719E-D1A6-9980-4D74-F8DB28D5D517}"/>
              </a:ext>
            </a:extLst>
          </p:cNvPr>
          <p:cNvSpPr/>
          <p:nvPr/>
        </p:nvSpPr>
        <p:spPr>
          <a:xfrm>
            <a:off x="4572000" y="3628391"/>
            <a:ext cx="4572000" cy="61224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D:</a:t>
            </a:r>
            <a:r>
              <a:rPr lang="en-US" sz="2000" dirty="0">
                <a:solidFill>
                  <a:schemeClr val="tx1"/>
                </a:solidFill>
              </a:rPr>
              <a:t> 4 parts per triangle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1E74C01-9B99-2C76-1BCD-BA860E1EC2E0}"/>
              </a:ext>
            </a:extLst>
          </p:cNvPr>
          <p:cNvSpPr/>
          <p:nvPr/>
        </p:nvSpPr>
        <p:spPr>
          <a:xfrm>
            <a:off x="4572000" y="4398275"/>
            <a:ext cx="4572000" cy="61224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F:</a:t>
            </a:r>
            <a:r>
              <a:rPr lang="en-US" sz="2000" dirty="0">
                <a:solidFill>
                  <a:schemeClr val="tx1"/>
                </a:solidFill>
              </a:rPr>
              <a:t> 6 parts per triangle</a:t>
            </a:r>
          </a:p>
        </p:txBody>
      </p:sp>
    </p:spTree>
    <p:extLst>
      <p:ext uri="{BB962C8B-B14F-4D97-AF65-F5344CB8AC3E}">
        <p14:creationId xmlns:p14="http://schemas.microsoft.com/office/powerpoint/2010/main" val="18777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If the three angles of one triangle are congruent to the corresponding angles of another triangle, then _____.</a:t>
            </a:r>
          </a:p>
          <a:p>
            <a:r>
              <a:rPr lang="en-US" i="1" dirty="0"/>
              <a:t>If two angles and a non-included side of one triangle are congruent to the corresponding angles and side of another triangle, then _____.</a:t>
            </a:r>
          </a:p>
          <a:p>
            <a:r>
              <a:rPr lang="en-US" i="1" dirty="0"/>
              <a:t>If two angles and the included side of one triangle are congruent to two angles and the included side of</a:t>
            </a:r>
            <a:br>
              <a:rPr lang="en-US" i="1" dirty="0"/>
            </a:br>
            <a:r>
              <a:rPr lang="en-US" i="1" dirty="0"/>
              <a:t>another triangle, then _____.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Each Conjecture</a:t>
            </a:r>
          </a:p>
        </p:txBody>
      </p:sp>
    </p:spTree>
    <p:extLst>
      <p:ext uri="{BB962C8B-B14F-4D97-AF65-F5344CB8AC3E}">
        <p14:creationId xmlns:p14="http://schemas.microsoft.com/office/powerpoint/2010/main" val="16987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mathematicians have proven that AAS and ASA are more than conjectures, they are </a:t>
            </a:r>
            <a:r>
              <a:rPr lang="en-US" b="1" dirty="0"/>
              <a:t>congruence theorems</a:t>
            </a:r>
            <a:r>
              <a:rPr lang="en-US" dirty="0"/>
              <a:t>.</a:t>
            </a:r>
          </a:p>
          <a:p>
            <a:r>
              <a:rPr lang="en-US" dirty="0"/>
              <a:t>Write the AAS and ASA congruence theorems and label the triangles: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Congruence Theorems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283DB-BA5B-71D1-E727-E818A9CB4A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443" y="2771638"/>
            <a:ext cx="6230997" cy="2153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EA318A-3F5E-3A3B-85F5-AF603AEA7911}"/>
              </a:ext>
            </a:extLst>
          </p:cNvPr>
          <p:cNvSpPr txBox="1"/>
          <p:nvPr/>
        </p:nvSpPr>
        <p:spPr>
          <a:xfrm>
            <a:off x="3843628" y="2913313"/>
            <a:ext cx="106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AAS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32FE5-F6D8-1D6D-9496-B9A60DC8FD6A}"/>
              </a:ext>
            </a:extLst>
          </p:cNvPr>
          <p:cNvSpPr txBox="1"/>
          <p:nvPr/>
        </p:nvSpPr>
        <p:spPr>
          <a:xfrm>
            <a:off x="3095862" y="3455098"/>
            <a:ext cx="2561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Write this theorem in your own words.</a:t>
            </a:r>
            <a:r>
              <a:rPr lang="en-US" sz="2000" i="1" dirty="0">
                <a:latin typeface="+mn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00CB4-BC6E-6536-14EF-676DD8CA62EE}"/>
              </a:ext>
            </a:extLst>
          </p:cNvPr>
          <p:cNvSpPr txBox="1"/>
          <p:nvPr/>
        </p:nvSpPr>
        <p:spPr>
          <a:xfrm>
            <a:off x="6754137" y="2913313"/>
            <a:ext cx="1065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ASA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DF9F0-557C-FEBF-5663-44D6464235BE}"/>
              </a:ext>
            </a:extLst>
          </p:cNvPr>
          <p:cNvSpPr txBox="1"/>
          <p:nvPr/>
        </p:nvSpPr>
        <p:spPr>
          <a:xfrm>
            <a:off x="6043603" y="3520793"/>
            <a:ext cx="2561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Write this theorem in your own words.</a:t>
            </a:r>
            <a:r>
              <a:rPr lang="en-US" sz="2000" i="1" dirty="0"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2C41C-EA10-0B6E-4A29-70D0D4B7D747}"/>
              </a:ext>
            </a:extLst>
          </p:cNvPr>
          <p:cNvSpPr txBox="1"/>
          <p:nvPr/>
        </p:nvSpPr>
        <p:spPr>
          <a:xfrm>
            <a:off x="794331" y="3455098"/>
            <a:ext cx="1876893" cy="578882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Don’t forget to label your triangles.</a:t>
            </a:r>
            <a:endParaRPr lang="en-US" sz="1600" i="1" dirty="0">
              <a:latin typeface="+mn-lt"/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8F159B3F-F49A-EA4B-35E4-8C94D8C56FF8}"/>
              </a:ext>
            </a:extLst>
          </p:cNvPr>
          <p:cNvSpPr/>
          <p:nvPr/>
        </p:nvSpPr>
        <p:spPr>
          <a:xfrm>
            <a:off x="2389864" y="3102049"/>
            <a:ext cx="746287" cy="341872"/>
          </a:xfrm>
          <a:prstGeom prst="bentArrow">
            <a:avLst>
              <a:gd name="adj1" fmla="val 1617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one more congruence theorem that could be helpful to know for timed exams like the ACT.</a:t>
            </a:r>
          </a:p>
          <a:p>
            <a:r>
              <a:rPr lang="en-US" b="1" dirty="0">
                <a:solidFill>
                  <a:schemeClr val="accent6"/>
                </a:solidFill>
              </a:rPr>
              <a:t>Hypotenuse–Leg (HL) Theorem:</a:t>
            </a:r>
            <a:r>
              <a:rPr lang="en-US" dirty="0"/>
              <a:t> if the </a:t>
            </a:r>
            <a:r>
              <a:rPr lang="en-US" b="1" dirty="0"/>
              <a:t>hypotenuse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leg</a:t>
            </a:r>
            <a:r>
              <a:rPr lang="en-US" dirty="0"/>
              <a:t> of one right triangle are congruent to those corresponding parts of another right triangle, then</a:t>
            </a:r>
            <a:br>
              <a:rPr lang="en-US" dirty="0"/>
            </a:br>
            <a:r>
              <a:rPr lang="en-US" dirty="0"/>
              <a:t>the two triangles are congruent.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Congruence Theorem: HL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D680A0-8213-5C11-4A4C-192CE277E767}"/>
              </a:ext>
            </a:extLst>
          </p:cNvPr>
          <p:cNvGrpSpPr/>
          <p:nvPr/>
        </p:nvGrpSpPr>
        <p:grpSpPr>
          <a:xfrm>
            <a:off x="5251608" y="2467497"/>
            <a:ext cx="3506227" cy="2400691"/>
            <a:chOff x="5251608" y="1430339"/>
            <a:chExt cx="3506227" cy="240069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089D53E-CEEC-EFD9-7ACD-D4B38AC7F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51608" y="2773755"/>
              <a:ext cx="2295525" cy="1057275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6C8E5B9-FFE7-A7F7-D088-2A0A9F51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7081435" y="2049464"/>
              <a:ext cx="2295525" cy="1057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Hypotenuse–Leg</a:t>
            </a:r>
            <a:r>
              <a:rPr lang="en-US" dirty="0"/>
              <a:t> (HL) Theorem only works for right triangles and is basically a shortcut for the Side–Side–Side (SSS) Theorem (thus a time-saver).</a:t>
            </a:r>
          </a:p>
          <a:p>
            <a:r>
              <a:rPr lang="en-US" dirty="0"/>
              <a:t>Using the Pythagorean Theorem, if we know the lengths of 2 sides of a right triangle, we can find the length of the third. We know that if 3 sides of a triangle are congruent to the 3 sides of another triangle, then by the SSS theorem, we know the triangles are congruent.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Congruence Theorem: HL</a:t>
            </a:r>
          </a:p>
        </p:txBody>
      </p:sp>
    </p:spTree>
    <p:extLst>
      <p:ext uri="{BB962C8B-B14F-4D97-AF65-F5344CB8AC3E}">
        <p14:creationId xmlns:p14="http://schemas.microsoft.com/office/powerpoint/2010/main" val="2156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06333671-F589-93E6-C13F-3E76A8576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the lucky contestants! Let’s make some proofs!</a:t>
            </a:r>
          </a:p>
          <a:p>
            <a:r>
              <a:rPr lang="en-US" dirty="0"/>
              <a:t>Apply your knowledge of the SSS, SAS, ASA, and AAS congruence theorems to complete the given handout.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Make a Proof</a:t>
            </a:r>
          </a:p>
        </p:txBody>
      </p:sp>
    </p:spTree>
    <p:extLst>
      <p:ext uri="{BB962C8B-B14F-4D97-AF65-F5344CB8AC3E}">
        <p14:creationId xmlns:p14="http://schemas.microsoft.com/office/powerpoint/2010/main" val="31176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Your friend is on Who Wants to be a</a:t>
            </a:r>
            <a:br>
              <a:rPr lang="en-US" i="1" dirty="0"/>
            </a:br>
            <a:r>
              <a:rPr lang="en-US" i="1" dirty="0"/>
              <a:t>Math Master? and is unsure about one of the questions. Luckily for them, they have the option to call a friend: you!</a:t>
            </a:r>
          </a:p>
          <a:p>
            <a:r>
              <a:rPr lang="en-US" dirty="0"/>
              <a:t>Individually answer the question on your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a Friend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6EB92-F8D5-2866-FCC1-B4B655257060}"/>
              </a:ext>
            </a:extLst>
          </p:cNvPr>
          <p:cNvSpPr/>
          <p:nvPr/>
        </p:nvSpPr>
        <p:spPr>
          <a:xfrm>
            <a:off x="6435274" y="491432"/>
            <a:ext cx="2421342" cy="11597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Graphic 2" descr="Phone Vibration outline">
            <a:extLst>
              <a:ext uri="{FF2B5EF4-FFF2-40B4-BE49-F238E27FC236}">
                <a16:creationId xmlns:a16="http://schemas.microsoft.com/office/drawing/2014/main" id="{0CC3F3DC-F4B1-DBD8-6A9C-A87C65172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005" y="491431"/>
            <a:ext cx="1159713" cy="11597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700" y="1667932"/>
            <a:ext cx="3594100" cy="30755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congruence markers in the given figure to determine the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Prep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15CBC4-BEBF-F8FC-4FC9-223E24928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164497"/>
            <a:ext cx="5172539" cy="38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DDD586-5578-9670-E1F6-A25F0916A29D}"/>
              </a:ext>
            </a:extLst>
          </p:cNvPr>
          <p:cNvSpPr/>
          <p:nvPr/>
        </p:nvSpPr>
        <p:spPr>
          <a:xfrm>
            <a:off x="5291667" y="0"/>
            <a:ext cx="3852333" cy="5143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9966" y="266700"/>
            <a:ext cx="3268133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the HL theorem, the two triangles are congruent, which means their corresponding parts are congruent. The three angles in the top-right create a straight line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r>
              <a:rPr lang="en-US" dirty="0"/>
              <a:t>). So,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50° + 50°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= 180°</a:t>
            </a:r>
            <a:r>
              <a:rPr lang="en-US" dirty="0"/>
              <a:t>, therefore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80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Prep (Solution)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15CBC4-BEBF-F8FC-4FC9-223E24928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164497"/>
            <a:ext cx="5172539" cy="381055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546868-F29B-CE35-25C6-7608A6048F1D}"/>
              </a:ext>
            </a:extLst>
          </p:cNvPr>
          <p:cNvCxnSpPr/>
          <p:nvPr/>
        </p:nvCxnSpPr>
        <p:spPr>
          <a:xfrm>
            <a:off x="2628900" y="3086100"/>
            <a:ext cx="203200" cy="846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0E4DD2-9E1F-EBA6-A579-3B17C817B0E3}"/>
              </a:ext>
            </a:extLst>
          </p:cNvPr>
          <p:cNvCxnSpPr/>
          <p:nvPr/>
        </p:nvCxnSpPr>
        <p:spPr>
          <a:xfrm>
            <a:off x="2730500" y="2959707"/>
            <a:ext cx="203200" cy="846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A6BBD648-5BF2-18DB-1AF2-EF1ACBF58A25}"/>
              </a:ext>
            </a:extLst>
          </p:cNvPr>
          <p:cNvSpPr txBox="1">
            <a:spLocks/>
          </p:cNvSpPr>
          <p:nvPr/>
        </p:nvSpPr>
        <p:spPr>
          <a:xfrm>
            <a:off x="3462867" y="1392766"/>
            <a:ext cx="550333" cy="372536"/>
          </a:xfrm>
          <a:prstGeom prst="rect">
            <a:avLst/>
          </a:prstGeom>
        </p:spPr>
        <p:txBody>
          <a:bodyPr vert="horz" lIns="91435" tIns="45718" rIns="91435" bIns="45718">
            <a:normAutofit fontScale="77500" lnSpcReduction="2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50°</a:t>
            </a:r>
          </a:p>
        </p:txBody>
      </p:sp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4917166E-4C51-37D9-4344-9DB2A855D626}"/>
              </a:ext>
            </a:extLst>
          </p:cNvPr>
          <p:cNvSpPr txBox="1">
            <a:spLocks/>
          </p:cNvSpPr>
          <p:nvPr/>
        </p:nvSpPr>
        <p:spPr>
          <a:xfrm>
            <a:off x="3818467" y="1765302"/>
            <a:ext cx="550333" cy="372536"/>
          </a:xfrm>
          <a:prstGeom prst="rect">
            <a:avLst/>
          </a:prstGeom>
        </p:spPr>
        <p:txBody>
          <a:bodyPr vert="horz" lIns="91435" tIns="45718" rIns="91435" bIns="45718">
            <a:normAutofit fontScale="77500" lnSpcReduction="2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50°</a:t>
            </a:r>
          </a:p>
        </p:txBody>
      </p:sp>
    </p:spTree>
    <p:extLst>
      <p:ext uri="{BB962C8B-B14F-4D97-AF65-F5344CB8AC3E}">
        <p14:creationId xmlns:p14="http://schemas.microsoft.com/office/powerpoint/2010/main" val="20685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we justify that two triangles are congruent?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386748"/>
          </a:xfrm>
        </p:spPr>
        <p:txBody>
          <a:bodyPr>
            <a:normAutofit/>
          </a:bodyPr>
          <a:lstStyle/>
          <a:p>
            <a:r>
              <a:rPr lang="en-US" dirty="0"/>
              <a:t>Determine the minimum information needed to prove triangles are congruent.</a:t>
            </a:r>
          </a:p>
          <a:p>
            <a:r>
              <a:rPr lang="en-US" dirty="0"/>
              <a:t>Prove that given triangles are congruent using different congruence theorems.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274" y="1309352"/>
            <a:ext cx="3438525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b="1" i="1" dirty="0"/>
              <a:t>only 1 or 2 parts</a:t>
            </a:r>
            <a:r>
              <a:rPr lang="en-US" dirty="0"/>
              <a:t> of a pair of triangles are congruent, this does </a:t>
            </a:r>
            <a:r>
              <a:rPr lang="en-US" b="1" u="sng" dirty="0"/>
              <a:t>not</a:t>
            </a:r>
            <a:r>
              <a:rPr lang="en-US" dirty="0"/>
              <a:t> guarantee that the pair of triangles are congruent. It is very possible that they</a:t>
            </a:r>
            <a:br>
              <a:rPr lang="en-US" dirty="0"/>
            </a:br>
            <a:r>
              <a:rPr lang="en-US" dirty="0"/>
              <a:t>are not congruent.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Wants to Be a Math Master?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7B4CE2F-15C2-DC9C-D86B-4FAB30E1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3021638"/>
            <a:ext cx="4714875" cy="13430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F1D3102-C01E-68DC-687D-CC5A58C73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362" y="1455112"/>
            <a:ext cx="44005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list of all the combinations of 3 parts that we could measure.</a:t>
            </a:r>
          </a:p>
          <a:p>
            <a:pPr lvl="1"/>
            <a:r>
              <a:rPr lang="en-US" dirty="0"/>
              <a:t>Use “S” to represent a side.</a:t>
            </a:r>
          </a:p>
          <a:p>
            <a:pPr lvl="1"/>
            <a:r>
              <a:rPr lang="en-US" dirty="0"/>
              <a:t>Use “A” to represent an angle.</a:t>
            </a:r>
          </a:p>
          <a:p>
            <a:pPr lvl="1"/>
            <a:r>
              <a:rPr lang="en-US" dirty="0"/>
              <a:t>For example, if we needed all 6 parts,</a:t>
            </a:r>
            <a:br>
              <a:rPr lang="en-US" dirty="0"/>
            </a:br>
            <a:r>
              <a:rPr lang="en-US" dirty="0"/>
              <a:t>we could write that as </a:t>
            </a:r>
            <a:r>
              <a:rPr lang="en-US" dirty="0" err="1"/>
              <a:t>SASASA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We read or label a triangle either</a:t>
            </a:r>
            <a:br>
              <a:rPr lang="en-US" dirty="0"/>
            </a:br>
            <a:r>
              <a:rPr lang="en-US" dirty="0"/>
              <a:t>clockwise or counterclockwise.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Congruence Possibilities</a:t>
            </a:r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9FABBA-E6E7-0878-BCD2-1CF6F4933344}"/>
              </a:ext>
            </a:extLst>
          </p:cNvPr>
          <p:cNvGrpSpPr/>
          <p:nvPr/>
        </p:nvGrpSpPr>
        <p:grpSpPr>
          <a:xfrm>
            <a:off x="4920597" y="1528389"/>
            <a:ext cx="3586516" cy="3586516"/>
            <a:chOff x="4717400" y="1536855"/>
            <a:chExt cx="3586516" cy="35865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4FFF7B-054D-204E-D21A-7CF72E55C1B5}"/>
                </a:ext>
              </a:extLst>
            </p:cNvPr>
            <p:cNvSpPr/>
            <p:nvPr/>
          </p:nvSpPr>
          <p:spPr>
            <a:xfrm>
              <a:off x="5629228" y="3171175"/>
              <a:ext cx="39115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A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F11788-C299-A55C-27DF-26317B074090}"/>
                </a:ext>
              </a:extLst>
            </p:cNvPr>
            <p:cNvGrpSpPr/>
            <p:nvPr/>
          </p:nvGrpSpPr>
          <p:grpSpPr>
            <a:xfrm>
              <a:off x="4717400" y="1536855"/>
              <a:ext cx="3586516" cy="3586516"/>
              <a:chOff x="4717400" y="1536855"/>
              <a:chExt cx="3586516" cy="3586516"/>
            </a:xfrm>
          </p:grpSpPr>
          <p:sp>
            <p:nvSpPr>
              <p:cNvPr id="3" name="Arrow: Circular 2">
                <a:extLst>
                  <a:ext uri="{FF2B5EF4-FFF2-40B4-BE49-F238E27FC236}">
                    <a16:creationId xmlns:a16="http://schemas.microsoft.com/office/drawing/2014/main" id="{D605E25F-DB55-ABBB-B2E8-84E2F9EE2E90}"/>
                  </a:ext>
                </a:extLst>
              </p:cNvPr>
              <p:cNvSpPr/>
              <p:nvPr/>
            </p:nvSpPr>
            <p:spPr>
              <a:xfrm>
                <a:off x="4717400" y="1536855"/>
                <a:ext cx="3586516" cy="3586516"/>
              </a:xfrm>
              <a:prstGeom prst="circularArrow">
                <a:avLst>
                  <a:gd name="adj1" fmla="val 5871"/>
                  <a:gd name="adj2" fmla="val 1155392"/>
                  <a:gd name="adj3" fmla="val 20429577"/>
                  <a:gd name="adj4" fmla="val 3805639"/>
                  <a:gd name="adj5" fmla="val 943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DCBA25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DD306DEF-5FC5-6039-B5BC-4D8DAE94BA0B}"/>
                  </a:ext>
                </a:extLst>
              </p:cNvPr>
              <p:cNvSpPr/>
              <p:nvPr/>
            </p:nvSpPr>
            <p:spPr>
              <a:xfrm>
                <a:off x="5512083" y="2651769"/>
                <a:ext cx="2278162" cy="914400"/>
              </a:xfrm>
              <a:prstGeom prst="triangle">
                <a:avLst>
                  <a:gd name="adj" fmla="val 31193"/>
                </a:avLst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6324B1-A4E5-317B-D797-6EA0A783A166}"/>
                  </a:ext>
                </a:extLst>
              </p:cNvPr>
              <p:cNvSpPr/>
              <p:nvPr/>
            </p:nvSpPr>
            <p:spPr>
              <a:xfrm>
                <a:off x="6360172" y="3534999"/>
                <a:ext cx="39115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S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93B7E5F-22F2-7A1E-1018-D9159627DDA1}"/>
                  </a:ext>
                </a:extLst>
              </p:cNvPr>
              <p:cNvSpPr/>
              <p:nvPr/>
            </p:nvSpPr>
            <p:spPr>
              <a:xfrm rot="18493931">
                <a:off x="5530715" y="2709828"/>
                <a:ext cx="39115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S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0EFF9CD-2E9C-94BA-01B9-0B52B560DA50}"/>
                  </a:ext>
                </a:extLst>
              </p:cNvPr>
              <p:cNvSpPr/>
              <p:nvPr/>
            </p:nvSpPr>
            <p:spPr>
              <a:xfrm rot="1824319">
                <a:off x="6822757" y="2641208"/>
                <a:ext cx="39115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5FCAB17-DAD7-E57F-A105-319516D0F29F}"/>
                  </a:ext>
                </a:extLst>
              </p:cNvPr>
              <p:cNvSpPr/>
              <p:nvPr/>
            </p:nvSpPr>
            <p:spPr>
              <a:xfrm>
                <a:off x="6050848" y="2651769"/>
                <a:ext cx="391159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A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7DB4D8-9C2E-E638-4DAC-BA234F4E3E85}"/>
                </a:ext>
              </a:extLst>
            </p:cNvPr>
            <p:cNvSpPr/>
            <p:nvPr/>
          </p:nvSpPr>
          <p:spPr>
            <a:xfrm>
              <a:off x="7005562" y="3171175"/>
              <a:ext cx="39115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4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only 6 options to test: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Congruence Possibilities</a:t>
            </a:r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7B241FAB-B2FC-7455-C2E5-AD776B6CE41C}"/>
              </a:ext>
            </a:extLst>
          </p:cNvPr>
          <p:cNvSpPr txBox="1">
            <a:spLocks/>
          </p:cNvSpPr>
          <p:nvPr/>
        </p:nvSpPr>
        <p:spPr>
          <a:xfrm>
            <a:off x="457200" y="1777180"/>
            <a:ext cx="4114800" cy="296793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Side–Side–Side (SSS)</a:t>
            </a:r>
          </a:p>
          <a:p>
            <a:r>
              <a:rPr lang="en-US" dirty="0"/>
              <a:t>Side–Side–Angle (</a:t>
            </a:r>
            <a:r>
              <a:rPr lang="en-US" dirty="0" err="1"/>
              <a:t>SSA</a:t>
            </a:r>
            <a:r>
              <a:rPr lang="en-US" dirty="0"/>
              <a:t>)</a:t>
            </a:r>
          </a:p>
          <a:p>
            <a:r>
              <a:rPr lang="en-US" dirty="0"/>
              <a:t>Side–Angle–Side (SAS)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7821C74A-C290-E715-9822-0FE596F1A0F0}"/>
              </a:ext>
            </a:extLst>
          </p:cNvPr>
          <p:cNvSpPr txBox="1">
            <a:spLocks/>
          </p:cNvSpPr>
          <p:nvPr/>
        </p:nvSpPr>
        <p:spPr>
          <a:xfrm>
            <a:off x="4572000" y="1777180"/>
            <a:ext cx="4114800" cy="296793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Angle–Angle–Angle (AAA)</a:t>
            </a:r>
          </a:p>
          <a:p>
            <a:r>
              <a:rPr lang="en-US" dirty="0"/>
              <a:t>Angle–Angle–Side (AAS)</a:t>
            </a:r>
          </a:p>
          <a:p>
            <a:r>
              <a:rPr lang="en-US" dirty="0"/>
              <a:t>Angle–Side–Angle (ASA)</a:t>
            </a:r>
          </a:p>
        </p:txBody>
      </p:sp>
    </p:spTree>
    <p:extLst>
      <p:ext uri="{BB962C8B-B14F-4D97-AF65-F5344CB8AC3E}">
        <p14:creationId xmlns:p14="http://schemas.microsoft.com/office/powerpoint/2010/main" val="24076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26943</TotalTime>
  <Words>2537</Words>
  <Application>Microsoft Macintosh PowerPoint</Application>
  <PresentationFormat>On-screen Show (16:9)</PresentationFormat>
  <Paragraphs>263</Paragraphs>
  <Slides>47</Slides>
  <Notes>27</Notes>
  <HiddenSlides>4</HiddenSlides>
  <MMClips>6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Open Sans</vt:lpstr>
      <vt:lpstr>Times New Roman</vt:lpstr>
      <vt:lpstr>Wingdings 2</vt:lpstr>
      <vt:lpstr>LEARN theme</vt:lpstr>
      <vt:lpstr>Equation</vt:lpstr>
      <vt:lpstr>PowerPoint Presentation</vt:lpstr>
      <vt:lpstr>Countdown to Congruence</vt:lpstr>
      <vt:lpstr>Who Wants to Be a Math Master?</vt:lpstr>
      <vt:lpstr>Who Wants to Be a Math Master?</vt:lpstr>
      <vt:lpstr>Essential Question</vt:lpstr>
      <vt:lpstr>Lesson Objectives</vt:lpstr>
      <vt:lpstr>Who Wants to Be a Math Master?</vt:lpstr>
      <vt:lpstr>Triangle Congruence Possibilities</vt:lpstr>
      <vt:lpstr>Triangle Congruence Possibilities</vt:lpstr>
      <vt:lpstr>Exploring the Possibilities</vt:lpstr>
      <vt:lpstr>Can You Match My Triangle?</vt:lpstr>
      <vt:lpstr>Can You Match My Triangle?</vt:lpstr>
      <vt:lpstr>Can You Match My Triangle?</vt:lpstr>
      <vt:lpstr>Can You Match My Triangle?</vt:lpstr>
      <vt:lpstr>Did You Match My Triangle?</vt:lpstr>
      <vt:lpstr>Can You Match My Triangle?</vt:lpstr>
      <vt:lpstr>Can You Match My Triangle?</vt:lpstr>
      <vt:lpstr>Can You Match My Triangle?</vt:lpstr>
      <vt:lpstr>Did You Match My Triangle?</vt:lpstr>
      <vt:lpstr>Did You Match My Triangle?</vt:lpstr>
      <vt:lpstr>Can You Match My Triangle?</vt:lpstr>
      <vt:lpstr>Can You Match My Triangle?</vt:lpstr>
      <vt:lpstr>Can You Match My Triangle?</vt:lpstr>
      <vt:lpstr>Did You Match My Triangle?</vt:lpstr>
      <vt:lpstr>What Can We Conclude?</vt:lpstr>
      <vt:lpstr>Writing a Mathematical Conjecture</vt:lpstr>
      <vt:lpstr>Triangle Congruence Theorems</vt:lpstr>
      <vt:lpstr>Exploring the Possibilities</vt:lpstr>
      <vt:lpstr>Can You Match My Triangle?</vt:lpstr>
      <vt:lpstr>Can You Match My Triangle?</vt:lpstr>
      <vt:lpstr>Can You Match My Triangle?</vt:lpstr>
      <vt:lpstr>Did You Match My Triangle?</vt:lpstr>
      <vt:lpstr>Did You Match My Triangle?</vt:lpstr>
      <vt:lpstr>Can You Match My Triangle?</vt:lpstr>
      <vt:lpstr>Can You Match My Triangle?</vt:lpstr>
      <vt:lpstr>Did You Match My Triangle?</vt:lpstr>
      <vt:lpstr>Can You Match My Triangle?</vt:lpstr>
      <vt:lpstr>Can You Match My Triangle?</vt:lpstr>
      <vt:lpstr>Did You Match My Triangle?</vt:lpstr>
      <vt:lpstr>Complete Each Conjecture</vt:lpstr>
      <vt:lpstr>Triangle Congruence Theorems</vt:lpstr>
      <vt:lpstr>Triangle Congruence Theorem: HL</vt:lpstr>
      <vt:lpstr>Triangle Congruence Theorem: HL</vt:lpstr>
      <vt:lpstr>Let’s Make a Proof</vt:lpstr>
      <vt:lpstr>Phone a Friend</vt:lpstr>
      <vt:lpstr>ACT Prep</vt:lpstr>
      <vt:lpstr>ACT Prep (Solution)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Countdown to Congruence</dc:title>
  <dc:subject/>
  <dc:creator>K20 Center</dc:creator>
  <cp:keywords/>
  <dc:description/>
  <cp:lastModifiedBy>Gracia, Ann M.</cp:lastModifiedBy>
  <cp:revision>46</cp:revision>
  <dcterms:created xsi:type="dcterms:W3CDTF">2023-12-20T13:21:48Z</dcterms:created>
  <dcterms:modified xsi:type="dcterms:W3CDTF">2024-02-20T20:17:12Z</dcterms:modified>
  <cp:category/>
</cp:coreProperties>
</file>