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15"/>
      <p:bold r:id="rId16"/>
      <p:italic r:id="rId17"/>
      <p:boldItalic r:id="rId18"/>
    </p:embeddedFont>
    <p:embeddedFont>
      <p:font typeface="Georgia" panose="02040502050405020303" pitchFamily="18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1" d="100"/>
          <a:sy n="111" d="100"/>
        </p:scale>
        <p:origin x="63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73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61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earn.k20center.ou.edu/strategy/2364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6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92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2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689b78a16e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" name="Google Shape;66;g2689b78a16e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689b78a16e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689b78a16e_0_3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6958b757d3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6958b757d3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Choice boards. Strategies. </a:t>
            </a:r>
            <a:r>
              <a:rPr lang="en" sz="12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https://learn.k20center.ou.edu/strategy/73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6958b757d3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6958b757d3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689b78a16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g2689b78a16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689b78a16e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689b78a16e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689b78a16e_0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689b78a16e_0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K20 Center. (n.d.). Anticipation guide. Strategies.</a:t>
            </a:r>
            <a:r>
              <a:rPr lang="en">
                <a:uFill>
                  <a:noFill/>
                </a:uFill>
                <a:hlinkClick r:id="rId3"/>
              </a:rPr>
              <a:t> </a:t>
            </a:r>
            <a:r>
              <a:rPr lang="en" sz="12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https://learn.k20center.ou.edu/strategy/2364</a:t>
            </a:r>
            <a:endParaRPr u="sng">
              <a:solidFill>
                <a:schemeClr val="hlink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689b78a16e_0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689b78a16e_0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Elbow partners. Strategies. </a:t>
            </a:r>
            <a:r>
              <a:rPr lang="en" sz="12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https://learn.k20center.ou.edu/strategy/116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689b78a16e_0_3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689b78a16e_0_3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Categorical highlighting. Strategies. </a:t>
            </a:r>
            <a:r>
              <a:rPr lang="en" sz="12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https://learn.k20center.ou.edu/strategy/192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689b78a16e_0_3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689b78a16e_0_3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Paired texts H-chart. Strategies. </a:t>
            </a:r>
            <a:r>
              <a:rPr lang="en" sz="12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https://learn.k20center.ou.edu/strategy/132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689b78a16e_0_3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689b78a16e_0_3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pic>
        <p:nvPicPr>
          <p:cNvPr id="50" name="Google Shape;50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l"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55" name="Google Shape;5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>
                <a:solidFill>
                  <a:srgbClr val="971D2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l"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l"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63" name="Google Shape;63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3"/>
          </p:nvPr>
        </p:nvSpPr>
        <p:spPr>
          <a:xfrm>
            <a:off x="457200" y="1885950"/>
            <a:ext cx="4040100" cy="28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4"/>
          </p:nvPr>
        </p:nvSpPr>
        <p:spPr>
          <a:xfrm>
            <a:off x="4645027" y="1885950"/>
            <a:ext cx="4041900" cy="28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22" name="Google Shape;22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0" name="Google Shape;30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5" name="Google Shape;35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8" name="Google Shape;38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6"/>
          <p:cNvSpPr txBox="1"/>
          <p:nvPr/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rPr>
              <a:t>Reign of Terror: The Osage Murders</a:t>
            </a:r>
            <a:endParaRPr sz="3600" dirty="0">
              <a:solidFill>
                <a:srgbClr val="991B1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6"/>
          <p:cNvSpPr txBox="1"/>
          <p:nvPr/>
        </p:nvSpPr>
        <p:spPr>
          <a:xfrm>
            <a:off x="457200" y="1200150"/>
            <a:ext cx="49530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sz="2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 you read:</a:t>
            </a:r>
            <a:endParaRPr sz="2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rgbClr val="991B1E"/>
              </a:buClr>
              <a:buSzPts val="2600"/>
              <a:buChar char="•"/>
            </a:pPr>
            <a:r>
              <a:rPr lang="en" sz="2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Select text highlighted in orange; then select the “</a:t>
            </a:r>
            <a:r>
              <a:rPr lang="en" sz="2600" dirty="0"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" sz="2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lose” button to return to the reading.</a:t>
            </a:r>
            <a:endParaRPr sz="2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2600"/>
              <a:buChar char="•"/>
            </a:pPr>
            <a:r>
              <a:rPr lang="en" sz="2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Select the “Next” button at the bottom of the screen to move forward.</a:t>
            </a:r>
            <a:endParaRPr sz="2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8" name="Google Shape;12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02988" y="1335544"/>
            <a:ext cx="2223475" cy="2223475"/>
          </a:xfrm>
          <a:prstGeom prst="rect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29" name="Google Shape;129;p26"/>
          <p:cNvSpPr txBox="1"/>
          <p:nvPr/>
        </p:nvSpPr>
        <p:spPr>
          <a:xfrm>
            <a:off x="5480775" y="3559020"/>
            <a:ext cx="32679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>
                <a:latin typeface="Calibri"/>
                <a:ea typeface="Calibri"/>
                <a:cs typeface="Calibri"/>
                <a:sym typeface="Calibri"/>
              </a:rPr>
              <a:t>k20.ou.edu/osage-terror</a:t>
            </a:r>
            <a:endParaRPr sz="210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Choice Board List of Topics</a:t>
            </a:r>
            <a:endParaRPr dirty="0"/>
          </a:p>
        </p:txBody>
      </p:sp>
      <p:sp>
        <p:nvSpPr>
          <p:cNvPr id="135" name="Google Shape;135;p27"/>
          <p:cNvSpPr txBox="1"/>
          <p:nvPr/>
        </p:nvSpPr>
        <p:spPr>
          <a:xfrm>
            <a:off x="457199" y="1200150"/>
            <a:ext cx="5983357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rgbClr val="991B1E"/>
              </a:buClr>
              <a:buSzPts val="2600"/>
              <a:buChar char="•"/>
            </a:pPr>
            <a:r>
              <a:rPr lang="en" sz="2600" dirty="0">
                <a:latin typeface="Calibri"/>
                <a:ea typeface="Calibri"/>
                <a:cs typeface="Calibri"/>
                <a:sym typeface="Calibri"/>
              </a:rPr>
              <a:t>After reviewing your Anticipation Guide, choose a topic that will drive the creation of a reflective project.</a:t>
            </a:r>
            <a:endParaRPr sz="26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ct val="100000"/>
              <a:buFont typeface="Calibri"/>
              <a:buChar char="•"/>
            </a:pPr>
            <a:r>
              <a:rPr lang="en" sz="2600" dirty="0">
                <a:latin typeface="Calibri"/>
                <a:ea typeface="Calibri"/>
                <a:cs typeface="Calibri"/>
                <a:sym typeface="Calibri"/>
              </a:rPr>
              <a:t>Use information gathered from the book and the e-learning article to create one of the projects listed in the Choice Board List of Projects.</a:t>
            </a:r>
            <a:endParaRPr sz="2600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6" name="Google Shape;13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49851" y="-13180"/>
            <a:ext cx="2584930" cy="25849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>
            <a:spLocks noGrp="1"/>
          </p:cNvSpPr>
          <p:nvPr>
            <p:ph type="title"/>
          </p:nvPr>
        </p:nvSpPr>
        <p:spPr>
          <a:xfrm>
            <a:off x="415775" y="106578"/>
            <a:ext cx="8229600" cy="857400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Presentations</a:t>
            </a:r>
            <a:endParaRPr dirty="0"/>
          </a:p>
        </p:txBody>
      </p:sp>
      <p:sp>
        <p:nvSpPr>
          <p:cNvPr id="142" name="Google Shape;142;p2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427400" cy="372570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Everyone will take turns delivering their presentations.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Be quiet and respectful as other students share their projects.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As you present, keep in mind the criteria included in the Presentation Rubric.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Make sure to explain why you chose the quote you did and how your project is tied to that quote.</a:t>
            </a:r>
            <a:endParaRPr dirty="0"/>
          </a:p>
          <a:p>
            <a:pPr marL="45720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Unveiling Injustice</a:t>
            </a:r>
            <a:endParaRPr dirty="0"/>
          </a:p>
        </p:txBody>
      </p:sp>
      <p:sp>
        <p:nvSpPr>
          <p:cNvPr id="73" name="Google Shape;73;p18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00" cy="1314300"/>
          </a:xfrm>
          <a:prstGeom prst="rect">
            <a:avLst/>
          </a:prstGeom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A Deep Dive Into </a:t>
            </a:r>
            <a:r>
              <a:rPr lang="en" i="1"/>
              <a:t>Killers of the Flower Moon</a:t>
            </a:r>
            <a:endParaRPr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" dirty="0"/>
              <a:t>Essential Questions</a:t>
            </a:r>
            <a:endParaRPr dirty="0"/>
          </a:p>
        </p:txBody>
      </p:sp>
      <p:sp>
        <p:nvSpPr>
          <p:cNvPr id="79" name="Google Shape;79;p19"/>
          <p:cNvSpPr txBox="1">
            <a:spLocks noGrp="1"/>
          </p:cNvSpPr>
          <p:nvPr>
            <p:ph type="body" idx="1"/>
          </p:nvPr>
        </p:nvSpPr>
        <p:spPr>
          <a:xfrm>
            <a:off x="530350" y="2028502"/>
            <a:ext cx="7772400" cy="22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20700" lvl="0" indent="-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bg1"/>
              </a:buClr>
              <a:buSzPts val="2600"/>
              <a:buFont typeface="Arial" panose="020B0604020202020204" pitchFamily="34" charset="0"/>
              <a:buChar char="•"/>
            </a:pPr>
            <a:r>
              <a:rPr lang="en" dirty="0"/>
              <a:t>How do historical and cultural perspectives contribute to the meaning of a historical text?</a:t>
            </a:r>
            <a:endParaRPr dirty="0"/>
          </a:p>
          <a:p>
            <a:pPr marL="5207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2600"/>
              <a:buFont typeface="Arial" panose="020B0604020202020204" pitchFamily="34" charset="0"/>
              <a:buChar char="•"/>
            </a:pPr>
            <a:r>
              <a:rPr lang="en" dirty="0"/>
              <a:t>How do an author’s stylistic choices affect purpose and meaning in a nonfiction text?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0"/>
          <p:cNvSpPr txBox="1">
            <a:spLocks noGrp="1"/>
          </p:cNvSpPr>
          <p:nvPr>
            <p:ph type="title"/>
          </p:nvPr>
        </p:nvSpPr>
        <p:spPr>
          <a:xfrm>
            <a:off x="505555" y="376919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Lesson Objectives</a:t>
            </a:r>
            <a:endParaRPr dirty="0"/>
          </a:p>
        </p:txBody>
      </p:sp>
      <p:sp>
        <p:nvSpPr>
          <p:cNvPr id="85" name="Google Shape;85;p20"/>
          <p:cNvSpPr txBox="1">
            <a:spLocks noGrp="1"/>
          </p:cNvSpPr>
          <p:nvPr>
            <p:ph type="body" idx="1"/>
          </p:nvPr>
        </p:nvSpPr>
        <p:spPr>
          <a:xfrm>
            <a:off x="542751" y="1529454"/>
            <a:ext cx="74577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20700" lvl="0" indent="-457200" algn="l" rtl="0">
              <a:spcBef>
                <a:spcPts val="520"/>
              </a:spcBef>
              <a:spcAft>
                <a:spcPts val="0"/>
              </a:spcAft>
              <a:buClr>
                <a:schemeClr val="bg1"/>
              </a:buClr>
              <a:buSzPts val="2600"/>
              <a:buFont typeface="Arial" panose="020B0604020202020204" pitchFamily="34" charset="0"/>
              <a:buChar char="•"/>
            </a:pPr>
            <a:r>
              <a:rPr lang="en" dirty="0"/>
              <a:t>Practice identifying key information in a nonfiction text.</a:t>
            </a:r>
          </a:p>
          <a:p>
            <a:pPr marL="520700" lvl="0" indent="-457200" algn="l" rtl="0">
              <a:spcBef>
                <a:spcPts val="520"/>
              </a:spcBef>
              <a:spcAft>
                <a:spcPts val="0"/>
              </a:spcAft>
              <a:buClr>
                <a:schemeClr val="bg1"/>
              </a:buClr>
              <a:buSzPts val="2600"/>
              <a:buFont typeface="Arial" panose="020B0604020202020204" pitchFamily="34" charset="0"/>
              <a:buChar char="•"/>
            </a:pPr>
            <a:r>
              <a:rPr lang="en" dirty="0"/>
              <a:t>Explain how stylistic choices contribute to the meaning and purpose of a nonfiction text.</a:t>
            </a:r>
          </a:p>
          <a:p>
            <a:pPr marL="520700" lvl="0" indent="-457200" algn="l" rtl="0">
              <a:spcBef>
                <a:spcPts val="520"/>
              </a:spcBef>
              <a:spcAft>
                <a:spcPts val="0"/>
              </a:spcAft>
              <a:buClr>
                <a:schemeClr val="bg1"/>
              </a:buClr>
              <a:buSzPts val="2600"/>
              <a:buFont typeface="Arial" panose="020B0604020202020204" pitchFamily="34" charset="0"/>
              <a:buChar char="•"/>
            </a:pPr>
            <a:r>
              <a:rPr lang="en" dirty="0"/>
              <a:t>Create projects that blend narrative, argumentative, and informative writing to explore theme in nonfiction text.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Anticipation Guide</a:t>
            </a:r>
            <a:endParaRPr dirty="0"/>
          </a:p>
        </p:txBody>
      </p:sp>
      <p:sp>
        <p:nvSpPr>
          <p:cNvPr id="91" name="Google Shape;91;p2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5512500" cy="372570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Read each of the statements on your handout.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Put a [+] next to each statement you agree with.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Put a [-] next to each statement you disagree with.</a:t>
            </a:r>
            <a:endParaRPr dirty="0"/>
          </a:p>
        </p:txBody>
      </p:sp>
      <p:pic>
        <p:nvPicPr>
          <p:cNvPr id="92" name="Google Shape;9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68439" y="205978"/>
            <a:ext cx="1918361" cy="19183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2"/>
          <p:cNvSpPr txBox="1">
            <a:spLocks noGrp="1"/>
          </p:cNvSpPr>
          <p:nvPr>
            <p:ph type="title"/>
          </p:nvPr>
        </p:nvSpPr>
        <p:spPr>
          <a:xfrm>
            <a:off x="457200" y="176850"/>
            <a:ext cx="8430900" cy="857400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Elbow Partners</a:t>
            </a:r>
            <a:endParaRPr/>
          </a:p>
        </p:txBody>
      </p:sp>
      <p:sp>
        <p:nvSpPr>
          <p:cNvPr id="98" name="Google Shape;98;p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5512500" cy="324390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Turn to the person next to you and discuss your answers with them.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After you’re done, talk with the other members in your group and share with them one statement you agreed upon and one with which you disagreed. </a:t>
            </a:r>
            <a:endParaRPr dirty="0"/>
          </a:p>
        </p:txBody>
      </p:sp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09956" y="264299"/>
            <a:ext cx="1876844" cy="1151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>
            <a:spLocks noGrp="1"/>
          </p:cNvSpPr>
          <p:nvPr>
            <p:ph type="title"/>
          </p:nvPr>
        </p:nvSpPr>
        <p:spPr>
          <a:xfrm>
            <a:off x="457200" y="176850"/>
            <a:ext cx="8430900" cy="857400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Categorical Highlighting</a:t>
            </a:r>
            <a:endParaRPr/>
          </a:p>
        </p:txBody>
      </p:sp>
      <p:sp>
        <p:nvSpPr>
          <p:cNvPr id="105" name="Google Shape;105;p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5512500" cy="3694984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68300" algn="l" rtl="0">
              <a:spcBef>
                <a:spcPts val="520"/>
              </a:spcBef>
              <a:spcAft>
                <a:spcPts val="0"/>
              </a:spcAft>
              <a:buSzPts val="2200"/>
              <a:buChar char="•"/>
            </a:pPr>
            <a:r>
              <a:rPr lang="en" sz="2200" dirty="0"/>
              <a:t>You will be reading an excerpt from </a:t>
            </a:r>
            <a:r>
              <a:rPr lang="en" sz="2200" i="1" dirty="0"/>
              <a:t>Killers of the Flower Moon </a:t>
            </a:r>
            <a:r>
              <a:rPr lang="en" sz="2200" dirty="0"/>
              <a:t>by David Grann.</a:t>
            </a:r>
            <a:endParaRPr sz="2200" dirty="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 dirty="0"/>
              <a:t>As you read, using your highlighers, highlight unknown vocabulary words in blue, main ideas in pink, and the theme in yellow.</a:t>
            </a:r>
            <a:endParaRPr sz="2200" dirty="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 dirty="0"/>
              <a:t>Next to each highlighted item, write down what you guess the definition would be for the vocabulary and explain </a:t>
            </a:r>
            <a:r>
              <a:rPr lang="en" sz="2200" b="1" dirty="0"/>
              <a:t>why</a:t>
            </a:r>
            <a:r>
              <a:rPr lang="en" sz="2200" dirty="0"/>
              <a:t> you highlighted the theme and main ideas. </a:t>
            </a:r>
            <a:endParaRPr sz="2200" dirty="0"/>
          </a:p>
        </p:txBody>
      </p:sp>
      <p:pic>
        <p:nvPicPr>
          <p:cNvPr id="106" name="Google Shape;10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16098" y="120291"/>
            <a:ext cx="2070702" cy="194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"/>
          <p:cNvSpPr txBox="1">
            <a:spLocks noGrp="1"/>
          </p:cNvSpPr>
          <p:nvPr>
            <p:ph type="title"/>
          </p:nvPr>
        </p:nvSpPr>
        <p:spPr>
          <a:xfrm>
            <a:off x="457200" y="176850"/>
            <a:ext cx="8430900" cy="638700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Paired Texts H-Chart</a:t>
            </a:r>
            <a:endParaRPr/>
          </a:p>
        </p:txBody>
      </p:sp>
      <p:sp>
        <p:nvSpPr>
          <p:cNvPr id="112" name="Google Shape;112;p24"/>
          <p:cNvSpPr txBox="1">
            <a:spLocks noGrp="1"/>
          </p:cNvSpPr>
          <p:nvPr>
            <p:ph type="body" idx="1"/>
          </p:nvPr>
        </p:nvSpPr>
        <p:spPr>
          <a:xfrm>
            <a:off x="457200" y="617575"/>
            <a:ext cx="5881200" cy="4067159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sz="2400" dirty="0"/>
              <a:t>Read the e-learning article called “Reign of Terror: The Osage Murders.”</a:t>
            </a:r>
            <a:endParaRPr sz="2400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sz="2400" dirty="0"/>
              <a:t>In the left column of your H-chart, write important information you learn from the book excerpt.</a:t>
            </a:r>
            <a:endParaRPr sz="2400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sz="2400" dirty="0"/>
              <a:t>In the right column, write important information you recall from </a:t>
            </a:r>
            <a:r>
              <a:rPr lang="en" sz="2400"/>
              <a:t>the article.</a:t>
            </a:r>
            <a:endParaRPr sz="2400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sz="2400" dirty="0"/>
              <a:t>Write down similarities, differences, and additional insights in the center column.</a:t>
            </a:r>
            <a:endParaRPr sz="2400" dirty="0"/>
          </a:p>
        </p:txBody>
      </p:sp>
      <p:pic>
        <p:nvPicPr>
          <p:cNvPr id="113" name="Google Shape;11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4006" y="-379756"/>
            <a:ext cx="2582268" cy="2582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5"/>
          <p:cNvSpPr txBox="1"/>
          <p:nvPr/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rPr>
              <a:t>Reign of Terror: The Osage Murders</a:t>
            </a:r>
            <a:endParaRPr sz="3600" dirty="0">
              <a:solidFill>
                <a:srgbClr val="991B1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25"/>
          <p:cNvSpPr txBox="1"/>
          <p:nvPr/>
        </p:nvSpPr>
        <p:spPr>
          <a:xfrm>
            <a:off x="457200" y="1200150"/>
            <a:ext cx="49530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sz="2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Scan the QR code or use the short URL to access the </a:t>
            </a:r>
            <a:r>
              <a:rPr lang="en" sz="2600" dirty="0"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lang="en" sz="2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Reign of Terror: The Osage Murders</a:t>
            </a:r>
            <a:r>
              <a:rPr lang="en" sz="2600" dirty="0">
                <a:latin typeface="Calibri"/>
                <a:ea typeface="Calibri"/>
                <a:cs typeface="Calibri"/>
                <a:sym typeface="Calibri"/>
              </a:rPr>
              <a:t>”</a:t>
            </a:r>
            <a:r>
              <a:rPr lang="en" sz="26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reading.</a:t>
            </a:r>
            <a:endParaRPr sz="2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0" name="Google Shape;12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02988" y="1335544"/>
            <a:ext cx="2223475" cy="2223475"/>
          </a:xfrm>
          <a:prstGeom prst="rect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21" name="Google Shape;121;p25"/>
          <p:cNvSpPr txBox="1"/>
          <p:nvPr/>
        </p:nvSpPr>
        <p:spPr>
          <a:xfrm>
            <a:off x="5480775" y="3559020"/>
            <a:ext cx="32679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>
                <a:latin typeface="Calibri"/>
                <a:ea typeface="Calibri"/>
                <a:cs typeface="Calibri"/>
                <a:sym typeface="Calibri"/>
              </a:rPr>
              <a:t>k20.ou.edu/osage-terror</a:t>
            </a:r>
            <a:endParaRPr sz="210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626</Words>
  <Application>Microsoft Office PowerPoint</Application>
  <PresentationFormat>On-screen Show (16:9)</PresentationFormat>
  <Paragraphs>46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Constantia</vt:lpstr>
      <vt:lpstr>Arial</vt:lpstr>
      <vt:lpstr>Georgia</vt:lpstr>
      <vt:lpstr>LEARN theme</vt:lpstr>
      <vt:lpstr>PowerPoint Presentation</vt:lpstr>
      <vt:lpstr>Unveiling Injustice</vt:lpstr>
      <vt:lpstr>Essential Questions</vt:lpstr>
      <vt:lpstr>Lesson Objectives</vt:lpstr>
      <vt:lpstr>Anticipation Guide</vt:lpstr>
      <vt:lpstr>Elbow Partners</vt:lpstr>
      <vt:lpstr>Categorical Highlighting</vt:lpstr>
      <vt:lpstr>Paired Texts H-Chart</vt:lpstr>
      <vt:lpstr>PowerPoint Presentation</vt:lpstr>
      <vt:lpstr>PowerPoint Presentation</vt:lpstr>
      <vt:lpstr>Choice Board List of Topics</vt:lpstr>
      <vt:lpstr>Presentations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McLeod Porter, Delma</dc:creator>
  <cp:lastModifiedBy>McLeod Porter, Delma</cp:lastModifiedBy>
  <cp:revision>7</cp:revision>
  <dcterms:modified xsi:type="dcterms:W3CDTF">2024-03-27T17:53:05Z</dcterms:modified>
</cp:coreProperties>
</file>