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/>
    <p:restoredTop sz="94694"/>
  </p:normalViewPr>
  <p:slideViewPr>
    <p:cSldViewPr snapToGrid="0">
      <p:cViewPr varScale="1">
        <p:scale>
          <a:sx n="161" d="100"/>
          <a:sy n="161" d="100"/>
        </p:scale>
        <p:origin x="856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rram, Jehanne" userId="85e21374-e6a7-4794-bfaa-d28b9d520c64" providerId="ADAL" clId="{4DC05C4C-259A-6F4C-B6C8-6A7844AF1A8E}"/>
    <pc:docChg chg="custSel modSld">
      <pc:chgData name="Moharram, Jehanne" userId="85e21374-e6a7-4794-bfaa-d28b9d520c64" providerId="ADAL" clId="{4DC05C4C-259A-6F4C-B6C8-6A7844AF1A8E}" dt="2024-03-04T20:52:10.772" v="24" actId="20577"/>
      <pc:docMkLst>
        <pc:docMk/>
      </pc:docMkLst>
      <pc:sldChg chg="modSp mod">
        <pc:chgData name="Moharram, Jehanne" userId="85e21374-e6a7-4794-bfaa-d28b9d520c64" providerId="ADAL" clId="{4DC05C4C-259A-6F4C-B6C8-6A7844AF1A8E}" dt="2024-03-04T19:49:32.073" v="14" actId="1076"/>
        <pc:sldMkLst>
          <pc:docMk/>
          <pc:sldMk cId="0" sldId="257"/>
        </pc:sldMkLst>
        <pc:spChg chg="mod">
          <ac:chgData name="Moharram, Jehanne" userId="85e21374-e6a7-4794-bfaa-d28b9d520c64" providerId="ADAL" clId="{4DC05C4C-259A-6F4C-B6C8-6A7844AF1A8E}" dt="2024-03-04T19:49:23.517" v="13" actId="1076"/>
          <ac:spMkLst>
            <pc:docMk/>
            <pc:sldMk cId="0" sldId="257"/>
            <ac:spMk id="91" creationId="{00000000-0000-0000-0000-000000000000}"/>
          </ac:spMkLst>
        </pc:spChg>
        <pc:spChg chg="mod">
          <ac:chgData name="Moharram, Jehanne" userId="85e21374-e6a7-4794-bfaa-d28b9d520c64" providerId="ADAL" clId="{4DC05C4C-259A-6F4C-B6C8-6A7844AF1A8E}" dt="2024-03-04T19:49:32.073" v="14" actId="1076"/>
          <ac:spMkLst>
            <pc:docMk/>
            <pc:sldMk cId="0" sldId="257"/>
            <ac:spMk id="92" creationId="{00000000-0000-0000-0000-000000000000}"/>
          </ac:spMkLst>
        </pc:spChg>
      </pc:sldChg>
      <pc:sldChg chg="modSp mod">
        <pc:chgData name="Moharram, Jehanne" userId="85e21374-e6a7-4794-bfaa-d28b9d520c64" providerId="ADAL" clId="{4DC05C4C-259A-6F4C-B6C8-6A7844AF1A8E}" dt="2024-03-04T20:52:10.772" v="24" actId="20577"/>
        <pc:sldMkLst>
          <pc:docMk/>
          <pc:sldMk cId="0" sldId="265"/>
        </pc:sldMkLst>
        <pc:spChg chg="mod">
          <ac:chgData name="Moharram, Jehanne" userId="85e21374-e6a7-4794-bfaa-d28b9d520c64" providerId="ADAL" clId="{4DC05C4C-259A-6F4C-B6C8-6A7844AF1A8E}" dt="2024-03-04T20:52:10.772" v="24" actId="20577"/>
          <ac:spMkLst>
            <pc:docMk/>
            <pc:sldMk cId="0" sldId="265"/>
            <ac:spMk id="15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85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2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926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26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2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926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PhnGmvkBAU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qZ2yCaD4jTo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85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85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85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0a78890b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b0a78890b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K20 Center. (n.d.). Step In, Step Out, Step Back. Strategies. Retrieved from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https://learn.k20center.ou.edu/strategy/1585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b0a78890b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b0a78890b8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K20 Center. (n.d.). Categorical highlighting. Strategies. </a:t>
            </a:r>
            <a:r>
              <a:rPr lang="en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https://learn.k20center.ou.edu/strategy/192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K20 Center. (n.d.). Surprising, interesting, troubling. Strategies. Retrieved from </a:t>
            </a:r>
            <a:r>
              <a:rPr lang="en" u="sng" dirty="0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https://learn.k20center.ou.edu/strategy/926</a:t>
            </a:r>
            <a:r>
              <a:rPr lang="en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b0a78890b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b0a78890b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(n.d.). Surprising, interesting, troubling. Strategies. Retrieved from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https://learn.k20center.ou.edu/strategy/926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d89f6467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9d89f6467f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b0a78890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b0a78890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9d89f6467f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9d89f6467f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(n.d.). Card sort. Strategies.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460f92ce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b460f92ce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(n.d.). Categorical highlighting. Strategies.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https://learn.k20center.ou.edu/strategy/192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(n.d.). Surprising, interesting, troubling. Strategies. Retrieved from </a:t>
            </a:r>
            <a:r>
              <a:rPr lang="en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https://learn.k20center.ou.edu/strategy/926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0a78890b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b0a78890b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Wife of Bath’s Tale-Prologue: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https://youtu.be/xPhnGmvkBAU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Wife of Bath’s Tale: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https://youtu.be/qZ2yCaD4jTo</a:t>
            </a: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b0a78890b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b0a78890b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dk1"/>
                </a:solidFill>
              </a:rPr>
              <a:t>K20 Center. (n.d.). Step In, Step Out, Step Back. Strategies. Retrieved from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https://learn.k20center.ou.edu/strategy/1585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b0a78890b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b0a78890b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K20 Center. (n.d.). Step In, Step Out, Step Back. Strategies. Retrieved from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https://learn.k20center.ou.edu/strategy/1585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0a78890b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b0a78890b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K20 Center. (n.d.). Step In, Step Out, Step Back. Strategies. Retrieved from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https://learn.k20center.ou.edu/strategy/1585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 1">
  <p:cSld name="Strategy v1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PhnGmvkBA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qZ2yCaD4jT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Bubbling Personalities: Unraveling the Wife of Bath’s Tale </a:t>
            </a:r>
            <a:endParaRPr sz="4400" dirty="0"/>
          </a:p>
        </p:txBody>
      </p:sp>
      <p:sp>
        <p:nvSpPr>
          <p:cNvPr id="85" name="Google Shape;85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Chaucer </a:t>
            </a:r>
            <a:endParaRPr dirty="0"/>
          </a:p>
        </p:txBody>
      </p:sp>
      <p:pic>
        <p:nvPicPr>
          <p:cNvPr id="86" name="Google Shape;86;p20"/>
          <p:cNvPicPr preferRelativeResize="0"/>
          <p:nvPr/>
        </p:nvPicPr>
        <p:blipFill rotWithShape="1">
          <a:blip r:embed="rId3">
            <a:alphaModFix/>
          </a:blip>
          <a:srcRect l="1390" r="1399"/>
          <a:stretch/>
        </p:blipFill>
        <p:spPr>
          <a:xfrm>
            <a:off x="5571375" y="2459851"/>
            <a:ext cx="2165100" cy="2227200"/>
          </a:xfrm>
          <a:prstGeom prst="ellipse">
            <a:avLst/>
          </a:prstGeom>
          <a:noFill/>
          <a:ln w="635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Given your exploration of this perspective so far, what do you notice about your own perspective and what it takes to take on somebody else’s?</a:t>
            </a:r>
            <a:endParaRPr dirty="0"/>
          </a:p>
        </p:txBody>
      </p:sp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xfrm>
            <a:off x="457200" y="1018981"/>
            <a:ext cx="237172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Back</a:t>
            </a:r>
            <a:endParaRPr dirty="0"/>
          </a:p>
        </p:txBody>
      </p:sp>
      <p:pic>
        <p:nvPicPr>
          <p:cNvPr id="2" name="Google Shape;132;p26">
            <a:extLst>
              <a:ext uri="{FF2B5EF4-FFF2-40B4-BE49-F238E27FC236}">
                <a16:creationId xmlns:a16="http://schemas.microsoft.com/office/drawing/2014/main" id="{C9C0EF21-1A4D-9627-1DAE-E6C3603BC0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3417" y="288405"/>
            <a:ext cx="1666523" cy="1666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>
            <a:spLocks noGrp="1"/>
          </p:cNvSpPr>
          <p:nvPr>
            <p:ph type="body" idx="1"/>
          </p:nvPr>
        </p:nvSpPr>
        <p:spPr>
          <a:xfrm>
            <a:off x="457200" y="2002296"/>
            <a:ext cx="7829550" cy="246954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As you read the article, focus on issues or feelings that surprise, interest, or trouble you.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Highlight the following: 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dirty="0"/>
              <a:t>Surprising - </a:t>
            </a:r>
            <a:r>
              <a:rPr lang="en" dirty="0">
                <a:highlight>
                  <a:srgbClr val="FFFF00"/>
                </a:highlight>
              </a:rPr>
              <a:t>yellow</a:t>
            </a:r>
            <a:endParaRPr dirty="0">
              <a:highlight>
                <a:srgbClr val="FFFF00"/>
              </a:highlight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dirty="0"/>
              <a:t>Interesting - </a:t>
            </a:r>
            <a:r>
              <a:rPr lang="en" dirty="0">
                <a:highlight>
                  <a:srgbClr val="FF9900"/>
                </a:highlight>
              </a:rPr>
              <a:t>orange</a:t>
            </a:r>
            <a:endParaRPr dirty="0">
              <a:highlight>
                <a:srgbClr val="FF9900"/>
              </a:highlight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dirty="0"/>
              <a:t>Troubling - </a:t>
            </a:r>
            <a:r>
              <a:rPr lang="en" dirty="0">
                <a:highlight>
                  <a:srgbClr val="FF00FF"/>
                </a:highlight>
              </a:rPr>
              <a:t>pink</a:t>
            </a:r>
            <a:endParaRPr dirty="0">
              <a:highlight>
                <a:srgbClr val="FF00FF"/>
              </a:highlight>
            </a:endParaRPr>
          </a:p>
        </p:txBody>
      </p:sp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550069" y="935900"/>
            <a:ext cx="410939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What Women Want</a:t>
            </a:r>
            <a:endParaRPr dirty="0"/>
          </a:p>
        </p:txBody>
      </p:sp>
      <p:grpSp>
        <p:nvGrpSpPr>
          <p:cNvPr id="160" name="Google Shape;160;p30"/>
          <p:cNvGrpSpPr/>
          <p:nvPr/>
        </p:nvGrpSpPr>
        <p:grpSpPr>
          <a:xfrm>
            <a:off x="6876381" y="766570"/>
            <a:ext cx="1215900" cy="1257300"/>
            <a:chOff x="7629625" y="298775"/>
            <a:chExt cx="1215900" cy="1257300"/>
          </a:xfrm>
        </p:grpSpPr>
        <p:sp>
          <p:nvSpPr>
            <p:cNvPr id="161" name="Google Shape;161;p30"/>
            <p:cNvSpPr/>
            <p:nvPr/>
          </p:nvSpPr>
          <p:spPr>
            <a:xfrm>
              <a:off x="7629625" y="298775"/>
              <a:ext cx="1215900" cy="1257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2" name="Google Shape;162;p30"/>
            <p:cNvPicPr preferRelativeResize="0"/>
            <p:nvPr/>
          </p:nvPicPr>
          <p:blipFill rotWithShape="1">
            <a:blip r:embed="rId3">
              <a:alphaModFix/>
            </a:blip>
            <a:srcRect l="5092" r="5101"/>
            <a:stretch/>
          </p:blipFill>
          <p:spPr>
            <a:xfrm>
              <a:off x="7685726" y="350975"/>
              <a:ext cx="1103700" cy="11529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63" name="Google Shape;163;p30"/>
          <p:cNvGrpSpPr/>
          <p:nvPr/>
        </p:nvGrpSpPr>
        <p:grpSpPr>
          <a:xfrm>
            <a:off x="5353300" y="671655"/>
            <a:ext cx="1215900" cy="1257300"/>
            <a:chOff x="7629625" y="298775"/>
            <a:chExt cx="1215900" cy="1257300"/>
          </a:xfrm>
        </p:grpSpPr>
        <p:sp>
          <p:nvSpPr>
            <p:cNvPr id="164" name="Google Shape;164;p30"/>
            <p:cNvSpPr/>
            <p:nvPr/>
          </p:nvSpPr>
          <p:spPr>
            <a:xfrm>
              <a:off x="7629625" y="298775"/>
              <a:ext cx="1215900" cy="1257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5" name="Google Shape;165;p30"/>
            <p:cNvPicPr preferRelativeResize="0"/>
            <p:nvPr/>
          </p:nvPicPr>
          <p:blipFill rotWithShape="1">
            <a:blip r:embed="rId4">
              <a:alphaModFix/>
            </a:blip>
            <a:srcRect l="6293" r="6293"/>
            <a:stretch/>
          </p:blipFill>
          <p:spPr>
            <a:xfrm>
              <a:off x="7685726" y="350975"/>
              <a:ext cx="1103700" cy="11529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>
            <a:spLocks noGrp="1"/>
          </p:cNvSpPr>
          <p:nvPr>
            <p:ph type="body" idx="1"/>
          </p:nvPr>
        </p:nvSpPr>
        <p:spPr>
          <a:xfrm>
            <a:off x="170025" y="1702400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Create a poster similar to a Women’s Liberty poster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Include the following in your poster: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dirty="0"/>
              <a:t>Surprising: an issue that women faced historically but still face today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dirty="0"/>
              <a:t>Interesting: fact or information you learned from this lesson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dirty="0"/>
              <a:t>Troubling: include data or information that stands out and is concerning.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dirty="0"/>
              <a:t>Connect it to The Wife of Bath’s Tale and the What Women Want article.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dirty="0"/>
              <a:t>Include images, words, phrases, titles, headings, color, etc.</a:t>
            </a:r>
            <a:endParaRPr dirty="0"/>
          </a:p>
        </p:txBody>
      </p:sp>
      <p:sp>
        <p:nvSpPr>
          <p:cNvPr id="171" name="Google Shape;171;p31"/>
          <p:cNvSpPr txBox="1">
            <a:spLocks noGrp="1"/>
          </p:cNvSpPr>
          <p:nvPr>
            <p:ph type="title"/>
          </p:nvPr>
        </p:nvSpPr>
        <p:spPr>
          <a:xfrm>
            <a:off x="305268" y="792800"/>
            <a:ext cx="61584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Women’s Liberty Poster</a:t>
            </a:r>
            <a:endParaRPr dirty="0"/>
          </a:p>
        </p:txBody>
      </p:sp>
      <p:grpSp>
        <p:nvGrpSpPr>
          <p:cNvPr id="172" name="Google Shape;172;p31"/>
          <p:cNvGrpSpPr/>
          <p:nvPr/>
        </p:nvGrpSpPr>
        <p:grpSpPr>
          <a:xfrm>
            <a:off x="6891562" y="445100"/>
            <a:ext cx="1215900" cy="1257300"/>
            <a:chOff x="7629625" y="298775"/>
            <a:chExt cx="1215900" cy="1257300"/>
          </a:xfrm>
        </p:grpSpPr>
        <p:sp>
          <p:nvSpPr>
            <p:cNvPr id="173" name="Google Shape;173;p31"/>
            <p:cNvSpPr/>
            <p:nvPr/>
          </p:nvSpPr>
          <p:spPr>
            <a:xfrm>
              <a:off x="7629625" y="298775"/>
              <a:ext cx="1215900" cy="1257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4" name="Google Shape;174;p31"/>
            <p:cNvPicPr preferRelativeResize="0"/>
            <p:nvPr/>
          </p:nvPicPr>
          <p:blipFill rotWithShape="1">
            <a:blip r:embed="rId3">
              <a:alphaModFix/>
            </a:blip>
            <a:srcRect l="6293" r="6293"/>
            <a:stretch/>
          </p:blipFill>
          <p:spPr>
            <a:xfrm>
              <a:off x="7685726" y="350975"/>
              <a:ext cx="1103700" cy="11529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530350" y="486620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</a:t>
            </a:r>
            <a:endParaRPr dirty="0"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1"/>
          </p:nvPr>
        </p:nvSpPr>
        <p:spPr>
          <a:xfrm>
            <a:off x="530350" y="1630934"/>
            <a:ext cx="7772400" cy="2853601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45465" lvl="0" indent="-457200" algn="l" rtl="0">
              <a:spcBef>
                <a:spcPts val="52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How does literature serve as a mirror to society, offering insights into different eras, cultures, and human experiences? </a:t>
            </a:r>
          </a:p>
          <a:p>
            <a:pPr marL="88265" lvl="0" indent="0" algn="l" rtl="0">
              <a:spcBef>
                <a:spcPts val="520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545465" lvl="0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dirty="0"/>
              <a:t>How can literature encourage empathy and understanding?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Objective</a:t>
            </a:r>
            <a:endParaRPr dirty="0"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Explore perspectives of people and characters based on their circumstances.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Marriage Laws</a:t>
            </a:r>
            <a:endParaRPr dirty="0"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With your partner, read over the marriage laws.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Sort the cards into two groups: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dirty="0"/>
              <a:t>Real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dirty="0"/>
              <a:t>Fake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5" name="Google Shape;105;p23"/>
          <p:cNvGrpSpPr/>
          <p:nvPr/>
        </p:nvGrpSpPr>
        <p:grpSpPr>
          <a:xfrm>
            <a:off x="7836125" y="107300"/>
            <a:ext cx="1215900" cy="1257300"/>
            <a:chOff x="7629625" y="298775"/>
            <a:chExt cx="1215900" cy="1257300"/>
          </a:xfrm>
        </p:grpSpPr>
        <p:sp>
          <p:nvSpPr>
            <p:cNvPr id="106" name="Google Shape;106;p23"/>
            <p:cNvSpPr/>
            <p:nvPr/>
          </p:nvSpPr>
          <p:spPr>
            <a:xfrm>
              <a:off x="7629625" y="298775"/>
              <a:ext cx="1215900" cy="1257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7" name="Google Shape;107;p23"/>
            <p:cNvPicPr preferRelativeResize="0"/>
            <p:nvPr/>
          </p:nvPicPr>
          <p:blipFill rotWithShape="1">
            <a:blip r:embed="rId3">
              <a:alphaModFix/>
            </a:blip>
            <a:srcRect l="2134" r="2134"/>
            <a:stretch/>
          </p:blipFill>
          <p:spPr>
            <a:xfrm>
              <a:off x="7685726" y="350975"/>
              <a:ext cx="1103700" cy="11529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As you listen, follow along with the text.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Highlight things that you find surprising, interesting, and troubling</a:t>
            </a:r>
            <a:endParaRPr dirty="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dirty="0"/>
              <a:t>Surprising - </a:t>
            </a:r>
            <a:r>
              <a:rPr lang="en" dirty="0">
                <a:highlight>
                  <a:srgbClr val="FFFF00"/>
                </a:highlight>
              </a:rPr>
              <a:t>yellow</a:t>
            </a:r>
            <a:endParaRPr dirty="0">
              <a:highlight>
                <a:srgbClr val="FFFF00"/>
              </a:highlight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dirty="0"/>
              <a:t>Interesting - </a:t>
            </a:r>
            <a:r>
              <a:rPr lang="en" dirty="0">
                <a:highlight>
                  <a:srgbClr val="FF9900"/>
                </a:highlight>
              </a:rPr>
              <a:t>orange</a:t>
            </a:r>
            <a:endParaRPr dirty="0">
              <a:highlight>
                <a:srgbClr val="FF9900"/>
              </a:highlight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dirty="0"/>
              <a:t>Troubling - </a:t>
            </a:r>
            <a:r>
              <a:rPr lang="en" dirty="0">
                <a:highlight>
                  <a:srgbClr val="FF00FF"/>
                </a:highlight>
              </a:rPr>
              <a:t>pink</a:t>
            </a:r>
            <a:endParaRPr dirty="0">
              <a:highlight>
                <a:srgbClr val="FF00FF"/>
              </a:highlight>
            </a:endParaRPr>
          </a:p>
        </p:txBody>
      </p:sp>
      <p:sp>
        <p:nvSpPr>
          <p:cNvPr id="113" name="Google Shape;113;p24"/>
          <p:cNvSpPr txBox="1">
            <a:spLocks noGrp="1"/>
          </p:cNvSpPr>
          <p:nvPr>
            <p:ph type="title"/>
          </p:nvPr>
        </p:nvSpPr>
        <p:spPr>
          <a:xfrm>
            <a:off x="457200" y="307250"/>
            <a:ext cx="57615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Wife of Bath’s Tale</a:t>
            </a:r>
            <a:endParaRPr dirty="0"/>
          </a:p>
        </p:txBody>
      </p:sp>
      <p:grpSp>
        <p:nvGrpSpPr>
          <p:cNvPr id="114" name="Google Shape;114;p24"/>
          <p:cNvGrpSpPr/>
          <p:nvPr/>
        </p:nvGrpSpPr>
        <p:grpSpPr>
          <a:xfrm>
            <a:off x="7861950" y="52050"/>
            <a:ext cx="1215900" cy="1257300"/>
            <a:chOff x="7629625" y="298775"/>
            <a:chExt cx="1215900" cy="1257300"/>
          </a:xfrm>
        </p:grpSpPr>
        <p:sp>
          <p:nvSpPr>
            <p:cNvPr id="115" name="Google Shape;115;p24"/>
            <p:cNvSpPr/>
            <p:nvPr/>
          </p:nvSpPr>
          <p:spPr>
            <a:xfrm>
              <a:off x="7629625" y="298775"/>
              <a:ext cx="1215900" cy="1257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6" name="Google Shape;116;p24"/>
            <p:cNvPicPr preferRelativeResize="0"/>
            <p:nvPr/>
          </p:nvPicPr>
          <p:blipFill rotWithShape="1">
            <a:blip r:embed="rId3">
              <a:alphaModFix/>
            </a:blip>
            <a:srcRect l="5092" r="5101"/>
            <a:stretch/>
          </p:blipFill>
          <p:spPr>
            <a:xfrm>
              <a:off x="7685726" y="350975"/>
              <a:ext cx="1103700" cy="11529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17" name="Google Shape;117;p24"/>
          <p:cNvGrpSpPr/>
          <p:nvPr/>
        </p:nvGrpSpPr>
        <p:grpSpPr>
          <a:xfrm>
            <a:off x="6646050" y="52050"/>
            <a:ext cx="1215900" cy="1257300"/>
            <a:chOff x="7629625" y="298775"/>
            <a:chExt cx="1215900" cy="1257300"/>
          </a:xfrm>
        </p:grpSpPr>
        <p:sp>
          <p:nvSpPr>
            <p:cNvPr id="118" name="Google Shape;118;p24"/>
            <p:cNvSpPr/>
            <p:nvPr/>
          </p:nvSpPr>
          <p:spPr>
            <a:xfrm>
              <a:off x="7629625" y="298775"/>
              <a:ext cx="1215900" cy="1257300"/>
            </a:xfrm>
            <a:prstGeom prst="ellipse">
              <a:avLst/>
            </a:prstGeom>
            <a:solidFill>
              <a:srgbClr val="EEEEEE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9" name="Google Shape;119;p24"/>
            <p:cNvPicPr preferRelativeResize="0"/>
            <p:nvPr/>
          </p:nvPicPr>
          <p:blipFill rotWithShape="1">
            <a:blip r:embed="rId4">
              <a:alphaModFix/>
            </a:blip>
            <a:srcRect l="6293" r="6293"/>
            <a:stretch/>
          </p:blipFill>
          <p:spPr>
            <a:xfrm>
              <a:off x="7685726" y="350975"/>
              <a:ext cx="1103700" cy="1152900"/>
            </a:xfrm>
            <a:prstGeom prst="ellipse">
              <a:avLst/>
            </a:prstGeom>
            <a:noFill/>
            <a:ln w="63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Wife of Bath’s Prologue</a:t>
            </a:r>
            <a:endParaRPr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Wife of Bath’s Tale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Wife of Bath’s Tale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>
            <a:spLocks noGrp="1"/>
          </p:cNvSpPr>
          <p:nvPr>
            <p:ph type="body" idx="1"/>
          </p:nvPr>
        </p:nvSpPr>
        <p:spPr>
          <a:xfrm>
            <a:off x="250031" y="2004600"/>
            <a:ext cx="8229600" cy="177674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Think back to the characters in The Wife of Bath’s Tale.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Choose one character from the tale.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dirty="0"/>
              <a:t>Put yourself in their shoes and answer the questions as if you were that character.</a:t>
            </a:r>
            <a:endParaRPr dirty="0"/>
          </a:p>
        </p:txBody>
      </p:sp>
      <p:sp>
        <p:nvSpPr>
          <p:cNvPr id="131" name="Google Shape;131;p26"/>
          <p:cNvSpPr txBox="1">
            <a:spLocks noGrp="1"/>
          </p:cNvSpPr>
          <p:nvPr>
            <p:ph type="title"/>
          </p:nvPr>
        </p:nvSpPr>
        <p:spPr>
          <a:xfrm>
            <a:off x="414338" y="847997"/>
            <a:ext cx="5379244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In, Step Out, Step Back</a:t>
            </a:r>
            <a:endParaRPr dirty="0"/>
          </a:p>
        </p:txBody>
      </p:sp>
      <p:pic>
        <p:nvPicPr>
          <p:cNvPr id="132" name="Google Shape;1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3417" y="288405"/>
            <a:ext cx="1666523" cy="1666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Given what you see and know at this time, what do you think this person might feel, believe, know, or experience?</a:t>
            </a:r>
            <a:endParaRPr dirty="0"/>
          </a:p>
        </p:txBody>
      </p:sp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514350" y="1131031"/>
            <a:ext cx="138588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In</a:t>
            </a:r>
            <a:endParaRPr dirty="0"/>
          </a:p>
        </p:txBody>
      </p:sp>
      <p:pic>
        <p:nvPicPr>
          <p:cNvPr id="2" name="Google Shape;132;p26">
            <a:extLst>
              <a:ext uri="{FF2B5EF4-FFF2-40B4-BE49-F238E27FC236}">
                <a16:creationId xmlns:a16="http://schemas.microsoft.com/office/drawing/2014/main" id="{0D846EC5-8B6C-A405-2F9A-330CB8F0EC5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3417" y="288405"/>
            <a:ext cx="1666523" cy="1666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What else would you like or need to learn to understand this person’s perspective better?</a:t>
            </a:r>
            <a:endParaRPr dirty="0"/>
          </a:p>
        </p:txBody>
      </p:sp>
      <p:sp>
        <p:nvSpPr>
          <p:cNvPr id="145" name="Google Shape;145;p28"/>
          <p:cNvSpPr txBox="1">
            <a:spLocks noGrp="1"/>
          </p:cNvSpPr>
          <p:nvPr>
            <p:ph type="title"/>
          </p:nvPr>
        </p:nvSpPr>
        <p:spPr>
          <a:xfrm>
            <a:off x="484096" y="1071631"/>
            <a:ext cx="221679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Out</a:t>
            </a:r>
            <a:endParaRPr dirty="0"/>
          </a:p>
        </p:txBody>
      </p:sp>
      <p:pic>
        <p:nvPicPr>
          <p:cNvPr id="2" name="Google Shape;132;p26">
            <a:extLst>
              <a:ext uri="{FF2B5EF4-FFF2-40B4-BE49-F238E27FC236}">
                <a16:creationId xmlns:a16="http://schemas.microsoft.com/office/drawing/2014/main" id="{1C6BB665-FAFE-B003-B77D-6DA41F83CD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3417" y="288405"/>
            <a:ext cx="1666523" cy="1666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697</Words>
  <Application>Microsoft Macintosh PowerPoint</Application>
  <PresentationFormat>On-screen Show (16:9)</PresentationFormat>
  <Paragraphs>58</Paragraphs>
  <Slides>12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Noto Sans Symbols</vt:lpstr>
      <vt:lpstr>LEARN theme</vt:lpstr>
      <vt:lpstr>Bubbling Personalities: Unraveling the Wife of Bath’s Tale </vt:lpstr>
      <vt:lpstr>Essential Question</vt:lpstr>
      <vt:lpstr>Learning Objective</vt:lpstr>
      <vt:lpstr>Marriage Laws</vt:lpstr>
      <vt:lpstr>The Wife of Bath’s Tale</vt:lpstr>
      <vt:lpstr>The Wife of Bath’s Tale</vt:lpstr>
      <vt:lpstr>Step In, Step Out, Step Back</vt:lpstr>
      <vt:lpstr>Step In</vt:lpstr>
      <vt:lpstr>Step Out</vt:lpstr>
      <vt:lpstr>Step Back</vt:lpstr>
      <vt:lpstr>What Women Want</vt:lpstr>
      <vt:lpstr>Women’s Liberty Poster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Bubbling Personalities: Unraveling the Wife of Bath’s Tale </dc:title>
  <dc:subject/>
  <dc:creator>K20 Center</dc:creator>
  <cp:keywords/>
  <dc:description/>
  <cp:lastModifiedBy>Gracia, Ann M.</cp:lastModifiedBy>
  <cp:revision>2</cp:revision>
  <dcterms:modified xsi:type="dcterms:W3CDTF">2024-03-12T20:52:17Z</dcterms:modified>
  <cp:category/>
</cp:coreProperties>
</file>