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</p:sldMasterIdLst>
  <p:notesMasterIdLst>
    <p:notesMasterId r:id="rId16"/>
  </p:notesMasterIdLst>
  <p:sldIdLst>
    <p:sldId id="256" r:id="rId2"/>
    <p:sldId id="270" r:id="rId3"/>
    <p:sldId id="272" r:id="rId4"/>
    <p:sldId id="271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1D20"/>
    <a:srgbClr val="2889C3"/>
    <a:srgbClr val="91192A"/>
    <a:srgbClr val="2757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627"/>
    <p:restoredTop sz="94638"/>
  </p:normalViewPr>
  <p:slideViewPr>
    <p:cSldViewPr snapToGrid="0">
      <p:cViewPr varScale="1">
        <p:scale>
          <a:sx n="135" d="100"/>
          <a:sy n="135" d="100"/>
        </p:scale>
        <p:origin x="192" y="5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akespeareswords.com/Public/Glossary.aspx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akespeareswords.com/Public/Glossary.aspx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rknotes.com/nofear/shakespeare/romeojuliet/page_2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rknotes.com/nofear/shakespeare/romeojuliet/page_2/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rknotes.com/nofear/shakespeare/romeojuliet/page_2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rknotes.com/nofear/shakespeare/romeojuliet/page_2/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7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Google Shape;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>
          <a:extLst>
            <a:ext uri="{FF2B5EF4-FFF2-40B4-BE49-F238E27FC236}">
              <a16:creationId xmlns:a16="http://schemas.microsoft.com/office/drawing/2014/main" id="{D2C7C7C9-EC06-4C19-CB84-1914E35EA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c260ff964_0_86:notes">
            <a:extLst>
              <a:ext uri="{FF2B5EF4-FFF2-40B4-BE49-F238E27FC236}">
                <a16:creationId xmlns:a16="http://schemas.microsoft.com/office/drawing/2014/main" id="{A25463F6-CF67-8BA1-6027-835415E472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4c260ff964_0_86:notes">
            <a:extLst>
              <a:ext uri="{FF2B5EF4-FFF2-40B4-BE49-F238E27FC236}">
                <a16:creationId xmlns:a16="http://schemas.microsoft.com/office/drawing/2014/main" id="{2F58B584-2AD7-AB25-7EF7-3F29173AD6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K20 Center. (n.d.). I used to think . . . but now I know. Strategies. </a:t>
            </a:r>
            <a:r>
              <a:rPr lang="en-US" dirty="0">
                <a:hlinkClick r:id="rId3"/>
              </a:rPr>
              <a:t>https://learn.k20center.ou.edu/strategy/137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9512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Source: Crystal, B., &amp; Crystal, D. (n.d.). </a:t>
            </a:r>
            <a:r>
              <a:rPr lang="en-US" i="1" dirty="0"/>
              <a:t>Glossary</a:t>
            </a:r>
            <a:r>
              <a:rPr lang="en-US" dirty="0"/>
              <a:t>. Shakespeare’s Words.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https://www.shakespeareswords.com/Public/Glossary.aspx</a:t>
            </a:r>
            <a:endParaRPr lang="en-US" dirty="0"/>
          </a:p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977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BD231-63D4-7699-0138-F57A5C2F8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30050B-2180-076F-2A65-98D5F96EE8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DE276E-C54C-53C9-5E3B-30398B4514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Source: Crystal, B., &amp; Crystal, D. (n.d.). </a:t>
            </a:r>
            <a:r>
              <a:rPr lang="en-US" i="1" dirty="0"/>
              <a:t>Glossary</a:t>
            </a:r>
            <a:r>
              <a:rPr lang="en-US" dirty="0"/>
              <a:t>. Shakespeare’s Words.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https://www.shakespeareswords.com/Public/Glossary.aspx</a:t>
            </a:r>
            <a:endParaRPr lang="en-US" dirty="0"/>
          </a:p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485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>
          <a:extLst>
            <a:ext uri="{FF2B5EF4-FFF2-40B4-BE49-F238E27FC236}">
              <a16:creationId xmlns:a16="http://schemas.microsoft.com/office/drawing/2014/main" id="{D350C62E-3372-90C8-A080-3C136FAF9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c260ff964_0_86:notes">
            <a:extLst>
              <a:ext uri="{FF2B5EF4-FFF2-40B4-BE49-F238E27FC236}">
                <a16:creationId xmlns:a16="http://schemas.microsoft.com/office/drawing/2014/main" id="{1B658D52-98E8-F9F4-6C5C-F4928ECB7D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4c260ff964_0_86:notes">
            <a:extLst>
              <a:ext uri="{FF2B5EF4-FFF2-40B4-BE49-F238E27FC236}">
                <a16:creationId xmlns:a16="http://schemas.microsoft.com/office/drawing/2014/main" id="{F2665864-1ECE-920F-E150-1B6FC5D26B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/>
              <a:t>See SparkNotes’ No Fear Shakespeare resource for an example of the Act 1 Prologue translated into modern English: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https://www.sparknotes.com/nofear/shakespeare/romeojuliet/page_2/</a:t>
            </a:r>
            <a:endParaRPr lang="en-US" u="sng" dirty="0">
              <a:solidFill>
                <a:schemeClr val="hlink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u="sng" dirty="0">
              <a:solidFill>
                <a:schemeClr val="hlink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Source: SparkNotes Editors. (n.d.). No Fear Shakespeare: Romeo and Juliet. 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www.sparknotes.com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nofear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shakespeare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romeojuliet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218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>
          <a:extLst>
            <a:ext uri="{FF2B5EF4-FFF2-40B4-BE49-F238E27FC236}">
              <a16:creationId xmlns:a16="http://schemas.microsoft.com/office/drawing/2014/main" id="{1D86C312-74C0-4B65-2D48-8C82A7537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c260ff964_0_86:notes">
            <a:extLst>
              <a:ext uri="{FF2B5EF4-FFF2-40B4-BE49-F238E27FC236}">
                <a16:creationId xmlns:a16="http://schemas.microsoft.com/office/drawing/2014/main" id="{399E7555-9FD9-42B2-E6EF-7D27AEA471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4c260ff964_0_86:notes">
            <a:extLst>
              <a:ext uri="{FF2B5EF4-FFF2-40B4-BE49-F238E27FC236}">
                <a16:creationId xmlns:a16="http://schemas.microsoft.com/office/drawing/2014/main" id="{65987D5F-18C4-8B32-3277-2B06BAE4EB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/>
              <a:t>See SparkNotes’ No Fear Shakespeare resource for an example of the Act 1 Prologue translated into modern English: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https://www.sparknotes.com/nofear/shakespeare/romeojuliet/page_2/</a:t>
            </a:r>
            <a:endParaRPr lang="en-US" u="sng" dirty="0">
              <a:solidFill>
                <a:schemeClr val="hlink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u="sng" dirty="0">
              <a:solidFill>
                <a:schemeClr val="hlink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Source: SparkNotes Editors. (n.d.). No Fear Shakespeare: Romeo and Juliet. 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www.sparknotes.com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nofear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shakespeare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romeojuliet</a:t>
            </a:r>
            <a:endParaRPr lang="en-US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93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>
          <a:extLst>
            <a:ext uri="{FF2B5EF4-FFF2-40B4-BE49-F238E27FC236}">
              <a16:creationId xmlns:a16="http://schemas.microsoft.com/office/drawing/2014/main" id="{4EF6F475-17B4-FAA4-EF5B-A37315546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c260ff964_0_86:notes">
            <a:extLst>
              <a:ext uri="{FF2B5EF4-FFF2-40B4-BE49-F238E27FC236}">
                <a16:creationId xmlns:a16="http://schemas.microsoft.com/office/drawing/2014/main" id="{408C58B2-DC24-B31D-D716-9C68E47ABB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4c260ff964_0_86:notes">
            <a:extLst>
              <a:ext uri="{FF2B5EF4-FFF2-40B4-BE49-F238E27FC236}">
                <a16:creationId xmlns:a16="http://schemas.microsoft.com/office/drawing/2014/main" id="{5631CA45-51AE-8C3D-E0B4-7654A92EE4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See SparkNotes’ No Fear Shakespeare resource for an example of the Act 1 Prologue translated into modern English: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https://www.sparknotes.com/nofear/shakespeare/romeojuliet/page_2/</a:t>
            </a:r>
            <a:br>
              <a:rPr lang="en-US" u="sng" dirty="0">
                <a:solidFill>
                  <a:schemeClr val="hlink"/>
                </a:solidFill>
              </a:rPr>
            </a:br>
            <a:br>
              <a:rPr lang="en-US" u="sng" dirty="0">
                <a:solidFill>
                  <a:schemeClr val="hlink"/>
                </a:solidFill>
              </a:rPr>
            </a:b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Source: SparkNotes Editors. (n.d.). No Fear Shakespeare: Romeo and Juliet. 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www.sparknotes.com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nofear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shakespeare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romeojuliet</a:t>
            </a:r>
            <a:endParaRPr lang="en-US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731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>
          <a:extLst>
            <a:ext uri="{FF2B5EF4-FFF2-40B4-BE49-F238E27FC236}">
              <a16:creationId xmlns:a16="http://schemas.microsoft.com/office/drawing/2014/main" id="{8D7399AD-DA32-4FF9-E76B-D5DB0F21B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c260ff964_0_86:notes">
            <a:extLst>
              <a:ext uri="{FF2B5EF4-FFF2-40B4-BE49-F238E27FC236}">
                <a16:creationId xmlns:a16="http://schemas.microsoft.com/office/drawing/2014/main" id="{A2112919-3501-75D2-0FE7-DA9BC9970C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4c260ff964_0_86:notes">
            <a:extLst>
              <a:ext uri="{FF2B5EF4-FFF2-40B4-BE49-F238E27FC236}">
                <a16:creationId xmlns:a16="http://schemas.microsoft.com/office/drawing/2014/main" id="{6EBC13C5-C48D-0BD1-3DF3-C16C05129A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/>
              <a:t>See SparkNotes’ No Fear Shakespeare resource for an example of the Act 1 Prologue translated into modern English: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https://www.sparknotes.com/nofear/shakespeare/romeojuliet/page_2/</a:t>
            </a:r>
            <a:endParaRPr lang="en-US" u="sng" dirty="0">
              <a:solidFill>
                <a:schemeClr val="hlink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u="sng" dirty="0">
              <a:solidFill>
                <a:schemeClr val="hlink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Source: SparkNotes Editors. (n.d.). No Fear Shakespeare: Romeo and Juliet. 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www.sparknotes.com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nofear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shakespeare</a:t>
            </a:r>
            <a:r>
              <a:rPr lang="en-US" b="0" i="0" dirty="0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/</a:t>
            </a:r>
            <a:r>
              <a:rPr lang="en-US" b="0" i="0" dirty="0" err="1">
                <a:solidFill>
                  <a:srgbClr val="292C2E"/>
                </a:solidFill>
                <a:latin typeface="Raleway"/>
                <a:ea typeface="Raleway"/>
                <a:cs typeface="Raleway"/>
                <a:sym typeface="Raleway"/>
              </a:rPr>
              <a:t>romeojuliet</a:t>
            </a:r>
            <a:endParaRPr lang="en-US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6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>
          <a:extLst>
            <a:ext uri="{FF2B5EF4-FFF2-40B4-BE49-F238E27FC236}">
              <a16:creationId xmlns:a16="http://schemas.microsoft.com/office/drawing/2014/main" id="{01E073B9-B4E2-1290-18E3-77EEB0485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c260ff964_0_86:notes">
            <a:extLst>
              <a:ext uri="{FF2B5EF4-FFF2-40B4-BE49-F238E27FC236}">
                <a16:creationId xmlns:a16="http://schemas.microsoft.com/office/drawing/2014/main" id="{4680BA82-016D-4D4C-2D16-F9C871B8EB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4c260ff964_0_86:notes">
            <a:extLst>
              <a:ext uri="{FF2B5EF4-FFF2-40B4-BE49-F238E27FC236}">
                <a16:creationId xmlns:a16="http://schemas.microsoft.com/office/drawing/2014/main" id="{A6FF5981-16E2-57F8-F177-BF46562CE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I used to think . . . but now I know. Strategies. </a:t>
            </a:r>
            <a:r>
              <a:rPr lang="en-US" dirty="0">
                <a:hlinkClick r:id="rId3"/>
              </a:rPr>
              <a:t>https://learn.k20center.ou.edu/strategy/137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6519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userDrawn="1">
  <p:cSld name="SECTION_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3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2;p3">
            <a:extLst>
              <a:ext uri="{FF2B5EF4-FFF2-40B4-BE49-F238E27FC236}">
                <a16:creationId xmlns:a16="http://schemas.microsoft.com/office/drawing/2014/main" id="{D0250A39-DBED-22CF-513D-899F6ED4BA1A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Subtitle: Calibri Reg., 26pt</a:t>
            </a:r>
            <a:endParaRPr dirty="0"/>
          </a:p>
        </p:txBody>
      </p:sp>
      <p:sp>
        <p:nvSpPr>
          <p:cNvPr id="4" name="Google Shape;11;p3">
            <a:extLst>
              <a:ext uri="{FF2B5EF4-FFF2-40B4-BE49-F238E27FC236}">
                <a16:creationId xmlns:a16="http://schemas.microsoft.com/office/drawing/2014/main" id="{417E501A-52D0-FED6-AA58-420BD6D741D1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455850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50pt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 userDrawn="1">
  <p:cSld name="Objectiv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4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5;p4">
            <a:extLst>
              <a:ext uri="{FF2B5EF4-FFF2-40B4-BE49-F238E27FC236}">
                <a16:creationId xmlns:a16="http://schemas.microsoft.com/office/drawing/2014/main" id="{3A755AE6-8F5E-B692-854D-9C43C5203B2A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Objective: Calibri Reg., 50pt</a:t>
            </a:r>
            <a:endParaRPr dirty="0"/>
          </a:p>
        </p:txBody>
      </p:sp>
      <p:sp>
        <p:nvSpPr>
          <p:cNvPr id="3" name="Google Shape;16;p4">
            <a:extLst>
              <a:ext uri="{FF2B5EF4-FFF2-40B4-BE49-F238E27FC236}">
                <a16:creationId xmlns:a16="http://schemas.microsoft.com/office/drawing/2014/main" id="{157EFD0C-D371-DE2D-CBBF-6DB5E19594E6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5715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System Font Regular"/>
              <a:buChar char="●"/>
              <a:tabLst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Subtitle: Calibri Reg., 26pt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Use bullet points if there are multiple questions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 preserve="1" userDrawn="1">
  <p:cSld name="Essential Ques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4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5;p4">
            <a:extLst>
              <a:ext uri="{FF2B5EF4-FFF2-40B4-BE49-F238E27FC236}">
                <a16:creationId xmlns:a16="http://schemas.microsoft.com/office/drawing/2014/main" id="{FBA6BE57-3E30-859E-4D3E-3A8E96F2BC7B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Essential Q: Calibri Reg., 50pt</a:t>
            </a:r>
            <a:endParaRPr dirty="0"/>
          </a:p>
        </p:txBody>
      </p:sp>
      <p:sp>
        <p:nvSpPr>
          <p:cNvPr id="6" name="Google Shape;16;p4">
            <a:extLst>
              <a:ext uri="{FF2B5EF4-FFF2-40B4-BE49-F238E27FC236}">
                <a16:creationId xmlns:a16="http://schemas.microsoft.com/office/drawing/2014/main" id="{562D34DC-7199-C97A-6FDD-E3347F3701D1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5715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System Font Regular"/>
              <a:buChar char="●"/>
              <a:tabLst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Subtitle: Calibri Reg., 26pt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Use bullet points if there are multiple questions</a:t>
            </a:r>
          </a:p>
        </p:txBody>
      </p:sp>
    </p:spTree>
    <p:extLst>
      <p:ext uri="{BB962C8B-B14F-4D97-AF65-F5344CB8AC3E}">
        <p14:creationId xmlns:p14="http://schemas.microsoft.com/office/powerpoint/2010/main" val="105923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Layout" userDrawn="1">
  <p:cSld name="Content - 1 Column"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5" title="k20center-logo-variations_K20 - Bug 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5"/>
          <p:cNvSpPr txBox="1">
            <a:spLocks noGrp="1"/>
          </p:cNvSpPr>
          <p:nvPr>
            <p:ph type="title" hasCustomPrompt="1"/>
          </p:nvPr>
        </p:nvSpPr>
        <p:spPr>
          <a:xfrm>
            <a:off x="456175" y="445024"/>
            <a:ext cx="8225400" cy="818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36pt</a:t>
            </a:r>
            <a:endParaRPr dirty="0"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 hasCustomPrompt="1"/>
          </p:nvPr>
        </p:nvSpPr>
        <p:spPr>
          <a:xfrm>
            <a:off x="456300" y="1263111"/>
            <a:ext cx="8225400" cy="1968286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System Font Regular"/>
              <a:buChar char="●"/>
              <a:defRPr sz="2600" b="0" cap="none" spc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 panose="02070309020205020404" pitchFamily="49" charset="0"/>
              <a:buChar char="o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435100" lvl="2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Wingdings" pitchFamily="2" charset="2"/>
              <a:buChar char="§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Content: Calibri Reg., 26pt (minimum 18pt if needed)</a:t>
            </a:r>
          </a:p>
          <a:p>
            <a:pPr lvl="1"/>
            <a:r>
              <a:rPr lang="en-US" dirty="0"/>
              <a:t>Calibri Reg., 26pt (minimum 18pt if needed) </a:t>
            </a:r>
          </a:p>
          <a:p>
            <a:pPr lvl="2"/>
            <a:r>
              <a:rPr lang="en-US" dirty="0"/>
              <a:t>Calibri Reg., 26pt (minimum 18pt if needed)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3"/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userDrawn="1">
  <p:cSld name="Title only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7" title="k20center-logo-variations_K20 - Bug 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0;p5">
            <a:extLst>
              <a:ext uri="{FF2B5EF4-FFF2-40B4-BE49-F238E27FC236}">
                <a16:creationId xmlns:a16="http://schemas.microsoft.com/office/drawing/2014/main" id="{8A625688-D669-7842-F000-726A63CBD9A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56175" y="445024"/>
            <a:ext cx="8225400" cy="818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36pt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7" r:id="rId4"/>
    <p:sldLayoutId id="2147483651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akespeareswords.com/Public/Glossary.asp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akespeareswords.com/Public/Glossary.asp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>
          <a:extLst>
            <a:ext uri="{FF2B5EF4-FFF2-40B4-BE49-F238E27FC236}">
              <a16:creationId xmlns:a16="http://schemas.microsoft.com/office/drawing/2014/main" id="{C98DB4C9-3396-0F04-25E4-820D810CF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>
            <a:extLst>
              <a:ext uri="{FF2B5EF4-FFF2-40B4-BE49-F238E27FC236}">
                <a16:creationId xmlns:a16="http://schemas.microsoft.com/office/drawing/2014/main" id="{22023015-CCAD-3F6D-3FE5-AE733B9DC7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990"/>
            </a:pPr>
            <a:r>
              <a:rPr lang="en-US" dirty="0"/>
              <a:t>Translating the Prologue: Lines 5–8</a:t>
            </a:r>
            <a:endParaRPr dirty="0"/>
          </a:p>
        </p:txBody>
      </p:sp>
      <p:graphicFrame>
        <p:nvGraphicFramePr>
          <p:cNvPr id="84" name="Google Shape;84;p17">
            <a:extLst>
              <a:ext uri="{FF2B5EF4-FFF2-40B4-BE49-F238E27FC236}">
                <a16:creationId xmlns:a16="http://schemas.microsoft.com/office/drawing/2014/main" id="{B3661C65-6940-5594-D53F-3768A6472B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8195277"/>
              </p:ext>
            </p:extLst>
          </p:nvPr>
        </p:nvGraphicFramePr>
        <p:xfrm>
          <a:off x="524971" y="1637935"/>
          <a:ext cx="8094060" cy="2818153"/>
        </p:xfrm>
        <a:graphic>
          <a:graphicData uri="http://schemas.openxmlformats.org/drawingml/2006/table">
            <a:tbl>
              <a:tblPr>
                <a:noFill/>
                <a:tableStyleId>{BEDF182F-1DE7-4F13-8AA3-002D9E3B458A}</a:tableStyleId>
              </a:tblPr>
              <a:tblGrid>
                <a:gridCol w="4250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3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2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Shakespeare’s Words</a:t>
                      </a:r>
                      <a:endParaRPr lang="en-US" sz="1400" u="none" strike="noStrike" cap="none" dirty="0"/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Translation</a:t>
                      </a:r>
                      <a:endParaRPr sz="18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863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From forth the fatal loins of these two foes A pair of star-</a:t>
                      </a:r>
                      <a:r>
                        <a:rPr lang="en-US" sz="1800" b="0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cross’d</a:t>
                      </a: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lovers take their life; Whose </a:t>
                      </a:r>
                      <a:r>
                        <a:rPr lang="en-US" sz="1800" b="0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misadventur’d</a:t>
                      </a: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piteous overthrows Doth with their death bury their parents’ strife.</a:t>
                      </a:r>
                      <a:endParaRPr lang="en-US" sz="1400" u="none" strike="noStrike" cap="none" dirty="0"/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566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>
          <a:extLst>
            <a:ext uri="{FF2B5EF4-FFF2-40B4-BE49-F238E27FC236}">
              <a16:creationId xmlns:a16="http://schemas.microsoft.com/office/drawing/2014/main" id="{B38B292E-CAF9-8F76-B996-D48EAC09B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>
            <a:extLst>
              <a:ext uri="{FF2B5EF4-FFF2-40B4-BE49-F238E27FC236}">
                <a16:creationId xmlns:a16="http://schemas.microsoft.com/office/drawing/2014/main" id="{0F505BFF-2328-C136-1570-6F6CDA2D85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990"/>
            </a:pPr>
            <a:r>
              <a:rPr lang="en-US" dirty="0"/>
              <a:t>Translating the Prologue: Lines 9–12</a:t>
            </a:r>
            <a:endParaRPr dirty="0"/>
          </a:p>
        </p:txBody>
      </p:sp>
      <p:graphicFrame>
        <p:nvGraphicFramePr>
          <p:cNvPr id="84" name="Google Shape;84;p17">
            <a:extLst>
              <a:ext uri="{FF2B5EF4-FFF2-40B4-BE49-F238E27FC236}">
                <a16:creationId xmlns:a16="http://schemas.microsoft.com/office/drawing/2014/main" id="{74913C96-6374-7CB7-7354-DFD72D25B1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0044292"/>
              </p:ext>
            </p:extLst>
          </p:nvPr>
        </p:nvGraphicFramePr>
        <p:xfrm>
          <a:off x="524971" y="1637935"/>
          <a:ext cx="8094060" cy="3229633"/>
        </p:xfrm>
        <a:graphic>
          <a:graphicData uri="http://schemas.openxmlformats.org/drawingml/2006/table">
            <a:tbl>
              <a:tblPr>
                <a:noFill/>
                <a:tableStyleId>{BEDF182F-1DE7-4F13-8AA3-002D9E3B458A}</a:tableStyleId>
              </a:tblPr>
              <a:tblGrid>
                <a:gridCol w="4250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3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2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Shakespeare’s Words</a:t>
                      </a:r>
                      <a:endParaRPr lang="en-US" sz="1400" u="none" strike="noStrike" cap="none" dirty="0"/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Translation</a:t>
                      </a:r>
                      <a:endParaRPr sz="18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863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fearful passage of their death-</a:t>
                      </a:r>
                      <a:r>
                        <a:rPr lang="en-US" sz="1800" b="0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mark’d</a:t>
                      </a: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love, </a:t>
                      </a:r>
                      <a:b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And the continuance of their parents’ rage, Which, but their children’s end, naught could remove, </a:t>
                      </a:r>
                      <a:b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 now the two hours’ traffic of our stage;</a:t>
                      </a:r>
                      <a:endParaRPr lang="en-US" sz="1400" u="none" strike="noStrike" cap="none" dirty="0"/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058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>
          <a:extLst>
            <a:ext uri="{FF2B5EF4-FFF2-40B4-BE49-F238E27FC236}">
              <a16:creationId xmlns:a16="http://schemas.microsoft.com/office/drawing/2014/main" id="{40085797-E17B-2D47-A9C4-AE3BE2B32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>
            <a:extLst>
              <a:ext uri="{FF2B5EF4-FFF2-40B4-BE49-F238E27FC236}">
                <a16:creationId xmlns:a16="http://schemas.microsoft.com/office/drawing/2014/main" id="{0E521F8E-D398-0348-AAA1-0D1E0889C1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990"/>
            </a:pPr>
            <a:r>
              <a:rPr lang="en-US" dirty="0"/>
              <a:t>Translating the Prologue: Lines 13–14</a:t>
            </a:r>
            <a:endParaRPr dirty="0"/>
          </a:p>
        </p:txBody>
      </p:sp>
      <p:graphicFrame>
        <p:nvGraphicFramePr>
          <p:cNvPr id="84" name="Google Shape;84;p17">
            <a:extLst>
              <a:ext uri="{FF2B5EF4-FFF2-40B4-BE49-F238E27FC236}">
                <a16:creationId xmlns:a16="http://schemas.microsoft.com/office/drawing/2014/main" id="{E1F8356F-F0DF-1E59-C6A2-A8A0C7FABA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5697814"/>
              </p:ext>
            </p:extLst>
          </p:nvPr>
        </p:nvGraphicFramePr>
        <p:xfrm>
          <a:off x="524971" y="1637935"/>
          <a:ext cx="8094060" cy="2060860"/>
        </p:xfrm>
        <a:graphic>
          <a:graphicData uri="http://schemas.openxmlformats.org/drawingml/2006/table">
            <a:tbl>
              <a:tblPr>
                <a:noFill/>
                <a:tableStyleId>{BEDF182F-1DE7-4F13-8AA3-002D9E3B458A}</a:tableStyleId>
              </a:tblPr>
              <a:tblGrid>
                <a:gridCol w="4250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3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2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Shakespeare’s Words</a:t>
                      </a:r>
                      <a:endParaRPr lang="en-US" sz="1400" u="none" strike="noStrike" cap="none" dirty="0"/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Translation</a:t>
                      </a:r>
                      <a:endParaRPr sz="18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863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which if you with patient ears attend, What here shall miss, our toil shall strive to mend.</a:t>
                      </a:r>
                      <a:endParaRPr lang="en-US" sz="1400" u="none" strike="noStrike" cap="none" dirty="0"/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218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038AD-32A5-CB08-E34E-945797CE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175" y="445024"/>
            <a:ext cx="8355316" cy="81808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Theme Topics in the Prologue of </a:t>
            </a:r>
            <a:br>
              <a:rPr lang="en-US" dirty="0"/>
            </a:br>
            <a:r>
              <a:rPr lang="en-US" i="1" dirty="0"/>
              <a:t>Romeo and Juliet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C3718-EBEA-B55C-F987-E170FAA72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1894706"/>
            <a:ext cx="8225400" cy="1968286"/>
          </a:xfrm>
        </p:spPr>
        <p:txBody>
          <a:bodyPr/>
          <a:lstStyle/>
          <a:p>
            <a:pPr lvl="0" indent="-45720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What themes did you notice in the prologue? </a:t>
            </a:r>
          </a:p>
          <a:p>
            <a:pPr lvl="0" indent="-4572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List five books, movies, or songs that you think have similar themes.</a:t>
            </a:r>
          </a:p>
        </p:txBody>
      </p:sp>
    </p:spTree>
    <p:extLst>
      <p:ext uri="{BB962C8B-B14F-4D97-AF65-F5344CB8AC3E}">
        <p14:creationId xmlns:p14="http://schemas.microsoft.com/office/powerpoint/2010/main" val="1402311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>
          <a:extLst>
            <a:ext uri="{FF2B5EF4-FFF2-40B4-BE49-F238E27FC236}">
              <a16:creationId xmlns:a16="http://schemas.microsoft.com/office/drawing/2014/main" id="{A4FAB10C-93C1-34E6-F23B-2D1A85668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>
            <a:extLst>
              <a:ext uri="{FF2B5EF4-FFF2-40B4-BE49-F238E27FC236}">
                <a16:creationId xmlns:a16="http://schemas.microsoft.com/office/drawing/2014/main" id="{EA8629B6-73EA-EA88-11F9-FE3C5E6A07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990"/>
            </a:pPr>
            <a:r>
              <a:rPr lang="en-US" dirty="0"/>
              <a:t>I Used to Think . . . But Now I Know</a:t>
            </a:r>
            <a:endParaRPr dirty="0"/>
          </a:p>
        </p:txBody>
      </p:sp>
      <p:graphicFrame>
        <p:nvGraphicFramePr>
          <p:cNvPr id="84" name="Google Shape;84;p17">
            <a:extLst>
              <a:ext uri="{FF2B5EF4-FFF2-40B4-BE49-F238E27FC236}">
                <a16:creationId xmlns:a16="http://schemas.microsoft.com/office/drawing/2014/main" id="{6CC3B803-2621-C804-18CC-46D0B95E66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8588340"/>
              </p:ext>
            </p:extLst>
          </p:nvPr>
        </p:nvGraphicFramePr>
        <p:xfrm>
          <a:off x="858469" y="1649811"/>
          <a:ext cx="7427062" cy="3192580"/>
        </p:xfrm>
        <a:graphic>
          <a:graphicData uri="http://schemas.openxmlformats.org/drawingml/2006/table">
            <a:tbl>
              <a:tblPr>
                <a:noFill/>
                <a:tableStyleId>{BEDF182F-1DE7-4F13-8AA3-002D9E3B458A}</a:tableStyleId>
              </a:tblPr>
              <a:tblGrid>
                <a:gridCol w="371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3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89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6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Used to Think</a:t>
                      </a:r>
                      <a:endParaRPr sz="26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6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But Now I Know</a:t>
                      </a:r>
                      <a:endParaRPr sz="26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349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lang="en-US" sz="2600" u="none" strike="noStrike" cap="none" dirty="0"/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Reflect on what you now know about Shakespeare’s language. </a:t>
                      </a:r>
                      <a:br>
                        <a:rPr lang="en-US" sz="2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br>
                        <a:rPr lang="en-US" sz="2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have your thoughts </a:t>
                      </a:r>
                      <a:r>
                        <a:rPr lang="en-US" sz="2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changed?</a:t>
                      </a:r>
                      <a:endParaRPr lang="en-US" sz="2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Google Shape;97;p5" title="I Used to Think But Now I Know.png">
            <a:extLst>
              <a:ext uri="{FF2B5EF4-FFF2-40B4-BE49-F238E27FC236}">
                <a16:creationId xmlns:a16="http://schemas.microsoft.com/office/drawing/2014/main" id="{EA5B994C-E5ED-A02D-750E-DC184CE06E8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56038" y="58324"/>
            <a:ext cx="1464673" cy="14646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0837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0DB6EC0-3438-676C-F8F5-1C74D0AF73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34289" lvl="0">
              <a:lnSpc>
                <a:spcPct val="100000"/>
              </a:lnSpc>
            </a:pPr>
            <a:r>
              <a:rPr lang="en-US" dirty="0"/>
              <a:t>Making Shakespeare Accessible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EDAAD6-DA24-1ECF-A1A8-43BEC6CA3A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Active Shakespeare</a:t>
            </a:r>
          </a:p>
        </p:txBody>
      </p:sp>
    </p:spTree>
    <p:extLst>
      <p:ext uri="{BB962C8B-B14F-4D97-AF65-F5344CB8AC3E}">
        <p14:creationId xmlns:p14="http://schemas.microsoft.com/office/powerpoint/2010/main" val="2179277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FF286-303C-81ED-59DF-84321098A2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D37B74-C867-6561-A03A-FDBE004625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/>
              <a:t>How can we connect to archaic language?</a:t>
            </a:r>
          </a:p>
        </p:txBody>
      </p:sp>
    </p:spTree>
    <p:extLst>
      <p:ext uri="{BB962C8B-B14F-4D97-AF65-F5344CB8AC3E}">
        <p14:creationId xmlns:p14="http://schemas.microsoft.com/office/powerpoint/2010/main" val="2571864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967F7-84E8-560B-F37C-5889CAD3D8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Objective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73C2D-1BB9-55EF-4647-49A70FA7C1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/>
              <a:t>We will translate Shakespearean words so we can make real-world connections to the text.</a:t>
            </a:r>
          </a:p>
        </p:txBody>
      </p:sp>
    </p:spTree>
    <p:extLst>
      <p:ext uri="{BB962C8B-B14F-4D97-AF65-F5344CB8AC3E}">
        <p14:creationId xmlns:p14="http://schemas.microsoft.com/office/powerpoint/2010/main" val="3839097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>
          <a:extLst>
            <a:ext uri="{FF2B5EF4-FFF2-40B4-BE49-F238E27FC236}">
              <a16:creationId xmlns:a16="http://schemas.microsoft.com/office/drawing/2014/main" id="{744105BA-4A21-445A-C53D-92B1F19E1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>
            <a:extLst>
              <a:ext uri="{FF2B5EF4-FFF2-40B4-BE49-F238E27FC236}">
                <a16:creationId xmlns:a16="http://schemas.microsoft.com/office/drawing/2014/main" id="{E13DF3EA-CA02-6B41-5BFC-271FF52BC2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990"/>
            </a:pPr>
            <a:r>
              <a:rPr lang="en-US" dirty="0"/>
              <a:t>I Used to Think . . . But Now I Know</a:t>
            </a:r>
            <a:endParaRPr dirty="0"/>
          </a:p>
        </p:txBody>
      </p:sp>
      <p:graphicFrame>
        <p:nvGraphicFramePr>
          <p:cNvPr id="84" name="Google Shape;84;p17">
            <a:extLst>
              <a:ext uri="{FF2B5EF4-FFF2-40B4-BE49-F238E27FC236}">
                <a16:creationId xmlns:a16="http://schemas.microsoft.com/office/drawing/2014/main" id="{BB8A14B1-01BB-E940-B463-646F2DD175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539255"/>
              </p:ext>
            </p:extLst>
          </p:nvPr>
        </p:nvGraphicFramePr>
        <p:xfrm>
          <a:off x="858469" y="1649811"/>
          <a:ext cx="7427062" cy="2060860"/>
        </p:xfrm>
        <a:graphic>
          <a:graphicData uri="http://schemas.openxmlformats.org/drawingml/2006/table">
            <a:tbl>
              <a:tblPr>
                <a:noFill/>
                <a:tableStyleId>{BEDF182F-1DE7-4F13-8AA3-002D9E3B458A}</a:tableStyleId>
              </a:tblPr>
              <a:tblGrid>
                <a:gridCol w="371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3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22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6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Used to Think</a:t>
                      </a:r>
                      <a:endParaRPr sz="26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6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But Now I Know</a:t>
                      </a:r>
                      <a:endParaRPr sz="26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86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do you think about Shakespeare’s language?</a:t>
                      </a:r>
                      <a:endParaRPr lang="en-US" sz="2600" u="none" strike="noStrike" cap="none" dirty="0"/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Google Shape;97;p5" title="I Used to Think But Now I Know.png">
            <a:extLst>
              <a:ext uri="{FF2B5EF4-FFF2-40B4-BE49-F238E27FC236}">
                <a16:creationId xmlns:a16="http://schemas.microsoft.com/office/drawing/2014/main" id="{EF614B30-4341-66A8-4BB0-645C753DFE5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56038" y="58324"/>
            <a:ext cx="1464673" cy="14646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950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E003F-D5D6-58C3-FDE4-A8D41D32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It 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26E05-3752-E730-BEF6-25B8F300E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300" y="1263110"/>
            <a:ext cx="8225400" cy="3202011"/>
          </a:xfrm>
        </p:spPr>
        <p:txBody>
          <a:bodyPr/>
          <a:lstStyle/>
          <a:p>
            <a:pPr marL="514350" lvl="0" indent="-514350">
              <a:lnSpc>
                <a:spcPct val="100000"/>
              </a:lnSpc>
              <a:buAutoNum type="arabicPeriod"/>
            </a:pPr>
            <a:r>
              <a:rPr lang="en-US" dirty="0"/>
              <a:t>Grab your scene and find your partner. </a:t>
            </a:r>
          </a:p>
          <a:p>
            <a:pPr marL="514350" lvl="0" indent="-514350">
              <a:lnSpc>
                <a:spcPct val="100000"/>
              </a:lnSpc>
              <a:spcBef>
                <a:spcPts val="1200"/>
              </a:spcBef>
              <a:buFont typeface="Arial"/>
              <a:buAutoNum type="arabicPeriod"/>
            </a:pPr>
            <a:r>
              <a:rPr lang="en-US" dirty="0"/>
              <a:t>Choose an action from the bag. </a:t>
            </a:r>
          </a:p>
          <a:p>
            <a:pPr marL="514350" lvl="0" indent="-514350">
              <a:lnSpc>
                <a:spcPct val="100000"/>
              </a:lnSpc>
              <a:spcBef>
                <a:spcPts val="1200"/>
              </a:spcBef>
              <a:buFont typeface="Arial"/>
              <a:buAutoNum type="arabicPeriod"/>
            </a:pPr>
            <a:r>
              <a:rPr lang="en-US" dirty="0"/>
              <a:t>Read the scene with your partner and perform the action at the same time. </a:t>
            </a:r>
          </a:p>
          <a:p>
            <a:pPr marL="514350" lvl="0" indent="-514350">
              <a:lnSpc>
                <a:spcPct val="100000"/>
              </a:lnSpc>
              <a:spcBef>
                <a:spcPts val="1200"/>
              </a:spcBef>
              <a:buFont typeface="Arial"/>
              <a:buAutoNum type="arabicPeriod"/>
            </a:pPr>
            <a:r>
              <a:rPr lang="en-US" dirty="0"/>
              <a:t>Once you have done this round, switch roles or scenes and draw a new action from the bag. </a:t>
            </a:r>
          </a:p>
          <a:p>
            <a:pPr marL="635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03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9B6C5-8286-76CE-63E0-C593ECA4D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Shakespeare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25448-4D74-EE84-6BAD-6C9B077518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-457200">
              <a:lnSpc>
                <a:spcPct val="100000"/>
              </a:lnSpc>
            </a:pPr>
            <a:r>
              <a:rPr lang="en-US" dirty="0"/>
              <a:t>Using your script, choose five words to translate into more modern language. </a:t>
            </a:r>
          </a:p>
          <a:p>
            <a:pPr lvl="0" indent="-457200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With your partner, discuss what you believe the modern translation of each word is. </a:t>
            </a:r>
          </a:p>
          <a:p>
            <a:pPr lvl="0" indent="-457200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Using the </a:t>
            </a:r>
            <a:r>
              <a:rPr lang="en-US" u="sng" dirty="0">
                <a:solidFill>
                  <a:srgbClr val="3E5C6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Shakespeare’s Words Glossary</a:t>
            </a:r>
            <a:r>
              <a:rPr lang="en-US" dirty="0"/>
              <a:t>, check your inferences. Were you correct?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682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7F640-DD0F-018B-C753-4FAD64D85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97A87-3E1E-A8BD-F791-FADF9A03D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Shakespeare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EF471-4DAA-1DF4-5BD0-B0F063FFCD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-457200">
              <a:lnSpc>
                <a:spcPct val="100000"/>
              </a:lnSpc>
              <a:buSzPct val="100000"/>
            </a:pPr>
            <a:r>
              <a:rPr lang="en-US" dirty="0"/>
              <a:t>Benvolio greets Romeo with "Good morrow, cousin." </a:t>
            </a:r>
          </a:p>
          <a:p>
            <a:pPr lvl="0" indent="-457200">
              <a:lnSpc>
                <a:spcPct val="100000"/>
              </a:lnSpc>
              <a:spcBef>
                <a:spcPts val="1200"/>
              </a:spcBef>
              <a:buSzPct val="100000"/>
            </a:pPr>
            <a:r>
              <a:rPr lang="en-US" dirty="0"/>
              <a:t>Morrow could mean a time of day, such as tomorrow. My guess is that "morrow" means "Have a good day.”</a:t>
            </a:r>
          </a:p>
          <a:p>
            <a:pPr lvl="0" indent="-457200">
              <a:lnSpc>
                <a:spcPct val="100000"/>
              </a:lnSpc>
              <a:spcBef>
                <a:spcPts val="1200"/>
              </a:spcBef>
              <a:buSzPct val="100000"/>
            </a:pPr>
            <a:r>
              <a:rPr lang="en-US" dirty="0"/>
              <a:t>Using the </a:t>
            </a:r>
            <a:r>
              <a:rPr lang="en-US" u="sng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Shakespeare’s Words Glossary</a:t>
            </a:r>
            <a:r>
              <a:rPr lang="en-US" dirty="0"/>
              <a:t>, check your inference. Were you correct? </a:t>
            </a:r>
          </a:p>
          <a:p>
            <a:pPr lvl="1" indent="-457200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“Morrow” actually means </a:t>
            </a:r>
            <a:r>
              <a:rPr lang="en-US" i="1" dirty="0"/>
              <a:t>morning</a:t>
            </a:r>
            <a:r>
              <a:rPr lang="en-US" dirty="0"/>
              <a:t>. I was close but incorrect. 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107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>
          <a:extLst>
            <a:ext uri="{FF2B5EF4-FFF2-40B4-BE49-F238E27FC236}">
              <a16:creationId xmlns:a16="http://schemas.microsoft.com/office/drawing/2014/main" id="{CCEDD953-651B-989E-D34C-05AEEF9A1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>
            <a:extLst>
              <a:ext uri="{FF2B5EF4-FFF2-40B4-BE49-F238E27FC236}">
                <a16:creationId xmlns:a16="http://schemas.microsoft.com/office/drawing/2014/main" id="{6B148EE8-B96D-06AC-FB13-575D57E37B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990"/>
            </a:pPr>
            <a:r>
              <a:rPr lang="en-US" dirty="0"/>
              <a:t>Translating the Prologue: Lines 1–4</a:t>
            </a:r>
            <a:endParaRPr dirty="0"/>
          </a:p>
        </p:txBody>
      </p:sp>
      <p:graphicFrame>
        <p:nvGraphicFramePr>
          <p:cNvPr id="84" name="Google Shape;84;p17">
            <a:extLst>
              <a:ext uri="{FF2B5EF4-FFF2-40B4-BE49-F238E27FC236}">
                <a16:creationId xmlns:a16="http://schemas.microsoft.com/office/drawing/2014/main" id="{82FF1581-FF28-CCDC-E49F-49235BF6E8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9355732"/>
              </p:ext>
            </p:extLst>
          </p:nvPr>
        </p:nvGraphicFramePr>
        <p:xfrm>
          <a:off x="524971" y="1637935"/>
          <a:ext cx="8094060" cy="2818153"/>
        </p:xfrm>
        <a:graphic>
          <a:graphicData uri="http://schemas.openxmlformats.org/drawingml/2006/table">
            <a:tbl>
              <a:tblPr>
                <a:noFill/>
                <a:tableStyleId>{BEDF182F-1DE7-4F13-8AA3-002D9E3B458A}</a:tableStyleId>
              </a:tblPr>
              <a:tblGrid>
                <a:gridCol w="4250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3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2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Shakespeare’s Words</a:t>
                      </a:r>
                      <a:endParaRPr lang="en-US" sz="1400" u="none" strike="noStrike" cap="none" dirty="0"/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Translation</a:t>
                      </a:r>
                      <a:endParaRPr sz="18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863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Two households, both alike in dignity, </a:t>
                      </a:r>
                      <a:b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 fair Verona, where we lay our scene, From ancient grudge break to new mutiny, </a:t>
                      </a:r>
                      <a:b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Where civil blood makes civil hands unclean.</a:t>
                      </a:r>
                      <a:endParaRPr lang="en-US" sz="1400" u="none" strike="noStrike" cap="none" dirty="0"/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391963"/>
      </p:ext>
    </p:extLst>
  </p:cSld>
  <p:clrMapOvr>
    <a:masterClrMapping/>
  </p:clrMapOvr>
</p:sld>
</file>

<file path=ppt/theme/theme1.xml><?xml version="1.0" encoding="utf-8"?>
<a:theme xmlns:a="http://schemas.openxmlformats.org/drawingml/2006/main" name="K20 LEAR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8AC3"/>
      </a:accent1>
      <a:accent2>
        <a:srgbClr val="285781"/>
      </a:accent2>
      <a:accent3>
        <a:srgbClr val="971D20"/>
      </a:accent3>
      <a:accent4>
        <a:srgbClr val="E8BF3C"/>
      </a:accent4>
      <a:accent5>
        <a:srgbClr val="FFFFF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868</Words>
  <Application>Microsoft Macintosh PowerPoint</Application>
  <PresentationFormat>On-screen Show (16:9)</PresentationFormat>
  <Paragraphs>61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Raleway</vt:lpstr>
      <vt:lpstr>System Font Regular</vt:lpstr>
      <vt:lpstr>Wingdings</vt:lpstr>
      <vt:lpstr>K20 LEARN</vt:lpstr>
      <vt:lpstr>PowerPoint Presentation</vt:lpstr>
      <vt:lpstr>Active Shakespeare</vt:lpstr>
      <vt:lpstr>Essential Question</vt:lpstr>
      <vt:lpstr>Lesson Objective</vt:lpstr>
      <vt:lpstr>I Used to Think . . . But Now I Know</vt:lpstr>
      <vt:lpstr>Act It Out</vt:lpstr>
      <vt:lpstr>Translating Shakespeare</vt:lpstr>
      <vt:lpstr>Translating Shakespeare</vt:lpstr>
      <vt:lpstr>Translating the Prologue: Lines 1–4</vt:lpstr>
      <vt:lpstr>Translating the Prologue: Lines 5–8</vt:lpstr>
      <vt:lpstr>Translating the Prologue: Lines 9–12</vt:lpstr>
      <vt:lpstr>Translating the Prologue: Lines 13–14</vt:lpstr>
      <vt:lpstr>Theme Topics in the Prologue of  Romeo and Juliet</vt:lpstr>
      <vt:lpstr>I Used to Think . . . But Now I Know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Shakespeare</dc:title>
  <dc:subject/>
  <dc:creator>K20 Center</dc:creator>
  <cp:keywords/>
  <dc:description/>
  <cp:lastModifiedBy>Wilson, Izzy</cp:lastModifiedBy>
  <cp:revision>29</cp:revision>
  <dcterms:modified xsi:type="dcterms:W3CDTF">2025-06-27T13:24:47Z</dcterms:modified>
  <cp:category/>
</cp:coreProperties>
</file>