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8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1" roundtripDataSignature="AMtx7miiJVuXQlx/Mp6jrovzunAXvfnx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customschemas.google.com/relationships/presentationmetadata" Target="metadata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54CA7984-BBC2-4883-8D14-58FF02DDFD0B}"/>
    <pc:docChg chg="custSel modSld">
      <pc:chgData name="Bracken, Pam" userId="f3aa402d-8a3c-4841-b939-af5e5b41e404" providerId="ADAL" clId="{54CA7984-BBC2-4883-8D14-58FF02DDFD0B}" dt="2024-02-23T22:08:50.037" v="20" actId="1076"/>
      <pc:docMkLst>
        <pc:docMk/>
      </pc:docMkLst>
      <pc:sldChg chg="modSp mod">
        <pc:chgData name="Bracken, Pam" userId="f3aa402d-8a3c-4841-b939-af5e5b41e404" providerId="ADAL" clId="{54CA7984-BBC2-4883-8D14-58FF02DDFD0B}" dt="2024-02-23T21:42:28.363" v="0" actId="5793"/>
        <pc:sldMkLst>
          <pc:docMk/>
          <pc:sldMk cId="0" sldId="260"/>
        </pc:sldMkLst>
        <pc:spChg chg="mod">
          <ac:chgData name="Bracken, Pam" userId="f3aa402d-8a3c-4841-b939-af5e5b41e404" providerId="ADAL" clId="{54CA7984-BBC2-4883-8D14-58FF02DDFD0B}" dt="2024-02-23T21:42:28.363" v="0" actId="5793"/>
          <ac:spMkLst>
            <pc:docMk/>
            <pc:sldMk cId="0" sldId="260"/>
            <ac:spMk id="113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1:50:24.247" v="15" actId="120"/>
        <pc:sldMkLst>
          <pc:docMk/>
          <pc:sldMk cId="0" sldId="262"/>
        </pc:sldMkLst>
        <pc:spChg chg="mod">
          <ac:chgData name="Bracken, Pam" userId="f3aa402d-8a3c-4841-b939-af5e5b41e404" providerId="ADAL" clId="{54CA7984-BBC2-4883-8D14-58FF02DDFD0B}" dt="2024-02-23T21:50:24.247" v="15" actId="120"/>
          <ac:spMkLst>
            <pc:docMk/>
            <pc:sldMk cId="0" sldId="262"/>
            <ac:spMk id="129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1:50:19.499" v="14" actId="120"/>
        <pc:sldMkLst>
          <pc:docMk/>
          <pc:sldMk cId="0" sldId="263"/>
        </pc:sldMkLst>
        <pc:spChg chg="mod">
          <ac:chgData name="Bracken, Pam" userId="f3aa402d-8a3c-4841-b939-af5e5b41e404" providerId="ADAL" clId="{54CA7984-BBC2-4883-8D14-58FF02DDFD0B}" dt="2024-02-23T21:50:19.499" v="14" actId="120"/>
          <ac:spMkLst>
            <pc:docMk/>
            <pc:sldMk cId="0" sldId="263"/>
            <ac:spMk id="138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1:50:12.380" v="13" actId="120"/>
        <pc:sldMkLst>
          <pc:docMk/>
          <pc:sldMk cId="0" sldId="264"/>
        </pc:sldMkLst>
        <pc:spChg chg="mod">
          <ac:chgData name="Bracken, Pam" userId="f3aa402d-8a3c-4841-b939-af5e5b41e404" providerId="ADAL" clId="{54CA7984-BBC2-4883-8D14-58FF02DDFD0B}" dt="2024-02-23T21:50:12.380" v="13" actId="120"/>
          <ac:spMkLst>
            <pc:docMk/>
            <pc:sldMk cId="0" sldId="264"/>
            <ac:spMk id="147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1:50:05.706" v="12" actId="120"/>
        <pc:sldMkLst>
          <pc:docMk/>
          <pc:sldMk cId="0" sldId="265"/>
        </pc:sldMkLst>
        <pc:spChg chg="mod">
          <ac:chgData name="Bracken, Pam" userId="f3aa402d-8a3c-4841-b939-af5e5b41e404" providerId="ADAL" clId="{54CA7984-BBC2-4883-8D14-58FF02DDFD0B}" dt="2024-02-23T21:50:05.706" v="12" actId="120"/>
          <ac:spMkLst>
            <pc:docMk/>
            <pc:sldMk cId="0" sldId="265"/>
            <ac:spMk id="156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1:49:56.261" v="11" actId="120"/>
        <pc:sldMkLst>
          <pc:docMk/>
          <pc:sldMk cId="0" sldId="266"/>
        </pc:sldMkLst>
        <pc:spChg chg="mod">
          <ac:chgData name="Bracken, Pam" userId="f3aa402d-8a3c-4841-b939-af5e5b41e404" providerId="ADAL" clId="{54CA7984-BBC2-4883-8D14-58FF02DDFD0B}" dt="2024-02-23T21:49:56.261" v="11" actId="120"/>
          <ac:spMkLst>
            <pc:docMk/>
            <pc:sldMk cId="0" sldId="266"/>
            <ac:spMk id="165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1:49:12.977" v="10" actId="20577"/>
        <pc:sldMkLst>
          <pc:docMk/>
          <pc:sldMk cId="0" sldId="268"/>
        </pc:sldMkLst>
        <pc:spChg chg="mod">
          <ac:chgData name="Bracken, Pam" userId="f3aa402d-8a3c-4841-b939-af5e5b41e404" providerId="ADAL" clId="{54CA7984-BBC2-4883-8D14-58FF02DDFD0B}" dt="2024-02-23T21:49:12.977" v="10" actId="20577"/>
          <ac:spMkLst>
            <pc:docMk/>
            <pc:sldMk cId="0" sldId="268"/>
            <ac:spMk id="182" creationId="{00000000-0000-0000-0000-000000000000}"/>
          </ac:spMkLst>
        </pc:spChg>
      </pc:sldChg>
      <pc:sldChg chg="modSp mod">
        <pc:chgData name="Bracken, Pam" userId="f3aa402d-8a3c-4841-b939-af5e5b41e404" providerId="ADAL" clId="{54CA7984-BBC2-4883-8D14-58FF02DDFD0B}" dt="2024-02-23T22:08:13.265" v="19" actId="1076"/>
        <pc:sldMkLst>
          <pc:docMk/>
          <pc:sldMk cId="0" sldId="339"/>
        </pc:sldMkLst>
        <pc:spChg chg="mod">
          <ac:chgData name="Bracken, Pam" userId="f3aa402d-8a3c-4841-b939-af5e5b41e404" providerId="ADAL" clId="{54CA7984-BBC2-4883-8D14-58FF02DDFD0B}" dt="2024-02-23T22:08:08.365" v="18" actId="1076"/>
          <ac:spMkLst>
            <pc:docMk/>
            <pc:sldMk cId="0" sldId="339"/>
            <ac:spMk id="672" creationId="{00000000-0000-0000-0000-000000000000}"/>
          </ac:spMkLst>
        </pc:spChg>
        <pc:spChg chg="mod">
          <ac:chgData name="Bracken, Pam" userId="f3aa402d-8a3c-4841-b939-af5e5b41e404" providerId="ADAL" clId="{54CA7984-BBC2-4883-8D14-58FF02DDFD0B}" dt="2024-02-23T22:07:58.870" v="17" actId="1076"/>
          <ac:spMkLst>
            <pc:docMk/>
            <pc:sldMk cId="0" sldId="339"/>
            <ac:spMk id="673" creationId="{00000000-0000-0000-0000-000000000000}"/>
          </ac:spMkLst>
        </pc:spChg>
        <pc:spChg chg="mod">
          <ac:chgData name="Bracken, Pam" userId="f3aa402d-8a3c-4841-b939-af5e5b41e404" providerId="ADAL" clId="{54CA7984-BBC2-4883-8D14-58FF02DDFD0B}" dt="2024-02-23T22:07:45.123" v="16" actId="1076"/>
          <ac:spMkLst>
            <pc:docMk/>
            <pc:sldMk cId="0" sldId="339"/>
            <ac:spMk id="675" creationId="{00000000-0000-0000-0000-000000000000}"/>
          </ac:spMkLst>
        </pc:spChg>
        <pc:picChg chg="mod">
          <ac:chgData name="Bracken, Pam" userId="f3aa402d-8a3c-4841-b939-af5e5b41e404" providerId="ADAL" clId="{54CA7984-BBC2-4883-8D14-58FF02DDFD0B}" dt="2024-02-23T22:08:13.265" v="19" actId="1076"/>
          <ac:picMkLst>
            <pc:docMk/>
            <pc:sldMk cId="0" sldId="339"/>
            <ac:picMk id="674" creationId="{00000000-0000-0000-0000-000000000000}"/>
          </ac:picMkLst>
        </pc:picChg>
      </pc:sldChg>
      <pc:sldChg chg="modSp mod">
        <pc:chgData name="Bracken, Pam" userId="f3aa402d-8a3c-4841-b939-af5e5b41e404" providerId="ADAL" clId="{54CA7984-BBC2-4883-8D14-58FF02DDFD0B}" dt="2024-02-23T22:08:50.037" v="20" actId="1076"/>
        <pc:sldMkLst>
          <pc:docMk/>
          <pc:sldMk cId="0" sldId="340"/>
        </pc:sldMkLst>
        <pc:spChg chg="mod">
          <ac:chgData name="Bracken, Pam" userId="f3aa402d-8a3c-4841-b939-af5e5b41e404" providerId="ADAL" clId="{54CA7984-BBC2-4883-8D14-58FF02DDFD0B}" dt="2024-02-23T21:46:25.774" v="4" actId="313"/>
          <ac:spMkLst>
            <pc:docMk/>
            <pc:sldMk cId="0" sldId="340"/>
            <ac:spMk id="680" creationId="{00000000-0000-0000-0000-000000000000}"/>
          </ac:spMkLst>
        </pc:spChg>
        <pc:picChg chg="mod">
          <ac:chgData name="Bracken, Pam" userId="f3aa402d-8a3c-4841-b939-af5e5b41e404" providerId="ADAL" clId="{54CA7984-BBC2-4883-8D14-58FF02DDFD0B}" dt="2024-02-23T22:08:50.037" v="20" actId="1076"/>
          <ac:picMkLst>
            <pc:docMk/>
            <pc:sldMk cId="0" sldId="340"/>
            <ac:picMk id="68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891c5da6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a891c5da6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891c5da6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a891c5da6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891c5da6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891c5da6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891c5da6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891c5da6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891c5da6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a891c5da6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891c5da6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891c5da6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891c5da6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891c5da6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891c5da6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891c5da6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c5b26d15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c5b26d15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5a4c9c171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5a4c9c171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5a4c9c171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b5a4c9c171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5a4c9c171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5a4c9c171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5a4c9c171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b5a4c9c171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5a4c9c171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b5a4c9c171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5a4c9c171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b5a4c9c171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5a4c9c171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5a4c9c171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5a4c9c171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b5a4c9c171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5a4c9c171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b5a4c9c171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5a4c9c171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5a4c9c171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5a4c9c171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5a4c9c171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5a4c9c171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5a4c9c171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5ba9421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b5ba9421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5ba94210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5ba94210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5ba94210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b5ba94210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5ba94210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b5ba94210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b5ba94210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b5ba94210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ac5b26d15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ac5b26d15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a8d4e1ee7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a8d4e1ee7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c5b26d15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ac5b26d15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b5ba94210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b5ba94210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b5ba94210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b5ba94210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5ba94210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b5ba94210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b5ba94210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b5ba94210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b5ba94210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b5ba94210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b5ba94210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b5ba94210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b5ba94210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b5ba94210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b5ba94210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b5ba94210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5ba94210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b5ba94210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5ba94210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b5ba94210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b5ba94210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b5ba94210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f72311f2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1f72311f2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K20 Center. (n.d.). Tell Me Everything. Strategies. </a:t>
            </a:r>
            <a:r>
              <a:rPr lang="en-US" u="sng">
                <a:solidFill>
                  <a:srgbClr val="1155CC"/>
                </a:solidFill>
              </a:rPr>
              <a:t>https://learn.k20center.ou.edu/strategy/107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b5ba94210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b5ba942102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b5ba94210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b5ba94210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b5ba942102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b5ba942102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b5ba94210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b5ba94210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b5ba94210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b5ba94210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b5ba94210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b5ba942102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b5ba94210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b5ba94210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5ba94210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b5ba94210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b5ba94210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b5ba94210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b5ba94210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b5ba94210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891c5da6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891c5da6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5ba94210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b5ba94210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b5ba94210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b5ba94210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b5ba942102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b5ba942102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b5ba942102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b5ba942102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b5ba942102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b5ba942102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bb303d57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bb303d57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bb303d5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bb303d57c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bb303d57c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bb303d57c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bb303d57c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bb303d57c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bb303d57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bb303d57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891c5da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a891c5da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Always, Sometimes, Never True.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br>
              <a:rPr lang="en-US"/>
            </a:b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bb303d57c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bb303d57c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bb303d57c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bb303d57c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bb303d57c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bb303d57c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bb303d57c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bb303d57c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bb303d57c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bb303d57c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bb303d57c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bb303d57c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bb303d57c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bb303d57c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bb303d57c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bb303d57c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bb303d57c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bb303d57c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bb303d57c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bb303d57c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891c5da6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a891c5da6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bb303d57c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bb303d57c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bb303d57c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bb303d57c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bb303d57c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bb303d57c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bb303d57c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bb303d57c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64e60804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64e60804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Elbow Partners. Strategies.</a:t>
            </a:r>
            <a:r>
              <a:rPr lang="en-US" dirty="0">
                <a:uFill>
                  <a:noFill/>
                </a:uFill>
              </a:rPr>
              <a:t> </a:t>
            </a:r>
            <a:r>
              <a:rPr lang="en-US" u="none" dirty="0">
                <a:solidFill>
                  <a:schemeClr val="hlink"/>
                </a:solidFill>
                <a:hlinkClick r:id="rId3"/>
              </a:rPr>
              <a:t>https://learn.k20center.ou.edu/strategy/116</a:t>
            </a:r>
            <a:endParaRPr lang="en-US" u="none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64e60804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64e60804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Math Interview. Strategies.</a:t>
            </a:r>
            <a:r>
              <a:rPr lang="en-US" dirty="0">
                <a:uFill>
                  <a:noFill/>
                </a:uFill>
              </a:rPr>
              <a:t>  https://learn.k20center.ou.edu/strategy/</a:t>
            </a:r>
            <a:r>
              <a:rPr lang="en-US">
                <a:uFill>
                  <a:noFill/>
                </a:uFill>
              </a:rPr>
              <a:t>3296</a:t>
            </a:r>
            <a:r>
              <a:rPr lang="en-US" u="sng">
                <a:solidFill>
                  <a:schemeClr val="hlink"/>
                </a:solidFill>
                <a:uFill>
                  <a:noFill/>
                </a:uFill>
              </a:rPr>
              <a:t>  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891c5da6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a891c5da6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7" name="Google Shape;67;p4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7" t="21570" r="32617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mer.k20center.ou.edu/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mer.k20center.ou.edu/" TargetMode="External"/><Relationship Id="rId4" Type="http://schemas.openxmlformats.org/officeDocument/2006/relationships/image" Target="../media/image9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891c5da62_0_112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Always, Sometimes, Never</a:t>
            </a:r>
            <a:endParaRPr dirty="0"/>
          </a:p>
        </p:txBody>
      </p:sp>
      <p:sp>
        <p:nvSpPr>
          <p:cNvPr id="157" name="Google Shape;157;g2a891c5da62_0_1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 the following statement and determine if it is Always true, Sometimes true, or Never true.</a:t>
            </a:r>
            <a:endParaRPr/>
          </a:p>
        </p:txBody>
      </p:sp>
      <p:sp>
        <p:nvSpPr>
          <p:cNvPr id="158" name="Google Shape;158;g2a891c5da62_0_112"/>
          <p:cNvSpPr txBox="1"/>
          <p:nvPr/>
        </p:nvSpPr>
        <p:spPr>
          <a:xfrm>
            <a:off x="1360050" y="2594875"/>
            <a:ext cx="62514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 polynomial has a leading coefficient of one.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a891c5da62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499" y="124312"/>
            <a:ext cx="988625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a891c5da62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512" y="1270512"/>
            <a:ext cx="988625" cy="13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891c5da62_0_106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Always, Sometimes, Never</a:t>
            </a:r>
            <a:endParaRPr dirty="0"/>
          </a:p>
        </p:txBody>
      </p:sp>
      <p:sp>
        <p:nvSpPr>
          <p:cNvPr id="166" name="Google Shape;166;g2a891c5da62_0_10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 the following statement and determine if it is Always true, Sometimes true, or Never true.</a:t>
            </a:r>
            <a:endParaRPr/>
          </a:p>
        </p:txBody>
      </p:sp>
      <p:sp>
        <p:nvSpPr>
          <p:cNvPr id="167" name="Google Shape;167;g2a891c5da62_0_106"/>
          <p:cNvSpPr txBox="1"/>
          <p:nvPr/>
        </p:nvSpPr>
        <p:spPr>
          <a:xfrm>
            <a:off x="1360050" y="2594875"/>
            <a:ext cx="62514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quotient of two polynomials is a polynomial.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a891c5da62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499" y="124312"/>
            <a:ext cx="988625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a891c5da62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512" y="1270512"/>
            <a:ext cx="988625" cy="13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891c5da62_0_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groups, solve the problems on your handout.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Simply the first question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Solve the second question through graphing or factoring.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your method and show all necessary work on your paper.</a:t>
            </a:r>
            <a:endParaRPr dirty="0"/>
          </a:p>
        </p:txBody>
      </p:sp>
      <p:sp>
        <p:nvSpPr>
          <p:cNvPr id="175" name="Google Shape;175;g2a891c5da62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Dividing Polynomials</a:t>
            </a:r>
            <a:endParaRPr dirty="0"/>
          </a:p>
        </p:txBody>
      </p:sp>
      <p:pic>
        <p:nvPicPr>
          <p:cNvPr id="176" name="Google Shape;176;g2a891c5da62_0_13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288305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a891c5da62_0_13"/>
          <p:cNvSpPr txBox="1"/>
          <p:nvPr/>
        </p:nvSpPr>
        <p:spPr>
          <a:xfrm>
            <a:off x="2281275" y="4577125"/>
            <a:ext cx="4581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https://timer.k20center.ou.edu/</a:t>
            </a:r>
            <a:r>
              <a:rPr lang="en-US" sz="260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891c5da62_0_15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Refer to the top of your handout to determine which group number you are.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group will choose to work out either question 1 or question 2 for the class.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Explain to the class what methods you used to solve the problem, and what your answer is.</a:t>
            </a:r>
            <a:endParaRPr dirty="0"/>
          </a:p>
        </p:txBody>
      </p:sp>
      <p:sp>
        <p:nvSpPr>
          <p:cNvPr id="183" name="Google Shape;183;g2a891c5da62_0_1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Showing Your Work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891c5da62_0_157"/>
          <p:cNvSpPr/>
          <p:nvPr/>
        </p:nvSpPr>
        <p:spPr>
          <a:xfrm>
            <a:off x="4648200" y="1317950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a891c5da62_0_157"/>
          <p:cNvSpPr/>
          <p:nvPr/>
        </p:nvSpPr>
        <p:spPr>
          <a:xfrm>
            <a:off x="345875" y="1315175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a891c5da62_0_15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1</a:t>
            </a:r>
            <a:endParaRPr dirty="0"/>
          </a:p>
        </p:txBody>
      </p:sp>
      <p:pic>
        <p:nvPicPr>
          <p:cNvPr id="191" name="Google Shape;191;g2a891c5da62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00" y="1317938"/>
            <a:ext cx="27717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a891c5da62_0_157"/>
          <p:cNvPicPr preferRelativeResize="0"/>
          <p:nvPr/>
        </p:nvPicPr>
        <p:blipFill rotWithShape="1">
          <a:blip r:embed="rId4">
            <a:alphaModFix/>
          </a:blip>
          <a:srcRect l="33774" r="45714" b="68965"/>
          <a:stretch/>
        </p:blipFill>
        <p:spPr>
          <a:xfrm>
            <a:off x="5931400" y="1317950"/>
            <a:ext cx="1590101" cy="3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891c5da62_0_162"/>
          <p:cNvSpPr/>
          <p:nvPr/>
        </p:nvSpPr>
        <p:spPr>
          <a:xfrm>
            <a:off x="4648200" y="1317950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a891c5da62_0_162"/>
          <p:cNvSpPr/>
          <p:nvPr/>
        </p:nvSpPr>
        <p:spPr>
          <a:xfrm>
            <a:off x="345875" y="1315175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a891c5da62_0_16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2</a:t>
            </a:r>
            <a:endParaRPr dirty="0"/>
          </a:p>
        </p:txBody>
      </p:sp>
      <p:pic>
        <p:nvPicPr>
          <p:cNvPr id="200" name="Google Shape;200;g2a891c5da62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317938"/>
            <a:ext cx="27622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a891c5da62_0_162"/>
          <p:cNvPicPr preferRelativeResize="0"/>
          <p:nvPr/>
        </p:nvPicPr>
        <p:blipFill rotWithShape="1">
          <a:blip r:embed="rId4">
            <a:alphaModFix/>
          </a:blip>
          <a:srcRect l="50233" r="30448" b="72332"/>
          <a:stretch/>
        </p:blipFill>
        <p:spPr>
          <a:xfrm>
            <a:off x="6037500" y="1361000"/>
            <a:ext cx="1377900" cy="3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891c5da62_0_167"/>
          <p:cNvSpPr/>
          <p:nvPr/>
        </p:nvSpPr>
        <p:spPr>
          <a:xfrm>
            <a:off x="4648200" y="1317950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a891c5da62_0_167"/>
          <p:cNvSpPr/>
          <p:nvPr/>
        </p:nvSpPr>
        <p:spPr>
          <a:xfrm>
            <a:off x="345875" y="1315175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a891c5da62_0_16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3</a:t>
            </a:r>
            <a:endParaRPr dirty="0"/>
          </a:p>
        </p:txBody>
      </p:sp>
      <p:pic>
        <p:nvPicPr>
          <p:cNvPr id="209" name="Google Shape;209;g2a891c5da62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5" y="1317938"/>
            <a:ext cx="219075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a891c5da62_0_167"/>
          <p:cNvPicPr preferRelativeResize="0"/>
          <p:nvPr/>
        </p:nvPicPr>
        <p:blipFill rotWithShape="1">
          <a:blip r:embed="rId4">
            <a:alphaModFix/>
          </a:blip>
          <a:srcRect l="22851" r="55364" b="63558"/>
          <a:stretch/>
        </p:blipFill>
        <p:spPr>
          <a:xfrm>
            <a:off x="5972600" y="1317950"/>
            <a:ext cx="1507700" cy="5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891c5da62_0_172"/>
          <p:cNvSpPr/>
          <p:nvPr/>
        </p:nvSpPr>
        <p:spPr>
          <a:xfrm>
            <a:off x="4648200" y="1317950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a891c5da62_0_172"/>
          <p:cNvSpPr/>
          <p:nvPr/>
        </p:nvSpPr>
        <p:spPr>
          <a:xfrm>
            <a:off x="345875" y="1315175"/>
            <a:ext cx="4156500" cy="344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a891c5da62_0_17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4</a:t>
            </a:r>
            <a:endParaRPr dirty="0"/>
          </a:p>
        </p:txBody>
      </p:sp>
      <p:pic>
        <p:nvPicPr>
          <p:cNvPr id="218" name="Google Shape;218;g2a891c5da62_0_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50" y="1317938"/>
            <a:ext cx="25527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a891c5da62_0_172"/>
          <p:cNvPicPr preferRelativeResize="0"/>
          <p:nvPr/>
        </p:nvPicPr>
        <p:blipFill rotWithShape="1">
          <a:blip r:embed="rId4">
            <a:alphaModFix/>
          </a:blip>
          <a:srcRect l="34904" r="43544" b="69941"/>
          <a:stretch/>
        </p:blipFill>
        <p:spPr>
          <a:xfrm>
            <a:off x="5937688" y="1365900"/>
            <a:ext cx="1577525" cy="4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c5b26d15e_0_8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1:</a:t>
            </a:r>
            <a:endParaRPr dirty="0"/>
          </a:p>
        </p:txBody>
      </p:sp>
      <p:pic>
        <p:nvPicPr>
          <p:cNvPr id="225" name="Google Shape;225;g2ac5b26d15e_0_80"/>
          <p:cNvPicPr preferRelativeResize="0"/>
          <p:nvPr/>
        </p:nvPicPr>
        <p:blipFill rotWithShape="1">
          <a:blip r:embed="rId3">
            <a:alphaModFix/>
          </a:blip>
          <a:srcRect t="41728"/>
          <a:stretch/>
        </p:blipFill>
        <p:spPr>
          <a:xfrm>
            <a:off x="3039050" y="872175"/>
            <a:ext cx="3661750" cy="7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5a4c9c171_1_10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1:</a:t>
            </a:r>
            <a:endParaRPr dirty="0"/>
          </a:p>
        </p:txBody>
      </p:sp>
      <p:pic>
        <p:nvPicPr>
          <p:cNvPr id="231" name="Google Shape;231;g2b5a4c9c171_1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050" y="307250"/>
            <a:ext cx="3661750" cy="13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6202" y="64344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Great Divide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702" y="201505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Polynomial Division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5a4c9c171_1_10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1:</a:t>
            </a:r>
            <a:endParaRPr dirty="0"/>
          </a:p>
        </p:txBody>
      </p:sp>
      <p:pic>
        <p:nvPicPr>
          <p:cNvPr id="237" name="Google Shape;237;g2b5a4c9c171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375" y="359950"/>
            <a:ext cx="3661750" cy="17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5a4c9c171_1_9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1:</a:t>
            </a:r>
            <a:endParaRPr dirty="0"/>
          </a:p>
        </p:txBody>
      </p:sp>
      <p:pic>
        <p:nvPicPr>
          <p:cNvPr id="243" name="Google Shape;243;g2b5a4c9c171_1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325" y="403675"/>
            <a:ext cx="4051900" cy="22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5a4c9c171_1_8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1:</a:t>
            </a:r>
            <a:endParaRPr dirty="0"/>
          </a:p>
        </p:txBody>
      </p:sp>
      <p:pic>
        <p:nvPicPr>
          <p:cNvPr id="249" name="Google Shape;249;g2b5a4c9c171_1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775" y="375800"/>
            <a:ext cx="3617625" cy="23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5a4c9c171_1_8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1:</a:t>
            </a:r>
            <a:endParaRPr dirty="0"/>
          </a:p>
        </p:txBody>
      </p:sp>
      <p:pic>
        <p:nvPicPr>
          <p:cNvPr id="255" name="Google Shape;255;g2b5a4c9c171_1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650" y="458426"/>
            <a:ext cx="3575750" cy="22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5a4c9c171_1_7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61" name="Google Shape;261;g2b5a4c9c171_1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225" y="387625"/>
            <a:ext cx="3627075" cy="29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5a4c9c171_1_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67" name="Google Shape;267;g2b5a4c9c171_1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300" y="417025"/>
            <a:ext cx="3613000" cy="33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5a4c9c171_1_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73" name="Google Shape;273;g2b5a4c9c171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775" y="443000"/>
            <a:ext cx="4222200" cy="32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5a4c9c171_1_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79" name="Google Shape;279;g2b5a4c9c171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775" y="408400"/>
            <a:ext cx="4049150" cy="33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5a4c9c171_1_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85" name="Google Shape;285;g2b5a4c9c171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400" y="443000"/>
            <a:ext cx="427815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5a4c9c171_1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91" name="Google Shape;291;g2b5a4c9c171_1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700" y="410275"/>
            <a:ext cx="4243200" cy="43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your preferred way to solve polynomial equations?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5a4c9c171_1_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</a:t>
            </a:r>
            <a:endParaRPr/>
          </a:p>
        </p:txBody>
      </p:sp>
      <p:pic>
        <p:nvPicPr>
          <p:cNvPr id="297" name="Google Shape;297;g2b5a4c9c171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700" y="327812"/>
            <a:ext cx="4464700" cy="44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5ba942102_0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</a:t>
            </a:r>
            <a:endParaRPr/>
          </a:p>
        </p:txBody>
      </p:sp>
      <p:pic>
        <p:nvPicPr>
          <p:cNvPr id="303" name="Google Shape;303;g2b5ba94210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300" y="1925271"/>
            <a:ext cx="3013900" cy="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5ba942102_0_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</a:t>
            </a:r>
            <a:endParaRPr/>
          </a:p>
        </p:txBody>
      </p:sp>
      <p:pic>
        <p:nvPicPr>
          <p:cNvPr id="309" name="Google Shape;309;g2b5ba942102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250" y="1627375"/>
            <a:ext cx="4136301" cy="14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5ba942102_0_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</a:t>
            </a:r>
            <a:endParaRPr/>
          </a:p>
        </p:txBody>
      </p:sp>
      <p:pic>
        <p:nvPicPr>
          <p:cNvPr id="315" name="Google Shape;315;g2b5ba942102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338" y="1349725"/>
            <a:ext cx="43148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b5ba942102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300" y="1322675"/>
            <a:ext cx="42774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b5ba942102_0_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2b5ba942102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250" y="1294675"/>
            <a:ext cx="4566550" cy="30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b5ba942102_0_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ac5b26d15e_0_1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</a:t>
            </a:r>
            <a:endParaRPr/>
          </a:p>
        </p:txBody>
      </p:sp>
      <p:pic>
        <p:nvPicPr>
          <p:cNvPr id="333" name="Google Shape;333;g2ac5b26d15e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350" y="512400"/>
            <a:ext cx="6786300" cy="40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8d4e1ee74_0_97"/>
          <p:cNvSpPr txBox="1">
            <a:spLocks noGrp="1"/>
          </p:cNvSpPr>
          <p:nvPr>
            <p:ph type="body" idx="1"/>
          </p:nvPr>
        </p:nvSpPr>
        <p:spPr>
          <a:xfrm>
            <a:off x="457200" y="1299577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If one factor is x+5, identify all other factors of this function through Graphing, Factoring, and Division.</a:t>
            </a:r>
            <a:endParaRPr dirty="0"/>
          </a:p>
        </p:txBody>
      </p:sp>
      <p:sp>
        <p:nvSpPr>
          <p:cNvPr id="339" name="Google Shape;339;g2a8d4e1ee74_0_9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endParaRPr/>
          </a:p>
        </p:txBody>
      </p:sp>
      <p:pic>
        <p:nvPicPr>
          <p:cNvPr id="340" name="Google Shape;340;g2a8d4e1ee74_0_97"/>
          <p:cNvPicPr preferRelativeResize="0"/>
          <p:nvPr/>
        </p:nvPicPr>
        <p:blipFill rotWithShape="1">
          <a:blip r:embed="rId3">
            <a:alphaModFix/>
          </a:blip>
          <a:srcRect t="47129"/>
          <a:stretch/>
        </p:blipFill>
        <p:spPr>
          <a:xfrm>
            <a:off x="572825" y="2116400"/>
            <a:ext cx="3317475" cy="7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c5b26d15e_0_15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331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Zeros: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g2ac5b26d15e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875" y="307250"/>
            <a:ext cx="5073700" cy="22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ac5b26d15e_0_150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Graphing</a:t>
            </a:r>
            <a:br>
              <a:rPr lang="en-US"/>
            </a:br>
            <a:endParaRPr/>
          </a:p>
        </p:txBody>
      </p:sp>
      <p:pic>
        <p:nvPicPr>
          <p:cNvPr id="348" name="Google Shape;348;g2ac5b26d15e_0_150"/>
          <p:cNvPicPr preferRelativeResize="0"/>
          <p:nvPr/>
        </p:nvPicPr>
        <p:blipFill rotWithShape="1">
          <a:blip r:embed="rId4">
            <a:alphaModFix/>
          </a:blip>
          <a:srcRect t="47131"/>
          <a:stretch/>
        </p:blipFill>
        <p:spPr>
          <a:xfrm>
            <a:off x="6637475" y="2005304"/>
            <a:ext cx="22339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b5ba942102_0_5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331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Zeros: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g2b5ba942102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325" y="307250"/>
            <a:ext cx="5073700" cy="2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b5ba942102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75" y="2612125"/>
            <a:ext cx="4842688" cy="7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b5ba942102_0_55"/>
          <p:cNvSpPr txBox="1"/>
          <p:nvPr/>
        </p:nvSpPr>
        <p:spPr>
          <a:xfrm>
            <a:off x="5241925" y="4249900"/>
            <a:ext cx="392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b5ba942102_0_55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Graphing</a:t>
            </a:r>
            <a:br>
              <a:rPr lang="en-US"/>
            </a:br>
            <a:endParaRPr/>
          </a:p>
        </p:txBody>
      </p:sp>
      <p:pic>
        <p:nvPicPr>
          <p:cNvPr id="358" name="Google Shape;358;g2b5ba942102_0_55"/>
          <p:cNvPicPr preferRelativeResize="0"/>
          <p:nvPr/>
        </p:nvPicPr>
        <p:blipFill rotWithShape="1">
          <a:blip r:embed="rId5">
            <a:alphaModFix/>
          </a:blip>
          <a:srcRect t="47131"/>
          <a:stretch/>
        </p:blipFill>
        <p:spPr>
          <a:xfrm>
            <a:off x="6637475" y="2005304"/>
            <a:ext cx="22339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91502" y="4868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225550" y="1656575"/>
            <a:ext cx="83043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457200" lvl="0" indent="-3737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259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Students will be able to solve polynomial equations through graphing, factoring, and dividing.</a:t>
            </a:r>
            <a:endParaRPr sz="3400" dirty="0">
              <a:solidFill>
                <a:srgbClr val="FFFFFF"/>
              </a:solidFill>
            </a:endParaRPr>
          </a:p>
          <a:p>
            <a:pPr marL="457200" lvl="0" indent="-3737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259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Students will be able to divide polynomials with and without remainders.</a:t>
            </a:r>
            <a:endParaRPr sz="3400" dirty="0">
              <a:solidFill>
                <a:srgbClr val="FFFFFF"/>
              </a:solidFill>
            </a:endParaRPr>
          </a:p>
          <a:p>
            <a:pPr marL="457200" lvl="0" indent="-3737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259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Students will be able to choose the most efficient method of solving polynomial equations.</a:t>
            </a:r>
            <a:endParaRPr sz="3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dirty="0"/>
          </a:p>
          <a:p>
            <a:pPr marL="55562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b5ba942102_0_6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331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Zeros: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Factors:</a:t>
            </a:r>
            <a:endParaRPr/>
          </a:p>
        </p:txBody>
      </p:sp>
      <p:pic>
        <p:nvPicPr>
          <p:cNvPr id="364" name="Google Shape;364;g2b5ba942102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300" y="307250"/>
            <a:ext cx="5073700" cy="2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b5ba942102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75" y="2612125"/>
            <a:ext cx="4842688" cy="7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b5ba942102_0_63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Graphing</a:t>
            </a:r>
            <a:br>
              <a:rPr lang="en-US"/>
            </a:br>
            <a:endParaRPr/>
          </a:p>
        </p:txBody>
      </p:sp>
      <p:pic>
        <p:nvPicPr>
          <p:cNvPr id="367" name="Google Shape;367;g2b5ba942102_0_63"/>
          <p:cNvPicPr preferRelativeResize="0"/>
          <p:nvPr/>
        </p:nvPicPr>
        <p:blipFill rotWithShape="1">
          <a:blip r:embed="rId5">
            <a:alphaModFix/>
          </a:blip>
          <a:srcRect t="47131"/>
          <a:stretch/>
        </p:blipFill>
        <p:spPr>
          <a:xfrm>
            <a:off x="6637475" y="2005304"/>
            <a:ext cx="22339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b5ba942102_0_7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331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Zeros: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Factors:</a:t>
            </a:r>
            <a:endParaRPr/>
          </a:p>
        </p:txBody>
      </p:sp>
      <p:pic>
        <p:nvPicPr>
          <p:cNvPr id="373" name="Google Shape;373;g2b5ba942102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300" y="307250"/>
            <a:ext cx="5073700" cy="2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b5ba942102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75" y="3168900"/>
            <a:ext cx="15811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b5ba942102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575" y="2612125"/>
            <a:ext cx="4842688" cy="7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b5ba942102_0_78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Graphing</a:t>
            </a:r>
            <a:br>
              <a:rPr lang="en-US"/>
            </a:br>
            <a:endParaRPr/>
          </a:p>
        </p:txBody>
      </p:sp>
      <p:pic>
        <p:nvPicPr>
          <p:cNvPr id="377" name="Google Shape;377;g2b5ba942102_0_78"/>
          <p:cNvPicPr preferRelativeResize="0"/>
          <p:nvPr/>
        </p:nvPicPr>
        <p:blipFill rotWithShape="1">
          <a:blip r:embed="rId6">
            <a:alphaModFix/>
          </a:blip>
          <a:srcRect t="47131"/>
          <a:stretch/>
        </p:blipFill>
        <p:spPr>
          <a:xfrm>
            <a:off x="6637475" y="2005304"/>
            <a:ext cx="22339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5ba942102_0_8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331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Zeros: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Factors:</a:t>
            </a:r>
            <a:endParaRPr/>
          </a:p>
        </p:txBody>
      </p:sp>
      <p:pic>
        <p:nvPicPr>
          <p:cNvPr id="383" name="Google Shape;383;g2b5ba942102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300" y="307250"/>
            <a:ext cx="5073700" cy="2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b5ba942102_0_88"/>
          <p:cNvPicPr preferRelativeResize="0"/>
          <p:nvPr/>
        </p:nvPicPr>
        <p:blipFill rotWithShape="1">
          <a:blip r:embed="rId4">
            <a:alphaModFix/>
          </a:blip>
          <a:srcRect r="71951"/>
          <a:stretch/>
        </p:blipFill>
        <p:spPr>
          <a:xfrm>
            <a:off x="2075591" y="4184450"/>
            <a:ext cx="1400375" cy="5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b5ba942102_0_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575" y="3168900"/>
            <a:ext cx="15811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b5ba942102_0_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5575" y="2612125"/>
            <a:ext cx="4842688" cy="7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b5ba942102_0_88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Graphing</a:t>
            </a:r>
            <a:br>
              <a:rPr lang="en-US"/>
            </a:br>
            <a:endParaRPr/>
          </a:p>
        </p:txBody>
      </p:sp>
      <p:pic>
        <p:nvPicPr>
          <p:cNvPr id="388" name="Google Shape;388;g2b5ba942102_0_88"/>
          <p:cNvPicPr preferRelativeResize="0"/>
          <p:nvPr/>
        </p:nvPicPr>
        <p:blipFill rotWithShape="1">
          <a:blip r:embed="rId7">
            <a:alphaModFix/>
          </a:blip>
          <a:srcRect t="47131"/>
          <a:stretch/>
        </p:blipFill>
        <p:spPr>
          <a:xfrm>
            <a:off x="6637475" y="2005304"/>
            <a:ext cx="22339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b5ba942102_0_10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331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Zeros: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Factors:</a:t>
            </a:r>
            <a:endParaRPr/>
          </a:p>
        </p:txBody>
      </p:sp>
      <p:pic>
        <p:nvPicPr>
          <p:cNvPr id="394" name="Google Shape;394;g2b5ba942102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300" y="307250"/>
            <a:ext cx="5073700" cy="22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b5ba942102_0_107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Graphing</a:t>
            </a:r>
            <a:br>
              <a:rPr lang="en-US"/>
            </a:br>
            <a:endParaRPr/>
          </a:p>
        </p:txBody>
      </p:sp>
      <p:pic>
        <p:nvPicPr>
          <p:cNvPr id="396" name="Google Shape;396;g2b5ba942102_0_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623" y="4184450"/>
            <a:ext cx="4992750" cy="5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b5ba942102_0_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575" y="3168900"/>
            <a:ext cx="15811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b5ba942102_0_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5575" y="2612125"/>
            <a:ext cx="4842688" cy="7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b5ba942102_0_107"/>
          <p:cNvPicPr preferRelativeResize="0"/>
          <p:nvPr/>
        </p:nvPicPr>
        <p:blipFill rotWithShape="1">
          <a:blip r:embed="rId7">
            <a:alphaModFix/>
          </a:blip>
          <a:srcRect t="47131"/>
          <a:stretch/>
        </p:blipFill>
        <p:spPr>
          <a:xfrm>
            <a:off x="6637475" y="2005304"/>
            <a:ext cx="2233925" cy="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b5ba942102_0_144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05" name="Google Shape;405;g2b5ba942102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175" y="1979150"/>
            <a:ext cx="4569225" cy="10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5ba942102_0_151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11" name="Google Shape;411;g2b5ba942102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979150"/>
            <a:ext cx="5141350" cy="11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b5ba942102_0_117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17" name="Google Shape;417;g2b5ba942102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600" y="2080950"/>
            <a:ext cx="5389675" cy="18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5ba942102_0_137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23" name="Google Shape;423;g2b5ba942102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150" y="2085225"/>
            <a:ext cx="5141350" cy="16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5ba942102_0_157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29" name="Google Shape;429;g2b5ba942102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550" y="1899525"/>
            <a:ext cx="3802925" cy="11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b5ba942102_0_163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35" name="Google Shape;435;g2b5ba942102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150" y="1975725"/>
            <a:ext cx="4337000" cy="28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f72311f26_0_73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Tell Me Everything</a:t>
            </a:r>
            <a:endParaRPr dirty="0"/>
          </a:p>
        </p:txBody>
      </p:sp>
      <p:sp>
        <p:nvSpPr>
          <p:cNvPr id="113" name="Google Shape;113;g21f72311f26_0_73"/>
          <p:cNvSpPr txBox="1">
            <a:spLocks noGrp="1"/>
          </p:cNvSpPr>
          <p:nvPr>
            <p:ph type="body" idx="1"/>
          </p:nvPr>
        </p:nvSpPr>
        <p:spPr>
          <a:xfrm>
            <a:off x="3810000" y="1634812"/>
            <a:ext cx="51117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600" dirty="0"/>
              <a:t>Write down everything you know about the following problem.</a:t>
            </a:r>
            <a:endParaRPr sz="2600" dirty="0"/>
          </a:p>
          <a:p>
            <a:pPr marL="527050" lvl="1" indent="0" algn="l" rtl="0">
              <a:spcBef>
                <a:spcPts val="390"/>
              </a:spcBef>
              <a:spcAft>
                <a:spcPts val="0"/>
              </a:spcAft>
              <a:buSzPts val="2500"/>
              <a:buNone/>
            </a:pPr>
            <a:r>
              <a:rPr lang="en-US" sz="2600" dirty="0"/>
              <a:t>Ex.</a:t>
            </a:r>
            <a:endParaRPr sz="26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600" dirty="0"/>
              <a:t>What is the answer?</a:t>
            </a:r>
            <a:endParaRPr sz="26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600" dirty="0"/>
              <a:t>How do you know?</a:t>
            </a:r>
            <a:endParaRPr sz="26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600" dirty="0"/>
              <a:t>What method did you use to solve?</a:t>
            </a:r>
            <a:endParaRPr sz="2600" dirty="0"/>
          </a:p>
        </p:txBody>
      </p:sp>
      <p:pic>
        <p:nvPicPr>
          <p:cNvPr id="114" name="Google Shape;114;g21f72311f26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49" y="1711338"/>
            <a:ext cx="3498251" cy="2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1f72311f26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125" y="214900"/>
            <a:ext cx="1419900" cy="14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b5ba942102_0_170"/>
          <p:cNvSpPr txBox="1">
            <a:spLocks noGrp="1"/>
          </p:cNvSpPr>
          <p:nvPr>
            <p:ph type="title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Factoring</a:t>
            </a:r>
            <a:br>
              <a:rPr lang="en-US"/>
            </a:br>
            <a:endParaRPr/>
          </a:p>
        </p:txBody>
      </p:sp>
      <p:pic>
        <p:nvPicPr>
          <p:cNvPr id="441" name="Google Shape;441;g2b5ba942102_0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450" y="2004625"/>
            <a:ext cx="5021100" cy="12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b5ba942102_0_176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47" name="Google Shape;447;g2b5ba942102_0_176"/>
          <p:cNvPicPr preferRelativeResize="0"/>
          <p:nvPr/>
        </p:nvPicPr>
        <p:blipFill rotWithShape="1">
          <a:blip r:embed="rId3">
            <a:alphaModFix/>
          </a:blip>
          <a:srcRect t="34284"/>
          <a:stretch/>
        </p:blipFill>
        <p:spPr>
          <a:xfrm>
            <a:off x="3044025" y="649200"/>
            <a:ext cx="4017325" cy="9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b5ba942102_0_232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53" name="Google Shape;453;g2b5ba942102_0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025" y="148325"/>
            <a:ext cx="4017325" cy="14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b5ba942102_0_226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59" name="Google Shape;459;g2b5ba942102_0_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425" y="230000"/>
            <a:ext cx="3745850" cy="19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b5ba942102_0_220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65" name="Google Shape;465;g2b5ba942102_0_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425" y="261375"/>
            <a:ext cx="3745850" cy="2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b5ba942102_0_213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3:</a:t>
            </a:r>
            <a:br>
              <a:rPr lang="en-US" dirty="0"/>
            </a:br>
            <a:r>
              <a:rPr lang="en-US" dirty="0"/>
              <a:t>Dividing</a:t>
            </a:r>
            <a:br>
              <a:rPr lang="en-US" dirty="0"/>
            </a:br>
            <a:endParaRPr dirty="0"/>
          </a:p>
        </p:txBody>
      </p:sp>
      <p:pic>
        <p:nvPicPr>
          <p:cNvPr id="471" name="Google Shape;471;g2b5ba942102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00" y="241950"/>
            <a:ext cx="3833551" cy="25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b5ba942102_0_20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77" name="Google Shape;477;g2b5ba942102_0_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00" y="254150"/>
            <a:ext cx="3785375" cy="32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b5ba942102_0_201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83" name="Google Shape;483;g2b5ba942102_0_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150" y="231050"/>
            <a:ext cx="3831825" cy="35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b5ba942102_0_194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89" name="Google Shape;489;g2b5ba942102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150" y="166725"/>
            <a:ext cx="4150050" cy="36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b5ba942102_0_188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495" name="Google Shape;495;g2b5ba942102_0_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475" y="166725"/>
            <a:ext cx="3998150" cy="43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891c5da62_0_76"/>
          <p:cNvSpPr txBox="1">
            <a:spLocks noGrp="1"/>
          </p:cNvSpPr>
          <p:nvPr>
            <p:ph type="body" idx="1"/>
          </p:nvPr>
        </p:nvSpPr>
        <p:spPr>
          <a:xfrm>
            <a:off x="457200" y="1543825"/>
            <a:ext cx="82296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                                    </a:t>
            </a:r>
            <a:r>
              <a:rPr lang="en-US">
                <a:solidFill>
                  <a:schemeClr val="accent6"/>
                </a:solidFill>
              </a:rPr>
              <a:t>2.                                         3. </a:t>
            </a:r>
            <a:r>
              <a:rPr lang="en-US"/>
              <a:t>  </a:t>
            </a:r>
            <a:endParaRPr/>
          </a:p>
        </p:txBody>
      </p:sp>
      <p:sp>
        <p:nvSpPr>
          <p:cNvPr id="121" name="Google Shape;121;g2a891c5da62_0_76"/>
          <p:cNvSpPr txBox="1">
            <a:spLocks noGrp="1"/>
          </p:cNvSpPr>
          <p:nvPr>
            <p:ph type="title"/>
          </p:nvPr>
        </p:nvSpPr>
        <p:spPr>
          <a:xfrm>
            <a:off x="457200" y="3834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Skill review - On your paper solve the following math problems.</a:t>
            </a:r>
            <a:endParaRPr dirty="0"/>
          </a:p>
        </p:txBody>
      </p:sp>
      <p:pic>
        <p:nvPicPr>
          <p:cNvPr id="122" name="Google Shape;122;g2a891c5da62_0_76"/>
          <p:cNvPicPr preferRelativeResize="0"/>
          <p:nvPr/>
        </p:nvPicPr>
        <p:blipFill rotWithShape="1">
          <a:blip r:embed="rId3">
            <a:alphaModFix/>
          </a:blip>
          <a:srcRect r="76512"/>
          <a:stretch/>
        </p:blipFill>
        <p:spPr>
          <a:xfrm>
            <a:off x="813400" y="2069275"/>
            <a:ext cx="1512525" cy="10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a891c5da62_0_76"/>
          <p:cNvPicPr preferRelativeResize="0"/>
          <p:nvPr/>
        </p:nvPicPr>
        <p:blipFill rotWithShape="1">
          <a:blip r:embed="rId3">
            <a:alphaModFix/>
          </a:blip>
          <a:srcRect l="29779" r="40547"/>
          <a:stretch/>
        </p:blipFill>
        <p:spPr>
          <a:xfrm>
            <a:off x="3730600" y="2069275"/>
            <a:ext cx="1910751" cy="10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a891c5da62_0_76"/>
          <p:cNvPicPr preferRelativeResize="0"/>
          <p:nvPr/>
        </p:nvPicPr>
        <p:blipFill rotWithShape="1">
          <a:blip r:embed="rId3">
            <a:alphaModFix/>
          </a:blip>
          <a:srcRect l="65587"/>
          <a:stretch/>
        </p:blipFill>
        <p:spPr>
          <a:xfrm>
            <a:off x="6674150" y="2069275"/>
            <a:ext cx="2216025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b5ba942102_0_182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501" name="Google Shape;501;g2b5ba942102_0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25" y="197100"/>
            <a:ext cx="3904600" cy="47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b5ba942102_0_23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507" name="Google Shape;507;g2b5ba942102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25" y="197100"/>
            <a:ext cx="3904600" cy="4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b5ba942102_0_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2b5ba942102_0_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049" y="2428674"/>
            <a:ext cx="3402625" cy="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b5ba942102_0_248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515" name="Google Shape;515;g2b5ba942102_0_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25" y="197100"/>
            <a:ext cx="3904600" cy="4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2b5ba942102_0_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2b5ba942102_0_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50" y="2329450"/>
            <a:ext cx="34026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b5ba942102_0_25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523" name="Google Shape;523;g2b5ba942102_0_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25" y="197100"/>
            <a:ext cx="3904600" cy="4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2b5ba942102_0_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2b5ba942102_0_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25" y="2319450"/>
            <a:ext cx="34845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b5ba942102_0_26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3:</a:t>
            </a:r>
            <a:br>
              <a:rPr lang="en-US"/>
            </a:br>
            <a:r>
              <a:rPr lang="en-US"/>
              <a:t>Dividing</a:t>
            </a:r>
            <a:br>
              <a:rPr lang="en-US"/>
            </a:br>
            <a:endParaRPr/>
          </a:p>
        </p:txBody>
      </p:sp>
      <p:pic>
        <p:nvPicPr>
          <p:cNvPr id="531" name="Google Shape;531;g2b5ba942102_0_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25" y="197100"/>
            <a:ext cx="3904600" cy="4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b5ba942102_0_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b5ba942102_0_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813" y="2846738"/>
            <a:ext cx="357187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bb303d57c4_0_0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539" name="Google Shape;539;g2bb303d57c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2bb303d57c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033013"/>
            <a:ext cx="82677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bb303d57c4_0_1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546" name="Google Shape;546;g2bb303d57c4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2bb303d57c4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5" y="1042638"/>
            <a:ext cx="82677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2bb303d57c4_0_17"/>
          <p:cNvSpPr txBox="1"/>
          <p:nvPr/>
        </p:nvSpPr>
        <p:spPr>
          <a:xfrm>
            <a:off x="381000" y="1853200"/>
            <a:ext cx="34773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Can we factor?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bb303d57c4_0_25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554" name="Google Shape;554;g2bb303d57c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bb303d57c4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5" y="1042638"/>
            <a:ext cx="82677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bb303d57c4_0_25"/>
          <p:cNvSpPr txBox="1"/>
          <p:nvPr/>
        </p:nvSpPr>
        <p:spPr>
          <a:xfrm>
            <a:off x="381000" y="1853200"/>
            <a:ext cx="51207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Can we factor?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No, there are too many terms.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bb303d57c4_0_32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562" name="Google Shape;562;g2bb303d57c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g2bb303d57c4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5" y="1042638"/>
            <a:ext cx="82677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2bb303d57c4_0_32"/>
          <p:cNvSpPr txBox="1"/>
          <p:nvPr/>
        </p:nvSpPr>
        <p:spPr>
          <a:xfrm>
            <a:off x="381000" y="1853200"/>
            <a:ext cx="51207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Let’s Graph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bb303d57c4_0_39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570" name="Google Shape;570;g2bb303d57c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087" y="2382688"/>
            <a:ext cx="38385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g2bb303d57c4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25" y="1042638"/>
            <a:ext cx="82677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g2bb303d57c4_0_39"/>
          <p:cNvSpPr txBox="1"/>
          <p:nvPr/>
        </p:nvSpPr>
        <p:spPr>
          <a:xfrm>
            <a:off x="381000" y="1853200"/>
            <a:ext cx="51207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Let’s Graph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g2bb303d57c4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2335" y="1776525"/>
            <a:ext cx="2336392" cy="325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891c5da62_0_6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Always</a:t>
            </a:r>
            <a:r>
              <a:rPr lang="en-US" dirty="0"/>
              <a:t>, Sometimes, Never</a:t>
            </a:r>
            <a:endParaRPr dirty="0"/>
          </a:p>
        </p:txBody>
      </p:sp>
      <p:sp>
        <p:nvSpPr>
          <p:cNvPr id="130" name="Google Shape;130;g2a891c5da62_0_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Read the following statement and determine if it is Always true, Sometimes true, or Never true.</a:t>
            </a:r>
            <a:endParaRPr dirty="0"/>
          </a:p>
        </p:txBody>
      </p:sp>
      <p:sp>
        <p:nvSpPr>
          <p:cNvPr id="131" name="Google Shape;131;g2a891c5da62_0_6"/>
          <p:cNvSpPr txBox="1"/>
          <p:nvPr/>
        </p:nvSpPr>
        <p:spPr>
          <a:xfrm>
            <a:off x="1360050" y="2594875"/>
            <a:ext cx="62514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 polynomial written in standard form has the highest degree listed first.</a:t>
            </a:r>
            <a:endParaRPr sz="36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2a891c5da6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499" y="124312"/>
            <a:ext cx="988625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a891c5da6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512" y="1270512"/>
            <a:ext cx="988625" cy="13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bb303d57c4_0_70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 Division</a:t>
            </a:r>
            <a:br>
              <a:rPr lang="en-US"/>
            </a:br>
            <a:br>
              <a:rPr lang="en-US"/>
            </a:br>
            <a:endParaRPr/>
          </a:p>
        </p:txBody>
      </p:sp>
      <p:grpSp>
        <p:nvGrpSpPr>
          <p:cNvPr id="579" name="Google Shape;579;g2bb303d57c4_0_70"/>
          <p:cNvGrpSpPr/>
          <p:nvPr/>
        </p:nvGrpSpPr>
        <p:grpSpPr>
          <a:xfrm>
            <a:off x="4221550" y="154800"/>
            <a:ext cx="3925326" cy="937475"/>
            <a:chOff x="4221550" y="154800"/>
            <a:chExt cx="3925326" cy="937475"/>
          </a:xfrm>
        </p:grpSpPr>
        <p:pic>
          <p:nvPicPr>
            <p:cNvPr id="580" name="Google Shape;580;g2bb303d57c4_0_70"/>
            <p:cNvPicPr preferRelativeResize="0"/>
            <p:nvPr/>
          </p:nvPicPr>
          <p:blipFill rotWithShape="1">
            <a:blip r:embed="rId3">
              <a:alphaModFix/>
            </a:blip>
            <a:srcRect b="81206"/>
            <a:stretch/>
          </p:blipFill>
          <p:spPr>
            <a:xfrm>
              <a:off x="4221550" y="154800"/>
              <a:ext cx="3925326" cy="93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g2bb303d57c4_0_70"/>
            <p:cNvSpPr/>
            <p:nvPr/>
          </p:nvSpPr>
          <p:spPr>
            <a:xfrm>
              <a:off x="5675175" y="154800"/>
              <a:ext cx="2042100" cy="34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bb303d57c4_0_84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 Division</a:t>
            </a:r>
            <a:br>
              <a:rPr lang="en-US"/>
            </a:br>
            <a:br>
              <a:rPr lang="en-US"/>
            </a:br>
            <a:endParaRPr/>
          </a:p>
        </p:txBody>
      </p:sp>
      <p:grpSp>
        <p:nvGrpSpPr>
          <p:cNvPr id="587" name="Google Shape;587;g2bb303d57c4_0_84"/>
          <p:cNvGrpSpPr/>
          <p:nvPr/>
        </p:nvGrpSpPr>
        <p:grpSpPr>
          <a:xfrm>
            <a:off x="4221550" y="154800"/>
            <a:ext cx="3925326" cy="1958474"/>
            <a:chOff x="4221550" y="154800"/>
            <a:chExt cx="3925326" cy="1958474"/>
          </a:xfrm>
        </p:grpSpPr>
        <p:pic>
          <p:nvPicPr>
            <p:cNvPr id="588" name="Google Shape;588;g2bb303d57c4_0_84"/>
            <p:cNvPicPr preferRelativeResize="0"/>
            <p:nvPr/>
          </p:nvPicPr>
          <p:blipFill rotWithShape="1">
            <a:blip r:embed="rId3">
              <a:alphaModFix/>
            </a:blip>
            <a:srcRect b="60739"/>
            <a:stretch/>
          </p:blipFill>
          <p:spPr>
            <a:xfrm>
              <a:off x="4221550" y="154800"/>
              <a:ext cx="3925326" cy="1958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9" name="Google Shape;589;g2bb303d57c4_0_84"/>
            <p:cNvSpPr/>
            <p:nvPr/>
          </p:nvSpPr>
          <p:spPr>
            <a:xfrm>
              <a:off x="6099000" y="154800"/>
              <a:ext cx="1618200" cy="34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bb303d57c4_0_7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 Division</a:t>
            </a:r>
            <a:br>
              <a:rPr lang="en-US"/>
            </a:br>
            <a:br>
              <a:rPr lang="en-US"/>
            </a:br>
            <a:endParaRPr/>
          </a:p>
        </p:txBody>
      </p:sp>
      <p:grpSp>
        <p:nvGrpSpPr>
          <p:cNvPr id="595" name="Google Shape;595;g2bb303d57c4_0_77"/>
          <p:cNvGrpSpPr/>
          <p:nvPr/>
        </p:nvGrpSpPr>
        <p:grpSpPr>
          <a:xfrm>
            <a:off x="4221550" y="154800"/>
            <a:ext cx="3925326" cy="3018000"/>
            <a:chOff x="4221550" y="154800"/>
            <a:chExt cx="3925326" cy="3018000"/>
          </a:xfrm>
        </p:grpSpPr>
        <p:pic>
          <p:nvPicPr>
            <p:cNvPr id="596" name="Google Shape;596;g2bb303d57c4_0_77"/>
            <p:cNvPicPr preferRelativeResize="0"/>
            <p:nvPr/>
          </p:nvPicPr>
          <p:blipFill rotWithShape="1">
            <a:blip r:embed="rId3">
              <a:alphaModFix/>
            </a:blip>
            <a:srcRect b="39500"/>
            <a:stretch/>
          </p:blipFill>
          <p:spPr>
            <a:xfrm>
              <a:off x="4221550" y="154800"/>
              <a:ext cx="3925326" cy="301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7" name="Google Shape;597;g2bb303d57c4_0_77"/>
            <p:cNvSpPr/>
            <p:nvPr/>
          </p:nvSpPr>
          <p:spPr>
            <a:xfrm>
              <a:off x="6715450" y="225400"/>
              <a:ext cx="1001700" cy="26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bb303d57c4_0_5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 Division</a:t>
            </a:r>
            <a:br>
              <a:rPr lang="en-US"/>
            </a:br>
            <a:br>
              <a:rPr lang="en-US"/>
            </a:br>
            <a:endParaRPr/>
          </a:p>
        </p:txBody>
      </p:sp>
      <p:grpSp>
        <p:nvGrpSpPr>
          <p:cNvPr id="603" name="Google Shape;603;g2bb303d57c4_0_57"/>
          <p:cNvGrpSpPr/>
          <p:nvPr/>
        </p:nvGrpSpPr>
        <p:grpSpPr>
          <a:xfrm>
            <a:off x="4221550" y="154800"/>
            <a:ext cx="3925326" cy="4038975"/>
            <a:chOff x="4221550" y="154800"/>
            <a:chExt cx="3925326" cy="4038975"/>
          </a:xfrm>
        </p:grpSpPr>
        <p:pic>
          <p:nvPicPr>
            <p:cNvPr id="604" name="Google Shape;604;g2bb303d57c4_0_57"/>
            <p:cNvPicPr preferRelativeResize="0"/>
            <p:nvPr/>
          </p:nvPicPr>
          <p:blipFill rotWithShape="1">
            <a:blip r:embed="rId3">
              <a:alphaModFix/>
            </a:blip>
            <a:srcRect b="19034"/>
            <a:stretch/>
          </p:blipFill>
          <p:spPr>
            <a:xfrm>
              <a:off x="4221550" y="154800"/>
              <a:ext cx="3925326" cy="403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5" name="Google Shape;605;g2bb303d57c4_0_57"/>
            <p:cNvSpPr/>
            <p:nvPr/>
          </p:nvSpPr>
          <p:spPr>
            <a:xfrm>
              <a:off x="7274100" y="225400"/>
              <a:ext cx="443100" cy="26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bb303d57c4_0_62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 Division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11" name="Google Shape;611;g2bb303d57c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1550" y="154800"/>
            <a:ext cx="3925326" cy="498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bb303d57c4_0_94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17" name="Google Shape;617;g2bb303d57c4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275" y="1150478"/>
            <a:ext cx="4448175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bb303d57c4_0_100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23" name="Google Shape;623;g2bb303d57c4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912353"/>
            <a:ext cx="47148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bb303d57c4_0_108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29" name="Google Shape;629;g2bb303d57c4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912353"/>
            <a:ext cx="47148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bb303d57c4_0_113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35" name="Google Shape;635;g2bb303d57c4_0_113"/>
          <p:cNvPicPr preferRelativeResize="0"/>
          <p:nvPr/>
        </p:nvPicPr>
        <p:blipFill rotWithShape="1">
          <a:blip r:embed="rId3">
            <a:alphaModFix/>
          </a:blip>
          <a:srcRect b="65240"/>
          <a:stretch/>
        </p:blipFill>
        <p:spPr>
          <a:xfrm>
            <a:off x="3387050" y="1128126"/>
            <a:ext cx="5067300" cy="8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bb303d57c4_0_125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41" name="Google Shape;641;g2bb303d57c4_0_125"/>
          <p:cNvPicPr preferRelativeResize="0"/>
          <p:nvPr/>
        </p:nvPicPr>
        <p:blipFill rotWithShape="1">
          <a:blip r:embed="rId3">
            <a:alphaModFix/>
          </a:blip>
          <a:srcRect b="36232"/>
          <a:stretch/>
        </p:blipFill>
        <p:spPr>
          <a:xfrm>
            <a:off x="3387050" y="1128126"/>
            <a:ext cx="5067300" cy="15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891c5da62_0_124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Always, Sometimes, Never</a:t>
            </a:r>
            <a:endParaRPr dirty="0"/>
          </a:p>
        </p:txBody>
      </p:sp>
      <p:sp>
        <p:nvSpPr>
          <p:cNvPr id="139" name="Google Shape;139;g2a891c5da62_0_1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 the following statement and determine if it is Always true, Sometimes true, or Never true.</a:t>
            </a:r>
            <a:endParaRPr/>
          </a:p>
        </p:txBody>
      </p:sp>
      <p:sp>
        <p:nvSpPr>
          <p:cNvPr id="140" name="Google Shape;140;g2a891c5da62_0_124"/>
          <p:cNvSpPr txBox="1"/>
          <p:nvPr/>
        </p:nvSpPr>
        <p:spPr>
          <a:xfrm>
            <a:off x="1360050" y="2594875"/>
            <a:ext cx="62514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degree of a linear binomial is three.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a891c5da62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499" y="124312"/>
            <a:ext cx="988625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a891c5da62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512" y="1270512"/>
            <a:ext cx="988625" cy="13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bb303d57c4_0_120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47" name="Google Shape;647;g2bb303d57c4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050" y="1128128"/>
            <a:ext cx="506730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bb303d57c4_0_130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53" name="Google Shape;653;g2bb303d57c4_0_130"/>
          <p:cNvPicPr preferRelativeResize="0"/>
          <p:nvPr/>
        </p:nvPicPr>
        <p:blipFill rotWithShape="1">
          <a:blip r:embed="rId3">
            <a:alphaModFix/>
          </a:blip>
          <a:srcRect b="65409"/>
          <a:stretch/>
        </p:blipFill>
        <p:spPr>
          <a:xfrm>
            <a:off x="1755550" y="1077448"/>
            <a:ext cx="6638925" cy="8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g2bb303d57c4_0_130"/>
          <p:cNvSpPr/>
          <p:nvPr/>
        </p:nvSpPr>
        <p:spPr>
          <a:xfrm>
            <a:off x="6782875" y="2016950"/>
            <a:ext cx="1203900" cy="520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bb303d57c4_0_143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60" name="Google Shape;660;g2bb303d57c4_0_143"/>
          <p:cNvPicPr preferRelativeResize="0"/>
          <p:nvPr/>
        </p:nvPicPr>
        <p:blipFill rotWithShape="1">
          <a:blip r:embed="rId3">
            <a:alphaModFix/>
          </a:blip>
          <a:srcRect b="34232"/>
          <a:stretch/>
        </p:blipFill>
        <p:spPr>
          <a:xfrm>
            <a:off x="1755550" y="1077446"/>
            <a:ext cx="6638925" cy="15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2bb303d57c4_0_143"/>
          <p:cNvSpPr/>
          <p:nvPr/>
        </p:nvSpPr>
        <p:spPr>
          <a:xfrm>
            <a:off x="6782875" y="2016950"/>
            <a:ext cx="1203900" cy="520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bb303d57c4_0_137"/>
          <p:cNvSpPr txBox="1">
            <a:spLocks noGrp="1"/>
          </p:cNvSpPr>
          <p:nvPr>
            <p:ph type="title" idx="4294967295"/>
          </p:nvPr>
        </p:nvSpPr>
        <p:spPr>
          <a:xfrm>
            <a:off x="457200" y="307253"/>
            <a:ext cx="8229600" cy="1748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4: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667" name="Google Shape;667;g2bb303d57c4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538" y="1077438"/>
            <a:ext cx="66389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64e6080406_0_0"/>
          <p:cNvSpPr txBox="1">
            <a:spLocks noGrp="1"/>
          </p:cNvSpPr>
          <p:nvPr>
            <p:ph type="body" idx="1"/>
          </p:nvPr>
        </p:nvSpPr>
        <p:spPr>
          <a:xfrm>
            <a:off x="456975" y="108707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Complete the practice problems independently.</a:t>
            </a:r>
            <a:endParaRPr dirty="0"/>
          </a:p>
        </p:txBody>
      </p:sp>
      <p:sp>
        <p:nvSpPr>
          <p:cNvPr id="673" name="Google Shape;673;g264e6080406_0_0"/>
          <p:cNvSpPr txBox="1">
            <a:spLocks noGrp="1"/>
          </p:cNvSpPr>
          <p:nvPr>
            <p:ph type="title"/>
          </p:nvPr>
        </p:nvSpPr>
        <p:spPr>
          <a:xfrm>
            <a:off x="456975" y="1520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Practice</a:t>
            </a:r>
            <a:endParaRPr dirty="0"/>
          </a:p>
        </p:txBody>
      </p:sp>
      <p:pic>
        <p:nvPicPr>
          <p:cNvPr id="674" name="Google Shape;674;g264e6080406_0_0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975" y="1731485"/>
            <a:ext cx="4581450" cy="25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g264e6080406_0_0"/>
          <p:cNvSpPr txBox="1"/>
          <p:nvPr/>
        </p:nvSpPr>
        <p:spPr>
          <a:xfrm>
            <a:off x="2280975" y="4347322"/>
            <a:ext cx="4581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https://timer.k20center.ou.edu/</a:t>
            </a:r>
            <a:r>
              <a:rPr lang="en-US" sz="260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64e6080406_0_5"/>
          <p:cNvSpPr txBox="1">
            <a:spLocks noGrp="1"/>
          </p:cNvSpPr>
          <p:nvPr>
            <p:ph type="body" idx="1"/>
          </p:nvPr>
        </p:nvSpPr>
        <p:spPr>
          <a:xfrm>
            <a:off x="457200" y="1291475"/>
            <a:ext cx="8229600" cy="26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Partner A will interview Partner B over the Equation Expedition handout.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Ask the questions on the math interview handout and take notes based on your partner’s responses.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one partner A has been interviewed, switch rolls and Partner A interview Partner B.</a:t>
            </a:r>
            <a:endParaRPr dirty="0"/>
          </a:p>
        </p:txBody>
      </p:sp>
      <p:sp>
        <p:nvSpPr>
          <p:cNvPr id="681" name="Google Shape;681;g264e6080406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Math Interview</a:t>
            </a:r>
            <a:endParaRPr sz="3800" dirty="0"/>
          </a:p>
        </p:txBody>
      </p:sp>
      <p:pic>
        <p:nvPicPr>
          <p:cNvPr id="682" name="Google Shape;682;g264e608040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224" y="111013"/>
            <a:ext cx="1692576" cy="13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891c5da62_0_94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Always, Sometimes, Never</a:t>
            </a:r>
            <a:endParaRPr dirty="0"/>
          </a:p>
        </p:txBody>
      </p:sp>
      <p:sp>
        <p:nvSpPr>
          <p:cNvPr id="148" name="Google Shape;148;g2a891c5da62_0_9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Read the following statement and determine if it is Always true, Sometimes true, or Never true.</a:t>
            </a:r>
            <a:endParaRPr dirty="0"/>
          </a:p>
        </p:txBody>
      </p:sp>
      <p:sp>
        <p:nvSpPr>
          <p:cNvPr id="149" name="Google Shape;149;g2a891c5da62_0_94"/>
          <p:cNvSpPr txBox="1"/>
          <p:nvPr/>
        </p:nvSpPr>
        <p:spPr>
          <a:xfrm>
            <a:off x="1360050" y="2594875"/>
            <a:ext cx="62514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product of two binomials is a polynomial.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a891c5da62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499" y="124312"/>
            <a:ext cx="988625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a891c5da62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512" y="1270512"/>
            <a:ext cx="988625" cy="13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975</Words>
  <Application>Microsoft Macintosh PowerPoint</Application>
  <PresentationFormat>On-screen Show (16:9)</PresentationFormat>
  <Paragraphs>150</Paragraphs>
  <Slides>85</Slides>
  <Notes>85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Great Divide</vt:lpstr>
      <vt:lpstr>Essential Question</vt:lpstr>
      <vt:lpstr>Lesson Objectives</vt:lpstr>
      <vt:lpstr>Tell Me Everything</vt:lpstr>
      <vt:lpstr>Skill review - On your paper solve the following math problems.</vt:lpstr>
      <vt:lpstr>Always, Sometimes, Never</vt:lpstr>
      <vt:lpstr>Always, Sometimes, Never</vt:lpstr>
      <vt:lpstr>Always, Sometimes, Never</vt:lpstr>
      <vt:lpstr>Always, Sometimes, Never</vt:lpstr>
      <vt:lpstr>Always, Sometimes, Never</vt:lpstr>
      <vt:lpstr>Dividing Polynomials</vt:lpstr>
      <vt:lpstr>Showing Your Work</vt:lpstr>
      <vt:lpstr>Group 1</vt:lpstr>
      <vt:lpstr>Group 2</vt:lpstr>
      <vt:lpstr>Group 3</vt:lpstr>
      <vt:lpstr>Group 4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1:</vt:lpstr>
      <vt:lpstr>Example 2:</vt:lpstr>
      <vt:lpstr>Example 2:</vt:lpstr>
      <vt:lpstr>Example 2:</vt:lpstr>
      <vt:lpstr>Example 2:</vt:lpstr>
      <vt:lpstr>Example 2:</vt:lpstr>
      <vt:lpstr>Example 2:</vt:lpstr>
      <vt:lpstr>Example 3:</vt:lpstr>
      <vt:lpstr>Example 3: Graphing </vt:lpstr>
      <vt:lpstr>Example 3: Graphing </vt:lpstr>
      <vt:lpstr>Example 3: Graphing </vt:lpstr>
      <vt:lpstr>Example 3: Graphing </vt:lpstr>
      <vt:lpstr>Example 3: Graphing </vt:lpstr>
      <vt:lpstr>Example 3: Graphing </vt:lpstr>
      <vt:lpstr>Example 3: Factoring </vt:lpstr>
      <vt:lpstr>Example 3: Factoring </vt:lpstr>
      <vt:lpstr>Example 3: Factoring </vt:lpstr>
      <vt:lpstr>Example 3: Factoring </vt:lpstr>
      <vt:lpstr>Example 3: Factoring </vt:lpstr>
      <vt:lpstr>Example 3: Factoring </vt:lpstr>
      <vt:lpstr>Example 3: Factoring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3: Dividing </vt:lpstr>
      <vt:lpstr>Example 4:  </vt:lpstr>
      <vt:lpstr>Example 4:  </vt:lpstr>
      <vt:lpstr>Example 4:  </vt:lpstr>
      <vt:lpstr>Example 4:  </vt:lpstr>
      <vt:lpstr>Example 4:  </vt:lpstr>
      <vt:lpstr>Example 4: Division  </vt:lpstr>
      <vt:lpstr>Example 4: Division  </vt:lpstr>
      <vt:lpstr>Example 4: Division  </vt:lpstr>
      <vt:lpstr>Example 4: Division  </vt:lpstr>
      <vt:lpstr>Example 4: Division  </vt:lpstr>
      <vt:lpstr>Example 4:  </vt:lpstr>
      <vt:lpstr>Example 4:  </vt:lpstr>
      <vt:lpstr>Example 4:  </vt:lpstr>
      <vt:lpstr>Example 4:  </vt:lpstr>
      <vt:lpstr>Example 4:  </vt:lpstr>
      <vt:lpstr>Example 4:  </vt:lpstr>
      <vt:lpstr>Example 4:  </vt:lpstr>
      <vt:lpstr>Example 4:  </vt:lpstr>
      <vt:lpstr>Example 4:  </vt:lpstr>
      <vt:lpstr>Practice</vt:lpstr>
      <vt:lpstr>Math Interview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Gracia, Ann M.</cp:lastModifiedBy>
  <cp:revision>2</cp:revision>
  <dcterms:created xsi:type="dcterms:W3CDTF">2022-10-07T18:54:01Z</dcterms:created>
  <dcterms:modified xsi:type="dcterms:W3CDTF">2024-03-01T19:52:05Z</dcterms:modified>
</cp:coreProperties>
</file>