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54" d="100"/>
          <a:sy n="154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4f6b4399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K20 Center. (n.d.). Honeycomb harvest. Strategies. Retrieved from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https://learn.k20center.ou.edu/strategy/61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YouTube. (2021, September 21). </a:t>
            </a:r>
            <a:r>
              <a:rPr lang="en-US" i="1" dirty="0"/>
              <a:t>K20 Center 5 minute timer</a:t>
            </a:r>
            <a:r>
              <a:rPr lang="en-US" dirty="0"/>
              <a:t>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EVS_yYQoLJg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/>
          </a:p>
        </p:txBody>
      </p:sp>
      <p:sp>
        <p:nvSpPr>
          <p:cNvPr id="141" name="Google Shape;141;g264f6b4399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4f6b4399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Gallery walk / carousel.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/>
          </a:p>
        </p:txBody>
      </p:sp>
      <p:sp>
        <p:nvSpPr>
          <p:cNvPr id="149" name="Google Shape;149;g264f6b4399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4f6b439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-US"/>
              <a:t>K20 Center. (n.d.). Frayer model.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endParaRPr/>
          </a:p>
        </p:txBody>
      </p:sp>
      <p:sp>
        <p:nvSpPr>
          <p:cNvPr id="156" name="Google Shape;156;g264f6b439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4f6b4399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64f6b4399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Card sort.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/>
              <a:t>YouTube. (2021, September 21). </a:t>
            </a:r>
            <a:r>
              <a:rPr lang="en-US" i="1"/>
              <a:t>K20 Center 5 minute timer</a:t>
            </a:r>
            <a:r>
              <a:rPr lang="en-US"/>
              <a:t>. YouTube. https://www.youtube.com/watch?v=EVS_yYQoLJg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4f6b439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Gallery walk / carousel.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/>
          </a:p>
        </p:txBody>
      </p:sp>
      <p:sp>
        <p:nvSpPr>
          <p:cNvPr id="179" name="Google Shape;179;g264f6b439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4f6b4399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4f6b4399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(2022, November 16). </a:t>
            </a:r>
            <a:r>
              <a:rPr lang="en-US" i="1"/>
              <a:t>C-section anatomy {7 layers!} #csection #childbirtheducation #laboranddelivery #pregnancyjourney</a:t>
            </a:r>
            <a:r>
              <a:rPr lang="en-US"/>
              <a:t>. YouTube. https://www.youtube.com/shorts/34lWQwoYddw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4f6b439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64f6b439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4f6b439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64f6b439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(2023, November 1). </a:t>
            </a:r>
            <a:r>
              <a:rPr lang="en-US" i="1"/>
              <a:t>K20 ICAP- obstetrics nurse - escape womb</a:t>
            </a:r>
            <a:r>
              <a:rPr lang="en-US"/>
              <a:t>. YouTube. https://www.youtube.com/watch?v=SK6nVL0yH_g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4f6b4399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64f6b4399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Surprising, interesting, troubling.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https://learn.k20center.ou.edu/strategy/926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4f6b4399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-US"/>
              <a:t>K20 Center. (n.d.). Lines of agreement. Strategies. Retrieved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https://learn.k20center.ou.edu/strategy/165</a:t>
            </a:r>
            <a:endParaRPr/>
          </a:p>
        </p:txBody>
      </p:sp>
      <p:sp>
        <p:nvSpPr>
          <p:cNvPr id="213" name="Google Shape;213;g264f6b4399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4f6b4399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264f6b4399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4f6b4399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64f6b4399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64f6b4399b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264f6b4399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4f6b4399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64f6b4399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Lines of agreement. Strategies. Retrieved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https://learn.k20center.ou.edu/strategy/165</a:t>
            </a: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4f6b4399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264f6b4399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4f6b4399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264f6b4399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4f6b439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264f6b439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34lWQwoYddw?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shorts/34lWQwoYdd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SK6nVL0yH_g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SK6nVL0yH_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group, cut out all the hexagons.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Based on what you already know about labor and delivery, connect the hexagons based on how they relate to each other.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can connect more than two hexagons together.</a:t>
            </a:r>
            <a:endParaRPr dirty="0"/>
          </a:p>
        </p:txBody>
      </p:sp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Labor and Delivery</a:t>
            </a:r>
            <a:endParaRPr dirty="0"/>
          </a:p>
        </p:txBody>
      </p:sp>
      <p:pic>
        <p:nvPicPr>
          <p:cNvPr id="145" name="Google Shape;14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2825" y="307247"/>
            <a:ext cx="1023975" cy="105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8A10316C-7B07-3C3C-5E9E-00BFA28DC1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02000" y="3401153"/>
            <a:ext cx="2540000" cy="143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Now walk around the room viewing the other Honeycomb Harvests.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Pay attention to how other groups have arranged their hexagons.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Once you return to your Honeycomb Harvest, discuss with the group and make any changes needed.</a:t>
            </a:r>
            <a:endParaRPr dirty="0"/>
          </a:p>
        </p:txBody>
      </p:sp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Labor and Delivery</a:t>
            </a:r>
            <a:endParaRPr dirty="0"/>
          </a:p>
        </p:txBody>
      </p:sp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529" y="162542"/>
            <a:ext cx="1828271" cy="924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Revisit your Honeycomb Harvest.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Using your guided notes, review your group’s work.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a group discuss and make any needed changes.</a:t>
            </a:r>
            <a:endParaRPr dirty="0"/>
          </a:p>
        </p:txBody>
      </p:sp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Natural Birth Guided Notes</a:t>
            </a:r>
            <a:endParaRPr dirty="0"/>
          </a:p>
        </p:txBody>
      </p:sp>
      <p:pic>
        <p:nvPicPr>
          <p:cNvPr id="160" name="Google Shape;16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2242" y="247892"/>
            <a:ext cx="1238350" cy="8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530352" y="30732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530352" y="1272430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happens during a natural birth and a cesarean birth?</a:t>
            </a:r>
            <a:endParaRPr dirty="0"/>
          </a:p>
        </p:txBody>
      </p:sp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530352" y="186687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530352" y="2888679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Compare the differences between natural birth and a c-section.</a:t>
            </a:r>
            <a:endParaRPr dirty="0"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Recognize the stages of natural birth.</a:t>
            </a:r>
            <a:endParaRPr dirty="0"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Understand the process of cesarean birth.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24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group, cut out all the cards.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Place the 8 bold terms in a vertical line on your workspace in the order they are cut by the doctor.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Based on what you already know about c-sections, sort the remaining cards to the right of the bold terms that match.</a:t>
            </a:r>
            <a:endParaRPr dirty="0"/>
          </a:p>
          <a:p>
            <a:pPr marL="45720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C-Section</a:t>
            </a:r>
            <a:endParaRPr dirty="0"/>
          </a:p>
        </p:txBody>
      </p:sp>
      <p:pic>
        <p:nvPicPr>
          <p:cNvPr id="175" name="Google Shape;17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1721" y="-141"/>
            <a:ext cx="1715079" cy="171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DCE31247-6A00-60CD-C932-D54A982A21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02000" y="3453057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Now you will walk around the room viewing the other groups’ Card Sorts.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Pay attention to how other groups have sorted their cards.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Once you return to your Card Sort, discuss with the group and make any changes needed.</a:t>
            </a:r>
            <a:endParaRPr dirty="0"/>
          </a:p>
        </p:txBody>
      </p:sp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C-section</a:t>
            </a:r>
            <a:endParaRPr/>
          </a:p>
        </p:txBody>
      </p:sp>
      <p:pic>
        <p:nvPicPr>
          <p:cNvPr id="2" name="Google Shape;153;p32">
            <a:extLst>
              <a:ext uri="{FF2B5EF4-FFF2-40B4-BE49-F238E27FC236}">
                <a16:creationId xmlns:a16="http://schemas.microsoft.com/office/drawing/2014/main" id="{9FB5BA92-2653-4FF0-0D48-9128A83B6B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529" y="162542"/>
            <a:ext cx="1828271" cy="924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253475" y="4694248"/>
            <a:ext cx="8229600" cy="3009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https://www.youtube.com/shorts/34lWQwoYddw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2" name="Online Media 1" descr="C-Section Anatomy {7 Layers!} #csection #childbirtheducation #laboranddelivery #pregnancyjourney">
            <a:hlinkClick r:id="" action="ppaction://media"/>
            <a:extLst>
              <a:ext uri="{FF2B5EF4-FFF2-40B4-BE49-F238E27FC236}">
                <a16:creationId xmlns:a16="http://schemas.microsoft.com/office/drawing/2014/main" id="{53A386FE-17AD-0AAF-0C13-2420B6A69D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19920" y="148352"/>
            <a:ext cx="2496710" cy="441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>
            <a:spLocks noGrp="1"/>
          </p:cNvSpPr>
          <p:nvPr>
            <p:ph type="title"/>
          </p:nvPr>
        </p:nvSpPr>
        <p:spPr>
          <a:xfrm>
            <a:off x="530352" y="390877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95" name="Google Shape;195;p38"/>
          <p:cNvSpPr txBox="1">
            <a:spLocks noGrp="1"/>
          </p:cNvSpPr>
          <p:nvPr>
            <p:ph type="body" idx="1"/>
          </p:nvPr>
        </p:nvSpPr>
        <p:spPr>
          <a:xfrm>
            <a:off x="530352" y="1355375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happens during a natural birth and a cesarean birth?</a:t>
            </a:r>
            <a:endParaRPr dirty="0"/>
          </a:p>
        </p:txBody>
      </p:sp>
      <p:sp>
        <p:nvSpPr>
          <p:cNvPr id="196" name="Google Shape;196;p38"/>
          <p:cNvSpPr txBox="1">
            <a:spLocks noGrp="1"/>
          </p:cNvSpPr>
          <p:nvPr>
            <p:ph type="title"/>
          </p:nvPr>
        </p:nvSpPr>
        <p:spPr>
          <a:xfrm>
            <a:off x="530352" y="1976977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97" name="Google Shape;197;p38"/>
          <p:cNvSpPr txBox="1">
            <a:spLocks noGrp="1"/>
          </p:cNvSpPr>
          <p:nvPr>
            <p:ph type="body" idx="1"/>
          </p:nvPr>
        </p:nvSpPr>
        <p:spPr>
          <a:xfrm>
            <a:off x="530352" y="2885973"/>
            <a:ext cx="8083296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Compare the differences between a natural birth and a c-section.</a:t>
            </a:r>
            <a:endParaRPr dirty="0"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Recognize the stages of natural birth.</a:t>
            </a:r>
            <a:endParaRPr dirty="0"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Understand the process of cesarean birth.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253475" y="4694248"/>
            <a:ext cx="8229600" cy="3009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https://www.youtube.com/watch?v=SK6nVL0yH_g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2" name="Online Media 1" descr="K20 ICAP- Obstetrics Nurse - Escape Womb">
            <a:hlinkClick r:id="" action="ppaction://media"/>
            <a:extLst>
              <a:ext uri="{FF2B5EF4-FFF2-40B4-BE49-F238E27FC236}">
                <a16:creationId xmlns:a16="http://schemas.microsoft.com/office/drawing/2014/main" id="{F1C41EAE-5A2B-8C3A-361C-B32436F785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7338" y="497233"/>
            <a:ext cx="7343423" cy="4149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Natural Birth vs C-section</a:t>
            </a:r>
            <a:endParaRPr dirty="0"/>
          </a:p>
        </p:txBody>
      </p:sp>
      <p:sp>
        <p:nvSpPr>
          <p:cNvPr id="209" name="Google Shape;209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Think of all that you have learned over the last few days.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Compare and contrast natural birth and c-section.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Divide your paper in half for each type of birth.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Divide each half into three sections.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Record the following on your sheet of paper.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dirty="0"/>
              <a:t>S</a:t>
            </a:r>
            <a:r>
              <a:rPr lang="en-US" dirty="0"/>
              <a:t> - Surprising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dirty="0"/>
              <a:t>I</a:t>
            </a:r>
            <a:r>
              <a:rPr lang="en-US" dirty="0"/>
              <a:t> - Interesting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dirty="0"/>
              <a:t>T</a:t>
            </a:r>
            <a:r>
              <a:rPr lang="en-US" dirty="0"/>
              <a:t> - Thought provoking </a:t>
            </a:r>
            <a:endParaRPr dirty="0"/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630" y="0"/>
            <a:ext cx="1537370" cy="168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Escape Womb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Natural Birth and C-Section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Reread each statement or question carefully.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Decide if your opinion has changed.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line on the side of the room that represents your response.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Lines of Agreement</a:t>
            </a:r>
            <a:endParaRPr dirty="0"/>
          </a:p>
        </p:txBody>
      </p:sp>
      <p:pic>
        <p:nvPicPr>
          <p:cNvPr id="2" name="Google Shape;114;p26">
            <a:extLst>
              <a:ext uri="{FF2B5EF4-FFF2-40B4-BE49-F238E27FC236}">
                <a16:creationId xmlns:a16="http://schemas.microsoft.com/office/drawing/2014/main" id="{FC714A4F-3DF6-45FD-A9D2-D0749A95BC6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50" y="304402"/>
            <a:ext cx="839750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body" idx="1"/>
          </p:nvPr>
        </p:nvSpPr>
        <p:spPr>
          <a:xfrm>
            <a:off x="685800" y="2005650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Which birthing option is easier? </a:t>
            </a:r>
            <a:endParaRPr sz="3600" dirty="0"/>
          </a:p>
          <a:p>
            <a:pPr marL="55562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Natural birth or C-section </a:t>
            </a:r>
            <a:endParaRPr sz="3600" dirty="0"/>
          </a:p>
        </p:txBody>
      </p:sp>
      <p:pic>
        <p:nvPicPr>
          <p:cNvPr id="2" name="Google Shape;114;p26">
            <a:extLst>
              <a:ext uri="{FF2B5EF4-FFF2-40B4-BE49-F238E27FC236}">
                <a16:creationId xmlns:a16="http://schemas.microsoft.com/office/drawing/2014/main" id="{78702C96-0369-A2C3-CD87-5BBE833CE1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50" y="304402"/>
            <a:ext cx="839750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>
            <a:spLocks noGrp="1"/>
          </p:cNvSpPr>
          <p:nvPr>
            <p:ph type="body" idx="1"/>
          </p:nvPr>
        </p:nvSpPr>
        <p:spPr>
          <a:xfrm>
            <a:off x="373241" y="2005650"/>
            <a:ext cx="8397517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Which option has the shorter healing time?</a:t>
            </a:r>
            <a:endParaRPr sz="3600" dirty="0"/>
          </a:p>
          <a:p>
            <a:pPr marL="55562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Natural birth or C-section</a:t>
            </a:r>
            <a:endParaRPr sz="3600" dirty="0"/>
          </a:p>
        </p:txBody>
      </p:sp>
      <p:pic>
        <p:nvPicPr>
          <p:cNvPr id="2" name="Google Shape;114;p26">
            <a:extLst>
              <a:ext uri="{FF2B5EF4-FFF2-40B4-BE49-F238E27FC236}">
                <a16:creationId xmlns:a16="http://schemas.microsoft.com/office/drawing/2014/main" id="{BC606CE8-1047-F3B5-5186-B03028AE98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50" y="304402"/>
            <a:ext cx="839750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>
            <a:spLocks noGrp="1"/>
          </p:cNvSpPr>
          <p:nvPr>
            <p:ph type="body" idx="1"/>
          </p:nvPr>
        </p:nvSpPr>
        <p:spPr>
          <a:xfrm>
            <a:off x="685800" y="2005650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Agree or Disagree:</a:t>
            </a:r>
            <a:endParaRPr sz="3600" dirty="0"/>
          </a:p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The whole labor and delivery process is generally quick (6 hours or less).</a:t>
            </a:r>
            <a:endParaRPr sz="3600" dirty="0"/>
          </a:p>
        </p:txBody>
      </p:sp>
      <p:pic>
        <p:nvPicPr>
          <p:cNvPr id="2" name="Google Shape;114;p26">
            <a:extLst>
              <a:ext uri="{FF2B5EF4-FFF2-40B4-BE49-F238E27FC236}">
                <a16:creationId xmlns:a16="http://schemas.microsoft.com/office/drawing/2014/main" id="{B06254F5-BC4B-4117-DD98-B75BA5B710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50" y="304402"/>
            <a:ext cx="839750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 txBox="1">
            <a:spLocks noGrp="1"/>
          </p:cNvSpPr>
          <p:nvPr>
            <p:ph type="body" idx="1"/>
          </p:nvPr>
        </p:nvSpPr>
        <p:spPr>
          <a:xfrm>
            <a:off x="685800" y="2005650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True or False:</a:t>
            </a:r>
            <a:endParaRPr sz="3600" dirty="0"/>
          </a:p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After birth, you do not have physical limitations.</a:t>
            </a:r>
            <a:endParaRPr sz="3600" dirty="0"/>
          </a:p>
        </p:txBody>
      </p:sp>
      <p:pic>
        <p:nvPicPr>
          <p:cNvPr id="2" name="Google Shape;114;p26">
            <a:extLst>
              <a:ext uri="{FF2B5EF4-FFF2-40B4-BE49-F238E27FC236}">
                <a16:creationId xmlns:a16="http://schemas.microsoft.com/office/drawing/2014/main" id="{F61309B9-EA9C-C40B-A74D-3134328DC8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50" y="304402"/>
            <a:ext cx="839750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happens during a natural birth and a cesarean birth?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Compare the differences between natural birth and a c-section.</a:t>
            </a:r>
            <a:endParaRPr dirty="0"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Recognize the stages of natural birth.</a:t>
            </a:r>
            <a:endParaRPr dirty="0"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Understand the process of cesarean birth.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each statement or question carefully.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Decide on a position.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line on the side of the room that represents your response.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Find a partner in the opposing line and discuss why you chose your answer.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Lines of Agreement</a:t>
            </a:r>
            <a:endParaRPr dirty="0"/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50" y="304402"/>
            <a:ext cx="839750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265176" y="2005608"/>
            <a:ext cx="8613648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Which birthing option is easier? </a:t>
            </a:r>
            <a:endParaRPr sz="3600" dirty="0"/>
          </a:p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Natural birth or C-section </a:t>
            </a:r>
            <a:endParaRPr sz="3600" dirty="0"/>
          </a:p>
        </p:txBody>
      </p:sp>
      <p:pic>
        <p:nvPicPr>
          <p:cNvPr id="2" name="Google Shape;114;p26">
            <a:extLst>
              <a:ext uri="{FF2B5EF4-FFF2-40B4-BE49-F238E27FC236}">
                <a16:creationId xmlns:a16="http://schemas.microsoft.com/office/drawing/2014/main" id="{949FB1DE-050D-12CE-501F-CF87C8F189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50" y="304402"/>
            <a:ext cx="839750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394023" y="2005650"/>
            <a:ext cx="8355953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Which option has the shorter healing time?</a:t>
            </a:r>
            <a:endParaRPr sz="3600" dirty="0"/>
          </a:p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Natural birth or C-section</a:t>
            </a:r>
            <a:endParaRPr sz="3600" dirty="0"/>
          </a:p>
        </p:txBody>
      </p:sp>
      <p:pic>
        <p:nvPicPr>
          <p:cNvPr id="2" name="Google Shape;114;p26">
            <a:extLst>
              <a:ext uri="{FF2B5EF4-FFF2-40B4-BE49-F238E27FC236}">
                <a16:creationId xmlns:a16="http://schemas.microsoft.com/office/drawing/2014/main" id="{17799A52-3C4E-BD6A-9C01-80161D290C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50" y="304402"/>
            <a:ext cx="839750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685800" y="2005650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Agree or Disagree:</a:t>
            </a:r>
            <a:endParaRPr sz="3600" dirty="0"/>
          </a:p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The whole labor and delivery process is generally quick (6 hours or less).</a:t>
            </a:r>
            <a:endParaRPr sz="3600" dirty="0"/>
          </a:p>
        </p:txBody>
      </p:sp>
      <p:pic>
        <p:nvPicPr>
          <p:cNvPr id="2" name="Google Shape;114;p26">
            <a:extLst>
              <a:ext uri="{FF2B5EF4-FFF2-40B4-BE49-F238E27FC236}">
                <a16:creationId xmlns:a16="http://schemas.microsoft.com/office/drawing/2014/main" id="{77C61D71-ACF1-14EB-9F3C-30F37B2AF72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50" y="304402"/>
            <a:ext cx="839750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body" idx="1"/>
          </p:nvPr>
        </p:nvSpPr>
        <p:spPr>
          <a:xfrm>
            <a:off x="685800" y="2005650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True or False:</a:t>
            </a:r>
            <a:endParaRPr sz="3600" dirty="0"/>
          </a:p>
          <a:p>
            <a:pPr marL="55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After birth, you do not have physical limitations.</a:t>
            </a:r>
            <a:endParaRPr sz="3600" dirty="0"/>
          </a:p>
        </p:txBody>
      </p:sp>
      <p:pic>
        <p:nvPicPr>
          <p:cNvPr id="2" name="Google Shape;114;p26">
            <a:extLst>
              <a:ext uri="{FF2B5EF4-FFF2-40B4-BE49-F238E27FC236}">
                <a16:creationId xmlns:a16="http://schemas.microsoft.com/office/drawing/2014/main" id="{69A3B691-7ED6-0024-78C1-C43213DA78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50" y="304402"/>
            <a:ext cx="839750" cy="10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977</Words>
  <Application>Microsoft Macintosh PowerPoint</Application>
  <PresentationFormat>On-screen Show (16:9)</PresentationFormat>
  <Paragraphs>88</Paragraphs>
  <Slides>24</Slides>
  <Notes>24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Noto Sans Symbols</vt:lpstr>
      <vt:lpstr>LEARN theme</vt:lpstr>
      <vt:lpstr>LEARN theme</vt:lpstr>
      <vt:lpstr>PowerPoint Presentation</vt:lpstr>
      <vt:lpstr>Escape Womb</vt:lpstr>
      <vt:lpstr>Essential Question</vt:lpstr>
      <vt:lpstr>Lesson Objectives</vt:lpstr>
      <vt:lpstr>Lines of Agreement</vt:lpstr>
      <vt:lpstr>PowerPoint Presentation</vt:lpstr>
      <vt:lpstr>PowerPoint Presentation</vt:lpstr>
      <vt:lpstr>PowerPoint Presentation</vt:lpstr>
      <vt:lpstr>PowerPoint Presentation</vt:lpstr>
      <vt:lpstr>Labor and Delivery</vt:lpstr>
      <vt:lpstr>Labor and Delivery</vt:lpstr>
      <vt:lpstr>Natural Birth Guided Notes</vt:lpstr>
      <vt:lpstr>Essential Question</vt:lpstr>
      <vt:lpstr>C-Section</vt:lpstr>
      <vt:lpstr>C-section</vt:lpstr>
      <vt:lpstr>https://www.youtube.com/shorts/34lWQwoYddw</vt:lpstr>
      <vt:lpstr>Essential Question</vt:lpstr>
      <vt:lpstr>https://www.youtube.com/watch?v=SK6nVL0yH_g</vt:lpstr>
      <vt:lpstr>Natural Birth vs C-section</vt:lpstr>
      <vt:lpstr>Lines of Agreement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Gracia, Ann M.</cp:lastModifiedBy>
  <cp:revision>4</cp:revision>
  <dcterms:modified xsi:type="dcterms:W3CDTF">2024-01-25T17:59:04Z</dcterms:modified>
</cp:coreProperties>
</file>