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eIFd8lxdHpQSv4F4e+0gCI0G6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77983"/>
  </p:normalViewPr>
  <p:slideViewPr>
    <p:cSldViewPr snapToGrid="0">
      <p:cViewPr varScale="1">
        <p:scale>
          <a:sx n="125" d="100"/>
          <a:sy n="125" d="100"/>
        </p:scale>
        <p:origin x="1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ral_are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Osaka_city_view_02.jpg" TargetMode="External"/><Relationship Id="rId4" Type="http://schemas.openxmlformats.org/officeDocument/2006/relationships/hyperlink" Target="https://creativecommons.org/licenses/by-sa/3.0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ral_are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Delhi_India_Slum_January_2011.jpg" TargetMode="External"/><Relationship Id="rId4" Type="http://schemas.openxmlformats.org/officeDocument/2006/relationships/hyperlink" Target="https://creativecommons.org/licenses/by-sa/3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3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tQgwOOiB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hlinkClick r:id="rId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 u="sng">
                <a:hlinkClick r:id="rId4"/>
              </a:rPr>
              <a:t>CC BY-SA</a:t>
            </a:r>
            <a:r>
              <a:rPr lang="en-US" sz="900"/>
              <a:t>.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 u="sng">
                <a:hlinkClick r:id="rId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 u="sng">
                <a:hlinkClick r:id="rId4"/>
              </a:rPr>
              <a:t>CC BY-SA</a:t>
            </a:r>
            <a:r>
              <a:rPr lang="en-US" sz="900"/>
              <a:t>.</a:t>
            </a:r>
            <a:endParaRPr sz="900"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183a5dbb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183a5dbb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hlinkClick r:id="rId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 u="sng">
                <a:hlinkClick r:id="rId4"/>
              </a:rPr>
              <a:t>CC BY-SA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900" u="sng">
                <a:hlinkClick r:id="rId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 u="sng">
                <a:hlinkClick r:id="rId4"/>
              </a:rPr>
              <a:t>CC BY-SA</a:t>
            </a: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183a5dbb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183a5dbb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Claim, Evidence, Reasoning (CER). Strategy. </a:t>
            </a:r>
            <a:r>
              <a:rPr lang="en-US" dirty="0">
                <a:hlinkClick r:id="rId3"/>
              </a:rPr>
              <a:t>https://learn.k20center.ou.edu/strategy/156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0e91a00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0e91a00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Commit and Toss. Strategy. </a:t>
            </a:r>
            <a:r>
              <a:rPr lang="en-US" dirty="0">
                <a:hlinkClick r:id="rId3"/>
              </a:rPr>
              <a:t>https://learn.k20center.ou.edu/strategy/119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Two-minute paper. Strategy. </a:t>
            </a:r>
            <a:r>
              <a:rPr lang="en-US">
                <a:hlinkClick r:id="rId3"/>
              </a:rPr>
              <a:t>https://learn.k20center.ou.edu/strategy/152</a:t>
            </a:r>
            <a:endParaRPr lang="en-US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120396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120396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183a5db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183a5db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(2021, September 21). K20 Center 5-minute timer. 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https://www.youtube.com/watch?v=EVS_yYQoLJg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Think, pair, share. Strategy. </a:t>
            </a:r>
            <a:r>
              <a:rPr lang="en-US" dirty="0">
                <a:hlinkClick r:id="rId4"/>
              </a:rPr>
              <a:t>https://learn.k20center.ou.edu/strategy/139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Stress the difference in choice in the Push/Pull factors</a:t>
            </a: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183a5dbb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183a5dbb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183a5db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183a5db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7f909fe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7f909fe2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TED-Ed. (2013, June 3).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How do you decide where to go in a zombie apocalypse? - David Hunter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https://www.youtube.com/watch?v=vdtQgwOOiBg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mylifeallinoneplace.com/2015/02/print-basic-ruled-and-grid-notebook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dtQgwOOiBg?feature=oembed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457200" y="263205"/>
            <a:ext cx="8229600" cy="60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Class Discussion</a:t>
            </a:r>
            <a:endParaRPr dirty="0"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457200" y="1010350"/>
            <a:ext cx="8526300" cy="3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4953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300"/>
              <a:buFont typeface="Arial"/>
              <a:buAutoNum type="arabicPeriod"/>
            </a:pPr>
            <a:r>
              <a:rPr lang="en-US" sz="2300" dirty="0"/>
              <a:t>If zombies are attacking your town and you are forced to leave or be eaten, which factor would this be in human migration?  </a:t>
            </a:r>
            <a:endParaRPr sz="2300" dirty="0"/>
          </a:p>
          <a:p>
            <a:pPr marL="577850" lvl="0" indent="-4953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300"/>
              <a:buFont typeface="Arial"/>
              <a:buAutoNum type="arabicPeriod"/>
            </a:pPr>
            <a:r>
              <a:rPr lang="en-US" sz="2300" dirty="0"/>
              <a:t>What type of town would be best to move to where you would have the best chance of survival against a zombie attack?</a:t>
            </a:r>
            <a:endParaRPr sz="2300" dirty="0"/>
          </a:p>
          <a:p>
            <a:pPr marL="577850" lvl="0" indent="-49530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SzPts val="2300"/>
              <a:buFont typeface="Arial"/>
              <a:buAutoNum type="arabicPeriod"/>
            </a:pPr>
            <a:r>
              <a:rPr lang="en-US" sz="2300" dirty="0"/>
              <a:t>Finding or choosing the perfect town to survive a zombie attack </a:t>
            </a:r>
            <a:br>
              <a:rPr lang="en-US" sz="2300" dirty="0"/>
            </a:br>
            <a:r>
              <a:rPr lang="en-US" sz="2300" dirty="0"/>
              <a:t>would be an example of which factor?</a:t>
            </a:r>
            <a:endParaRPr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73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Is it a PUSH Factor or a PULL factor?</a:t>
            </a:r>
            <a:endParaRPr dirty="0"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457200" y="1265149"/>
            <a:ext cx="3426300" cy="3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the class list of reasons why people move, decide with your partner whether each reason is a PUSH factor or a PULL factor. If it could be both, explain your reasoning.</a:t>
            </a:r>
            <a:endParaRPr sz="3200" dirty="0"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2320" y="1641846"/>
            <a:ext cx="3183397" cy="3341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5110751" y="5280202"/>
            <a:ext cx="31833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572000" y="1873624"/>
            <a:ext cx="12425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PUSH FACTOR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6064624" y="1873624"/>
            <a:ext cx="12425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PULL FACTOR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4572000" y="2193350"/>
            <a:ext cx="11606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Poverty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6006493" y="2193350"/>
            <a:ext cx="135647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105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Education  </a:t>
            </a:r>
            <a:br>
              <a:rPr lang="en-US" sz="105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05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(located in </a:t>
            </a:r>
            <a:br>
              <a:rPr lang="en-US" sz="105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05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another town)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8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is Urbanization?</a:t>
            </a:r>
            <a:endParaRPr dirty="0"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457200" y="1268730"/>
            <a:ext cx="8229600" cy="382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When people move to a location because it has more resources such as jobs, housing, goods, culture, education, and ideas, this location may grow in population. </a:t>
            </a:r>
            <a:endParaRPr dirty="0"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125" y="2775200"/>
            <a:ext cx="2339702" cy="175477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610048" y="4667369"/>
            <a:ext cx="233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3133164" y="3497139"/>
            <a:ext cx="2086984" cy="5002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Rural to Urban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550" y="2653100"/>
            <a:ext cx="2531750" cy="18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5269670" y="4724414"/>
            <a:ext cx="316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183a5dbb7_0_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Analyzing Articles</a:t>
            </a:r>
            <a:endParaRPr dirty="0"/>
          </a:p>
        </p:txBody>
      </p:sp>
      <p:sp>
        <p:nvSpPr>
          <p:cNvPr id="163" name="Google Shape;163;g33183a5dbb7_0_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Spend the next 15-20 minutes to individually read your section of the article.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Once you have completed reading, share the main idea of your section with your group.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8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are the effects of rapid urbanization?</a:t>
            </a:r>
            <a:endParaRPr dirty="0"/>
          </a:p>
        </p:txBody>
      </p:sp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457200" y="1268730"/>
            <a:ext cx="8229600" cy="382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group, write one statement about the effects of urbanization on major cities in India.</a:t>
            </a:r>
            <a:endParaRPr dirty="0"/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08032"/>
            <a:ext cx="2453640" cy="184023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666974" y="4774168"/>
            <a:ext cx="2339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3006762" y="3181238"/>
            <a:ext cx="2086984" cy="5002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087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Rural to Urban</a:t>
            </a:r>
            <a:endParaRPr/>
          </a:p>
        </p:txBody>
      </p:sp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9668" y="2324323"/>
            <a:ext cx="2703399" cy="202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5255606" y="4620372"/>
            <a:ext cx="257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5977719" y="191069"/>
            <a:ext cx="157631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Jigsaw Reading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183a5dbb7_0_30"/>
          <p:cNvSpPr txBox="1">
            <a:spLocks noGrp="1"/>
          </p:cNvSpPr>
          <p:nvPr>
            <p:ph type="body" idx="1"/>
          </p:nvPr>
        </p:nvSpPr>
        <p:spPr>
          <a:xfrm>
            <a:off x="205325" y="1168100"/>
            <a:ext cx="8044500" cy="361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Calibri"/>
              <a:buChar char="•"/>
            </a:pPr>
            <a:r>
              <a:rPr lang="en-US" dirty="0"/>
              <a:t>Take out and review your CER Organizer handout.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Calibri"/>
              <a:buChar char="•"/>
            </a:pPr>
            <a:r>
              <a:rPr lang="en-US" dirty="0"/>
              <a:t>You will be finding evidence to support the following claim: </a:t>
            </a:r>
            <a:r>
              <a:rPr lang="en-US" i="1" dirty="0">
                <a:solidFill>
                  <a:srgbClr val="292929"/>
                </a:solidFill>
              </a:rPr>
              <a:t>India has to navigate complex social and economic challenges that can be connected back to rapid urbanization.</a:t>
            </a:r>
            <a:endParaRPr i="1" dirty="0">
              <a:solidFill>
                <a:srgbClr val="292929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Calibri"/>
              <a:buChar char="•"/>
            </a:pPr>
            <a:r>
              <a:rPr lang="en-US" dirty="0">
                <a:solidFill>
                  <a:srgbClr val="292929"/>
                </a:solidFill>
              </a:rPr>
              <a:t>Divide the Urbanization Stories from India and Maps of India handouts among your group. Use information from these handouts to complete your CER Organizer. </a:t>
            </a:r>
            <a:endParaRPr dirty="0">
              <a:solidFill>
                <a:srgbClr val="292929"/>
              </a:solidFill>
            </a:endParaRPr>
          </a:p>
        </p:txBody>
      </p:sp>
      <p:pic>
        <p:nvPicPr>
          <p:cNvPr id="183" name="Google Shape;183;g33183a5dbb7_0_30" title="Claim Evidence Reasoning (CER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9250" y="98250"/>
            <a:ext cx="1069850" cy="10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8;g330e91a0023_0_0">
            <a:extLst>
              <a:ext uri="{FF2B5EF4-FFF2-40B4-BE49-F238E27FC236}">
                <a16:creationId xmlns:a16="http://schemas.microsoft.com/office/drawing/2014/main" id="{429EE1A6-9B94-0F64-E7BD-7DD81A5F4C4A}"/>
              </a:ext>
            </a:extLst>
          </p:cNvPr>
          <p:cNvSpPr txBox="1">
            <a:spLocks/>
          </p:cNvSpPr>
          <p:nvPr/>
        </p:nvSpPr>
        <p:spPr>
          <a:xfrm>
            <a:off x="457200" y="1666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Claim, Evidence, Reasoning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30e91a0023_0_0"/>
          <p:cNvSpPr txBox="1">
            <a:spLocks noGrp="1"/>
          </p:cNvSpPr>
          <p:nvPr>
            <p:ph type="title"/>
          </p:nvPr>
        </p:nvSpPr>
        <p:spPr>
          <a:xfrm>
            <a:off x="457200" y="1666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Commit and Toss</a:t>
            </a:r>
            <a:endParaRPr dirty="0"/>
          </a:p>
        </p:txBody>
      </p:sp>
      <p:sp>
        <p:nvSpPr>
          <p:cNvPr id="189" name="Google Shape;189;g330e91a0023_0_0"/>
          <p:cNvSpPr txBox="1">
            <a:spLocks noGrp="1"/>
          </p:cNvSpPr>
          <p:nvPr>
            <p:ph type="body" idx="1"/>
          </p:nvPr>
        </p:nvSpPr>
        <p:spPr>
          <a:xfrm>
            <a:off x="457200" y="1024100"/>
            <a:ext cx="7770600" cy="371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On one piece of paper, respond to the following prompt: </a:t>
            </a:r>
            <a:r>
              <a:rPr lang="en-US" sz="2400" i="1" dirty="0"/>
              <a:t>What is one factor that would make you want to stay in your local community? </a:t>
            </a:r>
            <a:endParaRPr sz="2400"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Crumple up your paper and toss it.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Grab a crumpled-up piece of paper other than your own. Read the response and be prepared to share!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Repeat this process one more time responding to the next prompt: </a:t>
            </a:r>
            <a:r>
              <a:rPr lang="en-US" sz="2400" i="1" dirty="0"/>
              <a:t>What is a pull factor that would make you choose to move from your local community? </a:t>
            </a:r>
            <a:endParaRPr sz="2400" i="1" dirty="0"/>
          </a:p>
        </p:txBody>
      </p:sp>
      <p:pic>
        <p:nvPicPr>
          <p:cNvPr id="190" name="Google Shape;190;g330e91a0023_0_0" title="Commit and To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650" y="107225"/>
            <a:ext cx="973600" cy="1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On a piece of notebook paper, write a two-minute paper in response to one of these questions:</a:t>
            </a:r>
            <a:endParaRPr dirty="0"/>
          </a:p>
          <a:p>
            <a:pPr marL="684213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What motivates people to move from place to place?</a:t>
            </a:r>
            <a:endParaRPr dirty="0"/>
          </a:p>
          <a:p>
            <a:pPr marL="684213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How do push and pull factors influence human movement and settlement?</a:t>
            </a:r>
            <a:endParaRPr dirty="0"/>
          </a:p>
        </p:txBody>
      </p:sp>
      <p:sp>
        <p:nvSpPr>
          <p:cNvPr id="196" name="Google Shape;196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Two-Minute Paper</a:t>
            </a:r>
            <a:endParaRPr dirty="0"/>
          </a:p>
        </p:txBody>
      </p:sp>
      <p:pic>
        <p:nvPicPr>
          <p:cNvPr id="197" name="Google Shape;197;p10" title="Two-Minute Pap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9350" y="127450"/>
            <a:ext cx="981926" cy="98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82669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We Like to Move It, Move It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003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World Geography</a:t>
            </a:r>
            <a:endParaRPr dirty="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Push and Pull Factors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Essential Questions</a:t>
            </a:r>
            <a:endParaRPr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•"/>
            </a:pPr>
            <a:r>
              <a:rPr lang="en-US" sz="2600" b="0" u="none" strike="noStrike" cap="none" dirty="0">
                <a:latin typeface="Calibri"/>
                <a:ea typeface="Calibri"/>
                <a:cs typeface="Calibri"/>
                <a:sym typeface="Calibri"/>
              </a:rPr>
              <a:t>What motivates people to move from place to place?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dirty="0"/>
              <a:t>How do push and pull factors influence human movement and settlement?</a:t>
            </a:r>
            <a:endParaRPr sz="2600" b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1203968d2_0_4"/>
          <p:cNvSpPr txBox="1">
            <a:spLocks noGrp="1"/>
          </p:cNvSpPr>
          <p:nvPr>
            <p:ph type="ctrTitle"/>
          </p:nvPr>
        </p:nvSpPr>
        <p:spPr>
          <a:xfrm>
            <a:off x="534900" y="3350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2" name="Google Shape;92;g321203968d2_0_4"/>
          <p:cNvSpPr txBox="1">
            <a:spLocks noGrp="1"/>
          </p:cNvSpPr>
          <p:nvPr>
            <p:ph type="subTitle" idx="1"/>
          </p:nvPr>
        </p:nvSpPr>
        <p:spPr>
          <a:xfrm>
            <a:off x="534900" y="1706600"/>
            <a:ext cx="76134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Recognize and identify the difference between push and pull factors.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Determine how push and pull factors impact the choices that humans make in their lives.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Consider the challenges that rapid urbanization can create within an area by examining the nation of India.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183a5dbb7_0_0"/>
          <p:cNvSpPr txBox="1">
            <a:spLocks noGrp="1"/>
          </p:cNvSpPr>
          <p:nvPr>
            <p:ph type="title"/>
          </p:nvPr>
        </p:nvSpPr>
        <p:spPr>
          <a:xfrm>
            <a:off x="311700" y="22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Think-Pair-Share</a:t>
            </a:r>
            <a:endParaRPr dirty="0"/>
          </a:p>
        </p:txBody>
      </p:sp>
      <p:sp>
        <p:nvSpPr>
          <p:cNvPr id="98" name="Google Shape;98;g33183a5dbb7_0_0"/>
          <p:cNvSpPr txBox="1">
            <a:spLocks noGrp="1"/>
          </p:cNvSpPr>
          <p:nvPr>
            <p:ph type="body" idx="1"/>
          </p:nvPr>
        </p:nvSpPr>
        <p:spPr>
          <a:xfrm>
            <a:off x="91250" y="872425"/>
            <a:ext cx="5810272" cy="40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Write down your response to the following question:</a:t>
            </a:r>
          </a:p>
          <a:p>
            <a:pPr marL="931545" lvl="1" indent="-342900">
              <a:buFont typeface="+mj-lt"/>
              <a:buAutoNum type="arabicPeriod"/>
            </a:pPr>
            <a:r>
              <a:rPr lang="en-US" i="1" dirty="0"/>
              <a:t>What motivates people to move from place to place? </a:t>
            </a:r>
          </a:p>
          <a:p>
            <a:pPr marL="931545" lvl="1" indent="-342900">
              <a:buFont typeface="+mj-lt"/>
              <a:buAutoNum type="arabicPeriod"/>
            </a:pPr>
            <a:endParaRPr lang="en-US" i="1" dirty="0"/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Working with your partner, spend five minutes thinking of as many responses to this question as you can. </a:t>
            </a:r>
          </a:p>
          <a:p>
            <a:pPr marL="931545" lvl="1" indent="-342900">
              <a:buFont typeface="+mj-lt"/>
              <a:buAutoNum type="arabicPeriod"/>
            </a:pPr>
            <a:r>
              <a:rPr lang="en-US" dirty="0"/>
              <a:t>Be prepared to share out your responses! </a:t>
            </a:r>
            <a:endParaRPr dirty="0"/>
          </a:p>
        </p:txBody>
      </p:sp>
      <p:pic>
        <p:nvPicPr>
          <p:cNvPr id="100" name="Google Shape;100;g33183a5dbb7_0_0" title="Think-Pair-Sha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1520" y="226025"/>
            <a:ext cx="1910714" cy="89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DC22A727-CBEC-131F-711C-A9CAEF5167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01522" y="1580861"/>
            <a:ext cx="3151228" cy="178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531900" y="119140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PUSH FACTORS</a:t>
            </a:r>
            <a:endParaRPr sz="24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4294967295"/>
          </p:nvPr>
        </p:nvSpPr>
        <p:spPr>
          <a:xfrm>
            <a:off x="5070039" y="1193347"/>
            <a:ext cx="40419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PULL FACTORS</a:t>
            </a:r>
            <a:endParaRPr sz="24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4294967295"/>
          </p:nvPr>
        </p:nvSpPr>
        <p:spPr>
          <a:xfrm>
            <a:off x="53467" y="1742490"/>
            <a:ext cx="3654300" cy="219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98462" indent="-285750">
              <a:spcBef>
                <a:spcPts val="0"/>
              </a:spcBef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factors force people to leave their home. People have no choice but to leave.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8462" indent="-285750">
              <a:spcBef>
                <a:spcPts val="0"/>
              </a:spcBef>
            </a:pPr>
            <a:r>
              <a:rPr lang="en-US" sz="1800" dirty="0"/>
              <a:t>Examples:</a:t>
            </a:r>
          </a:p>
          <a:p>
            <a:pPr marL="741362" lvl="1" indent="-171450">
              <a:spcBef>
                <a:spcPts val="0"/>
              </a:spcBef>
              <a:buSzPct val="1000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Natural disasters (e.g., hurricanes, earthquakes)</a:t>
            </a:r>
          </a:p>
          <a:p>
            <a:pPr marL="741362" lvl="1" indent="-171450">
              <a:spcBef>
                <a:spcPts val="0"/>
              </a:spcBef>
              <a:buSzPct val="100000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Lack of jobs or economic opportunity</a:t>
            </a:r>
          </a:p>
          <a:p>
            <a:pPr marL="741362" lvl="1" indent="-171450">
              <a:spcBef>
                <a:spcPts val="0"/>
              </a:spcBef>
              <a:buSzPct val="100000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or conflict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4294967295"/>
          </p:nvPr>
        </p:nvSpPr>
        <p:spPr>
          <a:xfrm>
            <a:off x="4571989" y="1742490"/>
            <a:ext cx="4041900" cy="238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98462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Pull factors draw people to move to a different place to participate in a better life situation. People choose to leave.</a:t>
            </a:r>
            <a:endParaRPr sz="1800" dirty="0"/>
          </a:p>
          <a:p>
            <a:pPr marL="398462" indent="-285750">
              <a:spcBef>
                <a:spcPts val="0"/>
              </a:spcBef>
              <a:spcAft>
                <a:spcPts val="200"/>
              </a:spcAft>
            </a:pPr>
            <a:r>
              <a:rPr lang="en-US" sz="1800" dirty="0"/>
              <a:t>Examples:</a:t>
            </a:r>
          </a:p>
          <a:p>
            <a:pPr marL="741362" lvl="1" indent="-171450">
              <a:spcBef>
                <a:spcPts val="0"/>
              </a:spcBef>
              <a:buSzPct val="100000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 Weather</a:t>
            </a:r>
          </a:p>
          <a:p>
            <a:pPr marL="741362" lvl="1" indent="-171450">
              <a:spcBef>
                <a:spcPts val="0"/>
              </a:spcBef>
              <a:buSzPct val="100000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educational opportunities</a:t>
            </a:r>
          </a:p>
          <a:p>
            <a:pPr marL="741362" lvl="1" indent="-171450">
              <a:spcBef>
                <a:spcPts val="0"/>
              </a:spcBef>
              <a:buSzPct val="100000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quality healthcare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7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800" dirty="0"/>
          </a:p>
          <a:p>
            <a:pPr marL="231775" marR="0" lvl="0" indent="-117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4;g33183a5dbb7_0_9">
            <a:extLst>
              <a:ext uri="{FF2B5EF4-FFF2-40B4-BE49-F238E27FC236}">
                <a16:creationId xmlns:a16="http://schemas.microsoft.com/office/drawing/2014/main" id="{985E7A42-5CC0-57D4-DE26-83141EBB4548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Factors That Affect Migration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183a5dbb7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Push or Pull? </a:t>
            </a:r>
            <a:endParaRPr dirty="0"/>
          </a:p>
        </p:txBody>
      </p:sp>
      <p:sp>
        <p:nvSpPr>
          <p:cNvPr id="115" name="Google Shape;115;g33183a5dbb7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Would starting a new job be a push or a pull factor?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183a5dbb7_0_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Starting a New Job</a:t>
            </a:r>
            <a:endParaRPr dirty="0"/>
          </a:p>
        </p:txBody>
      </p:sp>
      <p:sp>
        <p:nvSpPr>
          <p:cNvPr id="121" name="Google Shape;121;g33183a5dbb7_0_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Push Factor: 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29"/>
                </a:solidFill>
              </a:rPr>
              <a:t>If a factory or business closes and it means that the person loses their job, then that person might be forced to relocate to find a new job or face poverty.</a:t>
            </a:r>
            <a:endParaRPr dirty="0"/>
          </a:p>
        </p:txBody>
      </p:sp>
      <p:sp>
        <p:nvSpPr>
          <p:cNvPr id="122" name="Google Shape;122;g33183a5dbb7_0_1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Pull Factor: 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If a person chooses to find a new job because it is better for them.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7f909fe22_1_0"/>
          <p:cNvSpPr txBox="1"/>
          <p:nvPr/>
        </p:nvSpPr>
        <p:spPr>
          <a:xfrm>
            <a:off x="475525" y="407600"/>
            <a:ext cx="53472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It’s a Zombie Apocalypse!</a:t>
            </a:r>
            <a:endParaRPr sz="3600" dirty="0">
              <a:solidFill>
                <a:schemeClr val="accent4"/>
              </a:solidFill>
              <a:highlight>
                <a:schemeClr val="accent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How do you decide where to go in a zombie apocalypse? - David Hunter">
            <a:hlinkClick r:id="" action="ppaction://media"/>
            <a:extLst>
              <a:ext uri="{FF2B5EF4-FFF2-40B4-BE49-F238E27FC236}">
                <a16:creationId xmlns:a16="http://schemas.microsoft.com/office/drawing/2014/main" id="{D3FE2894-BF43-2E03-00CF-4F492914E8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3220" y="1245578"/>
            <a:ext cx="6177560" cy="349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987</Words>
  <Application>Microsoft Macintosh PowerPoint</Application>
  <PresentationFormat>On-screen Show (16:9)</PresentationFormat>
  <Paragraphs>85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Georgia</vt:lpstr>
      <vt:lpstr>Calibri</vt:lpstr>
      <vt:lpstr>Arial</vt:lpstr>
      <vt:lpstr>Constantia</vt:lpstr>
      <vt:lpstr>Noto Sans Symbols</vt:lpstr>
      <vt:lpstr>LEARN theme</vt:lpstr>
      <vt:lpstr>LEARN theme</vt:lpstr>
      <vt:lpstr>PowerPoint Presentation</vt:lpstr>
      <vt:lpstr>We Like to Move It, Move It</vt:lpstr>
      <vt:lpstr>Essential Questions</vt:lpstr>
      <vt:lpstr>Learning Objectives</vt:lpstr>
      <vt:lpstr>Think-Pair-Share</vt:lpstr>
      <vt:lpstr>PowerPoint Presentation</vt:lpstr>
      <vt:lpstr>Push or Pull? </vt:lpstr>
      <vt:lpstr>Starting a New Job</vt:lpstr>
      <vt:lpstr>PowerPoint Presentation</vt:lpstr>
      <vt:lpstr>Class Discussion</vt:lpstr>
      <vt:lpstr>Is it a PUSH Factor or a PULL factor?</vt:lpstr>
      <vt:lpstr>What is Urbanization?</vt:lpstr>
      <vt:lpstr>Analyzing Articles</vt:lpstr>
      <vt:lpstr>What are the effects of rapid urbanization?</vt:lpstr>
      <vt:lpstr>PowerPoint Presentation</vt:lpstr>
      <vt:lpstr>Commit and Toss</vt:lpstr>
      <vt:lpstr>Two-Minute Paper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Like to Move It, Move It</dc:title>
  <dc:subject/>
  <dc:creator>K20 Center</dc:creator>
  <cp:keywords/>
  <dc:description/>
  <cp:lastModifiedBy>Gracia, Ann M.</cp:lastModifiedBy>
  <cp:revision>5</cp:revision>
  <dcterms:modified xsi:type="dcterms:W3CDTF">2025-04-02T16:26:06Z</dcterms:modified>
  <cp:category/>
</cp:coreProperties>
</file>