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5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Stress the difference is choice in the Push/Pull factors</a:t>
            </a:r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a factory is closed and a person is forced out of a job, they may be forced to move to a new location to be employed in a new job.  In this case, this is a PUSH factor.  If they choose to move because they simply want a better job, then this is a PULL factor.</a:t>
            </a:r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7377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that the human settlements can be the urban areas of India</a:t>
            </a:r>
          </a:p>
        </p:txBody>
      </p:sp>
    </p:spTree>
    <p:extLst>
      <p:ext uri="{BB962C8B-B14F-4D97-AF65-F5344CB8AC3E}">
        <p14:creationId xmlns:p14="http://schemas.microsoft.com/office/powerpoint/2010/main" val="3727890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228600" algn="l" rtl="0"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51" algn="l" rtl="0"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://www.flickr.com/photos/timetrax/376143268/" TargetMode="External"/><Relationship Id="rId7" Type="http://schemas.openxmlformats.org/officeDocument/2006/relationships/hyperlink" Target="https://creativecommons.org/licenses/by-nd/2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lickr.com/photos/petroleumjelliffe/400790985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creativecommons.org/licenses/by/2.0/" TargetMode="External"/><Relationship Id="rId9" Type="http://schemas.openxmlformats.org/officeDocument/2006/relationships/hyperlink" Target="http://broadcastmet.com/2012/04/29/the-anatomy-of-a-tv-news-job-openin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lifeallinoneplace.com/2015/02/print-basic-ruled-and-grid-notebook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ural_area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Osaka_city_view_02.jpg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ural_area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Delhi_India_Slum_January_2011.jpg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F60BC-7974-49D1-AC0E-621C88238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792" y="394705"/>
            <a:ext cx="7526634" cy="354576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Evaluation</a:t>
            </a:r>
          </a:p>
          <a:p>
            <a:endParaRPr lang="en-US" dirty="0"/>
          </a:p>
          <a:p>
            <a:pPr marL="227013" indent="1588"/>
            <a:r>
              <a:rPr lang="en-US" dirty="0"/>
              <a:t>Write a short, two-minute paper in response to one of these questions:</a:t>
            </a:r>
          </a:p>
          <a:p>
            <a:pPr marL="742950" indent="-514350">
              <a:buFont typeface="+mj-lt"/>
              <a:buAutoNum type="arabicPeriod"/>
            </a:pPr>
            <a:r>
              <a:rPr lang="en-US" dirty="0"/>
              <a:t>What motivates people to move from place to place?</a:t>
            </a:r>
          </a:p>
          <a:p>
            <a:pPr marL="742950" indent="-514350">
              <a:buFont typeface="+mj-lt"/>
              <a:buAutoNum type="arabicPeriod"/>
            </a:pPr>
            <a:r>
              <a:rPr lang="en-US" dirty="0"/>
              <a:t>How do push and pull factors influence human settlements?</a:t>
            </a:r>
          </a:p>
        </p:txBody>
      </p:sp>
    </p:spTree>
    <p:extLst>
      <p:ext uri="{BB962C8B-B14F-4D97-AF65-F5344CB8AC3E}">
        <p14:creationId xmlns:p14="http://schemas.microsoft.com/office/powerpoint/2010/main" val="108467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We Like to Move It,</a:t>
            </a:r>
            <a:br>
              <a:rPr lang="en-US" dirty="0"/>
            </a:br>
            <a:r>
              <a:rPr lang="en-US" dirty="0"/>
              <a:t>Move It</a:t>
            </a:r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World Human Geography </a:t>
            </a:r>
          </a:p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World Geography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Essential Question</a:t>
            </a:r>
            <a:endParaRPr sz="36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5730" marR="0" lvl="0" indent="-4063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sz="2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motivates people to move from place to place?</a:t>
            </a:r>
          </a:p>
          <a:p>
            <a:pPr marL="205730" marR="0" lvl="0" indent="-4063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lang="en-US" sz="26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5730" marR="0" lvl="0" indent="-4063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i="1" dirty="0"/>
              <a:t>What problems does India face with urbanization?</a:t>
            </a:r>
            <a:endParaRPr lang="en-US" sz="26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Factors that Affect Migration</a:t>
            </a:r>
            <a:endParaRPr sz="36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PUSH FACTORS</a:t>
            </a:r>
            <a:endParaRPr sz="2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PULL FACTORS</a:t>
            </a:r>
            <a:endParaRPr sz="2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3653821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112713" lvl="0" indent="1588">
              <a:spcBef>
                <a:spcPts val="0"/>
              </a:spcBef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 factors force people to leave their home. People have no choice but to leave.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112713" indent="1588">
              <a:spcBef>
                <a:spcPts val="0"/>
              </a:spcBef>
              <a:buNone/>
            </a:pPr>
            <a:r>
              <a:rPr lang="en-US" dirty="0"/>
              <a:t>Pull factors draw people to move to a different place to participate in a better life situation. People choose to leave.</a:t>
            </a:r>
          </a:p>
          <a:p>
            <a:pPr marL="231775" marR="0" lvl="0" indent="-11747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666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NEW JOB </a:t>
            </a:r>
            <a:r>
              <a:rPr lang="en-US" sz="36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would be which factor?</a:t>
            </a:r>
            <a:endParaRPr sz="36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PUSH FACTORS</a:t>
            </a:r>
            <a:endParaRPr sz="2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PULL FACTORS</a:t>
            </a:r>
            <a:endParaRPr sz="2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112713" lvl="0" indent="1588">
              <a:spcBef>
                <a:spcPts val="0"/>
              </a:spcBef>
              <a:buNone/>
            </a:pPr>
            <a:r>
              <a:rPr lang="en-US" dirty="0"/>
              <a:t>Push factors force people to leave their home. People have no choice but to leave.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112713" indent="1588">
              <a:spcBef>
                <a:spcPts val="0"/>
              </a:spcBef>
              <a:buNone/>
            </a:pPr>
            <a:r>
              <a:rPr lang="en-US" dirty="0"/>
              <a:t>Pull factors draw people to move to a different place to participate in a better life situation. People choose to leave.</a:t>
            </a:r>
          </a:p>
          <a:p>
            <a:pPr marL="231775" marR="0" lvl="0" indent="-11747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6E02F-123F-4E6D-A1FF-5B7404B560D5}"/>
              </a:ext>
            </a:extLst>
          </p:cNvPr>
          <p:cNvSpPr txBox="1"/>
          <p:nvPr/>
        </p:nvSpPr>
        <p:spPr>
          <a:xfrm>
            <a:off x="1546781" y="5348535"/>
            <a:ext cx="14976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flickr.com/photos/timetrax/376143268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2.0/"/>
              </a:rPr>
              <a:t>CC BY</a:t>
            </a:r>
            <a:endParaRPr lang="en-US" sz="9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4C2951-87F9-4AAC-B0B9-20CD1ECDF6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26864" y="2833888"/>
            <a:ext cx="2363993" cy="17729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E5D385-2135-449E-8104-146F374DD511}"/>
              </a:ext>
            </a:extLst>
          </p:cNvPr>
          <p:cNvSpPr txBox="1"/>
          <p:nvPr/>
        </p:nvSpPr>
        <p:spPr>
          <a:xfrm>
            <a:off x="1048334" y="4636475"/>
            <a:ext cx="30975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6" tooltip="https://www.flickr.com/photos/petroleumjelliffe/400790985"/>
              </a:rPr>
              <a:t>This Photo</a:t>
            </a:r>
            <a:r>
              <a:rPr lang="en-US" sz="800" dirty="0"/>
              <a:t> by Unknown Author is licensed under </a:t>
            </a:r>
            <a:r>
              <a:rPr lang="en-US" sz="800" dirty="0">
                <a:hlinkClick r:id="rId7" tooltip="https://creativecommons.org/licenses/by-nd/2.0/"/>
              </a:rPr>
              <a:t>CC BY-ND</a:t>
            </a:r>
            <a:endParaRPr lang="en-US" sz="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F85CCB-6060-4737-9D24-794F0AEFB7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439347" y="2839182"/>
            <a:ext cx="2045055" cy="17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27009-EDD2-4018-BFED-3CB944B75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601487"/>
          </a:xfrm>
        </p:spPr>
        <p:txBody>
          <a:bodyPr/>
          <a:lstStyle/>
          <a:p>
            <a:r>
              <a:rPr lang="en-US" dirty="0"/>
              <a:t>Class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BC6E0-ECA3-4895-B083-A69FD7A98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22517"/>
            <a:ext cx="8229600" cy="3523803"/>
          </a:xfrm>
        </p:spPr>
        <p:txBody>
          <a:bodyPr/>
          <a:lstStyle/>
          <a:p>
            <a:pPr marL="5778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When people move or migrate, what do they bring with them?  </a:t>
            </a:r>
          </a:p>
          <a:p>
            <a:pPr marL="5778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If zombies are attacking your town and you are forced to leave or be eaten, which factor would this be in human migration?  </a:t>
            </a:r>
          </a:p>
          <a:p>
            <a:pPr marL="5778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What type of town would be best to move to where you would have the best chance of survival against a zombie attack?</a:t>
            </a:r>
          </a:p>
          <a:p>
            <a:pPr marL="5778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Finding or choosing the perfect town to survive a zombie attack </a:t>
            </a:r>
            <a:br>
              <a:rPr lang="en-US" sz="2000" dirty="0"/>
            </a:br>
            <a:r>
              <a:rPr lang="en-US" sz="2000" dirty="0"/>
              <a:t>would be an example of which factor?</a:t>
            </a:r>
          </a:p>
        </p:txBody>
      </p:sp>
    </p:spTree>
    <p:extLst>
      <p:ext uri="{BB962C8B-B14F-4D97-AF65-F5344CB8AC3E}">
        <p14:creationId xmlns:p14="http://schemas.microsoft.com/office/powerpoint/2010/main" val="5202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EB62F-1A1E-4BD2-B6B5-F349B8E3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737088"/>
          </a:xfrm>
        </p:spPr>
        <p:txBody>
          <a:bodyPr/>
          <a:lstStyle/>
          <a:p>
            <a:r>
              <a:rPr lang="en-US" dirty="0"/>
              <a:t>Is it a PUSH Factor or a PULL factor?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37C7C-E774-4A5B-A421-36AD8BE4F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3426311" cy="3291840"/>
          </a:xfrm>
        </p:spPr>
        <p:txBody>
          <a:bodyPr/>
          <a:lstStyle/>
          <a:p>
            <a:pPr marL="63500" indent="0">
              <a:buNone/>
            </a:pPr>
            <a:endParaRPr lang="en-US" sz="2000" dirty="0"/>
          </a:p>
          <a:p>
            <a:pPr marL="63500" indent="0">
              <a:buNone/>
            </a:pPr>
            <a:r>
              <a:rPr lang="en-US" sz="2000" dirty="0"/>
              <a:t>With the class list of reasons why people move, decide with your partner whether each reason is a PUSH factor or a PULL factor. If it could be both, explain your reasoning.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73DEE0-363E-4F2D-8388-7B04CBE77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73852" y="1752205"/>
            <a:ext cx="3183396" cy="33415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9AECB6-8193-4E40-A49B-53DF78C82D00}"/>
              </a:ext>
            </a:extLst>
          </p:cNvPr>
          <p:cNvSpPr txBox="1"/>
          <p:nvPr/>
        </p:nvSpPr>
        <p:spPr>
          <a:xfrm>
            <a:off x="5110751" y="5280202"/>
            <a:ext cx="318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mylifeallinoneplace.com/2015/02/print-basic-ruled-and-grid-notebook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8A97B3-2C89-4E08-B19D-71047B7A7608}"/>
              </a:ext>
            </a:extLst>
          </p:cNvPr>
          <p:cNvSpPr txBox="1"/>
          <p:nvPr/>
        </p:nvSpPr>
        <p:spPr>
          <a:xfrm>
            <a:off x="4572000" y="1873624"/>
            <a:ext cx="1242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PUSH FACTOR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1B0740-F316-4B48-B837-51C5D0157DB9}"/>
              </a:ext>
            </a:extLst>
          </p:cNvPr>
          <p:cNvSpPr txBox="1"/>
          <p:nvPr/>
        </p:nvSpPr>
        <p:spPr>
          <a:xfrm>
            <a:off x="6064624" y="1873624"/>
            <a:ext cx="1242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PULL FACTOR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D08111-0668-4EFB-B717-5B2C97676CF7}"/>
              </a:ext>
            </a:extLst>
          </p:cNvPr>
          <p:cNvSpPr txBox="1"/>
          <p:nvPr/>
        </p:nvSpPr>
        <p:spPr>
          <a:xfrm>
            <a:off x="4572000" y="2183190"/>
            <a:ext cx="1160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1. </a:t>
            </a:r>
            <a:r>
              <a:rPr lang="en-US" sz="1050" dirty="0"/>
              <a:t>Poverty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D9831A-8CC8-4472-8FE9-A4D9465F1784}"/>
              </a:ext>
            </a:extLst>
          </p:cNvPr>
          <p:cNvSpPr txBox="1"/>
          <p:nvPr/>
        </p:nvSpPr>
        <p:spPr>
          <a:xfrm>
            <a:off x="6006493" y="2183190"/>
            <a:ext cx="13564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1. </a:t>
            </a:r>
            <a:r>
              <a:rPr lang="en-US" sz="1050" dirty="0"/>
              <a:t>Education  </a:t>
            </a:r>
            <a:br>
              <a:rPr lang="en-US" sz="1050" dirty="0"/>
            </a:br>
            <a:r>
              <a:rPr lang="en-US" sz="1050" dirty="0"/>
              <a:t>    (located in </a:t>
            </a:r>
            <a:br>
              <a:rPr lang="en-US" sz="1050" dirty="0"/>
            </a:br>
            <a:r>
              <a:rPr lang="en-US" sz="1050" dirty="0"/>
              <a:t>     another town)</a:t>
            </a:r>
          </a:p>
        </p:txBody>
      </p:sp>
    </p:spTree>
    <p:extLst>
      <p:ext uri="{BB962C8B-B14F-4D97-AF65-F5344CB8AC3E}">
        <p14:creationId xmlns:p14="http://schemas.microsoft.com/office/powerpoint/2010/main" val="364053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39588-2394-4FCB-9CFF-AAD5F67AB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585350"/>
          </a:xfrm>
        </p:spPr>
        <p:txBody>
          <a:bodyPr/>
          <a:lstStyle/>
          <a:p>
            <a:r>
              <a:rPr lang="en-US" dirty="0"/>
              <a:t>What is Urbanization?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3A1AD-FF72-4139-B8D0-C29B2933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68730"/>
            <a:ext cx="8229600" cy="3825016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When people move to a location because it has more resources such as jobs, housing, goods, culture, </a:t>
            </a:r>
            <a:r>
              <a:rPr lang="en-US" dirty="0" err="1"/>
              <a:t>education,and</a:t>
            </a:r>
            <a:r>
              <a:rPr lang="en-US" dirty="0"/>
              <a:t> ideas, this location may grow in population.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A4CD94-20A1-4298-9D08-EF36F69CB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3122" y="2827139"/>
            <a:ext cx="2453640" cy="18402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3A823E-F3A4-462D-86A5-C878224FE99E}"/>
              </a:ext>
            </a:extLst>
          </p:cNvPr>
          <p:cNvSpPr txBox="1"/>
          <p:nvPr/>
        </p:nvSpPr>
        <p:spPr>
          <a:xfrm>
            <a:off x="666974" y="4774168"/>
            <a:ext cx="233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Rural_area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6D90548-3F0C-4FB2-932E-5D06AC8A60F7}"/>
              </a:ext>
            </a:extLst>
          </p:cNvPr>
          <p:cNvSpPr/>
          <p:nvPr/>
        </p:nvSpPr>
        <p:spPr>
          <a:xfrm>
            <a:off x="3133164" y="3497139"/>
            <a:ext cx="2086984" cy="500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Rural to Urban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EDB1BC-ACC5-44FE-A927-120B248779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46550" y="2759907"/>
            <a:ext cx="2685681" cy="20142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DD0EFD-F47C-489C-8385-0BC9050F5E50}"/>
              </a:ext>
            </a:extLst>
          </p:cNvPr>
          <p:cNvSpPr txBox="1"/>
          <p:nvPr/>
        </p:nvSpPr>
        <p:spPr>
          <a:xfrm>
            <a:off x="5316966" y="4933957"/>
            <a:ext cx="316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s://commons.wikimedia.org/wiki/File:Osaka_city_view_02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7064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39588-2394-4FCB-9CFF-AAD5F67AB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585350"/>
          </a:xfrm>
        </p:spPr>
        <p:txBody>
          <a:bodyPr/>
          <a:lstStyle/>
          <a:p>
            <a:r>
              <a:rPr lang="en-US" dirty="0"/>
              <a:t>What are the effects of rapid urbanization?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3A1AD-FF72-4139-B8D0-C29B2933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68730"/>
            <a:ext cx="8229600" cy="3825016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With your group, write one statement about the effects of urbanization on major cities in India.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A4CD94-20A1-4298-9D08-EF36F69CB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200" y="2408032"/>
            <a:ext cx="2453640" cy="18402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3A823E-F3A4-462D-86A5-C878224FE99E}"/>
              </a:ext>
            </a:extLst>
          </p:cNvPr>
          <p:cNvSpPr txBox="1"/>
          <p:nvPr/>
        </p:nvSpPr>
        <p:spPr>
          <a:xfrm>
            <a:off x="666974" y="4774168"/>
            <a:ext cx="233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Rural_area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6D90548-3F0C-4FB2-932E-5D06AC8A60F7}"/>
              </a:ext>
            </a:extLst>
          </p:cNvPr>
          <p:cNvSpPr/>
          <p:nvPr/>
        </p:nvSpPr>
        <p:spPr>
          <a:xfrm>
            <a:off x="3006762" y="3181238"/>
            <a:ext cx="2086984" cy="500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Rural to Urban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FB82EA-36E8-42C7-8DBE-4392672DF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189668" y="2324323"/>
            <a:ext cx="2703399" cy="20275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05226D-3C05-40BA-9626-A4C920C84FCE}"/>
              </a:ext>
            </a:extLst>
          </p:cNvPr>
          <p:cNvSpPr txBox="1"/>
          <p:nvPr/>
        </p:nvSpPr>
        <p:spPr>
          <a:xfrm>
            <a:off x="5255606" y="4620372"/>
            <a:ext cx="257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s://commons.wikimedia.org/wiki/File:Delhi_India_Slum_January_2011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F9CA4C-CA80-4CC4-B8BE-3975C2364EF7}"/>
              </a:ext>
            </a:extLst>
          </p:cNvPr>
          <p:cNvSpPr txBox="1"/>
          <p:nvPr/>
        </p:nvSpPr>
        <p:spPr>
          <a:xfrm>
            <a:off x="5977719" y="191069"/>
            <a:ext cx="1576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Jigsaw Reading</a:t>
            </a:r>
          </a:p>
        </p:txBody>
      </p:sp>
    </p:spTree>
    <p:extLst>
      <p:ext uri="{BB962C8B-B14F-4D97-AF65-F5344CB8AC3E}">
        <p14:creationId xmlns:p14="http://schemas.microsoft.com/office/powerpoint/2010/main" val="25229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464</Words>
  <Application>Microsoft Office PowerPoint</Application>
  <PresentationFormat>On-screen Show (16:9)</PresentationFormat>
  <Paragraphs>51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Constantia</vt:lpstr>
      <vt:lpstr>Noto Sans Symbols</vt:lpstr>
      <vt:lpstr>Arial</vt:lpstr>
      <vt:lpstr>Georgia</vt:lpstr>
      <vt:lpstr>Calibri</vt:lpstr>
      <vt:lpstr>LEARN theme</vt:lpstr>
      <vt:lpstr>LEARN theme</vt:lpstr>
      <vt:lpstr>PowerPoint Presentation</vt:lpstr>
      <vt:lpstr>We Like to Move It, Move It</vt:lpstr>
      <vt:lpstr>Essential Question</vt:lpstr>
      <vt:lpstr>Factors that Affect Migration</vt:lpstr>
      <vt:lpstr>A NEW JOB would be which factor?</vt:lpstr>
      <vt:lpstr>Class Discussion</vt:lpstr>
      <vt:lpstr>Is it a PUSH Factor or a PULL factor?</vt:lpstr>
      <vt:lpstr>What is Urbanization?</vt:lpstr>
      <vt:lpstr>What are the effects of rapid urbanization?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Like To Move It, Move It</dc:title>
  <dc:creator>K20 Center</dc:creator>
  <cp:lastModifiedBy>Kuehn, Elizabeth C.</cp:lastModifiedBy>
  <cp:revision>19</cp:revision>
  <dcterms:modified xsi:type="dcterms:W3CDTF">2018-11-21T17:20:11Z</dcterms:modified>
</cp:coreProperties>
</file>