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8" r:id="rId1"/>
    <p:sldMasterId id="2147483678" r:id="rId2"/>
  </p:sldMasterIdLst>
  <p:notesMasterIdLst>
    <p:notesMasterId r:id="rId25"/>
  </p:notesMasterIdLst>
  <p:sldIdLst>
    <p:sldId id="256" r:id="rId3"/>
    <p:sldId id="257" r:id="rId4"/>
    <p:sldId id="277" r:id="rId5"/>
    <p:sldId id="271" r:id="rId6"/>
    <p:sldId id="300" r:id="rId7"/>
    <p:sldId id="302" r:id="rId8"/>
    <p:sldId id="303" r:id="rId9"/>
    <p:sldId id="304" r:id="rId10"/>
    <p:sldId id="305" r:id="rId11"/>
    <p:sldId id="306" r:id="rId12"/>
    <p:sldId id="307" r:id="rId13"/>
    <p:sldId id="301" r:id="rId14"/>
    <p:sldId id="310" r:id="rId15"/>
    <p:sldId id="309" r:id="rId16"/>
    <p:sldId id="311" r:id="rId17"/>
    <p:sldId id="312" r:id="rId18"/>
    <p:sldId id="313" r:id="rId19"/>
    <p:sldId id="308" r:id="rId20"/>
    <p:sldId id="269" r:id="rId21"/>
    <p:sldId id="316" r:id="rId22"/>
    <p:sldId id="319" r:id="rId23"/>
    <p:sldId id="318" r:id="rId24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71D20"/>
    <a:srgbClr val="2889C3"/>
    <a:srgbClr val="91192A"/>
    <a:srgbClr val="2757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EDF182F-1DE7-4F13-8AA3-002D9E3B458A}">
  <a:tblStyle styleId="{BEDF182F-1DE7-4F13-8AA3-002D9E3B458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201" autoAdjust="0"/>
    <p:restoredTop sz="94711"/>
  </p:normalViewPr>
  <p:slideViewPr>
    <p:cSldViewPr snapToGrid="0">
      <p:cViewPr varScale="1">
        <p:scale>
          <a:sx n="198" d="100"/>
          <a:sy n="198" d="100"/>
        </p:scale>
        <p:origin x="548" y="1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9" TargetMode="External"/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9" TargetMode="External"/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" name="Google Shape;39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38A2F0-A289-E10A-3591-7D1D2BCDCF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AE9C5E-C88C-773F-33CA-58EDD95953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6E2903E-C2ED-5F38-B512-4F38047D2D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0236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42A132-8E98-8CB8-C84A-363892F2A5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24B91C5-D1D9-7967-E288-F07FBA92EE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1EC3F9-040D-9829-5AD2-8492055A41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7389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36CD35-BD78-8F41-8CF9-91570D820E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F550AE-52D5-E170-258F-A68F68DCFC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DCA08C-15D3-0941-D4C2-A723809F4A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3729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9B7DE6-3FB9-ADAD-3848-137917F1D3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176FD6-0013-32D1-7F5D-4C974F4FAE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9570E2-0895-8E2D-0F0B-18880DDB24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7965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E0B767-F050-8F07-8676-1C92F8DD4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1D2CFAB-840C-6633-B179-F9F36CED72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8BE3810-CDA7-889A-F5C0-382D8629F1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599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FA9662-3362-8365-3B65-EB0AAF2681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D5B202-CA33-5189-C5D0-C186368139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A9649E-E33C-E827-C10E-5F83FF1451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8762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CCDF6E-C222-482A-22D6-0214ED160B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072B73-C093-EBFC-B271-F8B4BB3901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F094D4C-C307-CA67-B7FD-F58E5E75BB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9624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9EEE37-53B6-B09F-5C7A-485EF62A7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BEA7CE-D9F8-321E-0B9E-4BBD9571E1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F8C745-FFB4-8B76-5346-6C4ACE5080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81518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07645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9389E3-B9EC-319A-1C85-A353D67893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960789C-8A56-EBB7-3366-1D1B1E4C05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CED57A-24C9-7F78-3501-C6082ED694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8021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34c260ff964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" name="Google Shape;43;g34c260ff964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B23FF9-4F4E-8580-6106-09F7EC7DC4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E6CD670-9371-2FDB-4EF3-9A72584C83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2ECC789-D75D-3672-51D3-018A6D0858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 sz="1100" b="0" i="0" u="none" strike="noStrike" kern="1200" cap="none" dirty="0">
                <a:solidFill>
                  <a:schemeClr val="tx1"/>
                </a:solidFill>
                <a:effectLst/>
                <a:latin typeface="Arial"/>
                <a:ea typeface="Arial"/>
                <a:cs typeface="Arial"/>
                <a:sym typeface="Arial"/>
              </a:rPr>
              <a:t>K20 Center. (n.d.). Create the problem. Strategies. </a:t>
            </a:r>
            <a:r>
              <a:rPr lang="en-US" sz="1100" b="0" i="0" u="sng" strike="noStrike" kern="1200" cap="none" dirty="0">
                <a:solidFill>
                  <a:schemeClr val="tx1"/>
                </a:solidFill>
                <a:effectLst/>
                <a:latin typeface="Arial"/>
                <a:ea typeface="Arial"/>
                <a:cs typeface="Arial"/>
                <a:sym typeface="Arial"/>
                <a:hlinkClick r:id="rId3"/>
              </a:rPr>
              <a:t>https://learn.k20center.ou.edu/strategy/149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73721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BC41CC-8D58-EF63-7F5A-9AD9812253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667FEC-6330-1EBD-F4F5-2BF8A98902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8DA405-0A09-84E2-8D04-E9851275A6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 sz="1100" b="0" i="0" u="none" strike="noStrike" kern="1200" cap="none" dirty="0">
                <a:solidFill>
                  <a:schemeClr val="tx1"/>
                </a:solidFill>
                <a:effectLst/>
                <a:latin typeface="Arial"/>
                <a:ea typeface="Arial"/>
                <a:cs typeface="Arial"/>
                <a:sym typeface="Arial"/>
              </a:rPr>
              <a:t>K20 Center. (n.d.). Create the problem. Strategies. </a:t>
            </a:r>
            <a:r>
              <a:rPr lang="en-US" sz="1100" b="0" i="0" u="sng" strike="noStrike" kern="1200" cap="none" dirty="0">
                <a:solidFill>
                  <a:schemeClr val="tx1"/>
                </a:solidFill>
                <a:effectLst/>
                <a:latin typeface="Arial"/>
                <a:ea typeface="Arial"/>
                <a:cs typeface="Arial"/>
                <a:sym typeface="Arial"/>
                <a:hlinkClick r:id="rId3"/>
              </a:rPr>
              <a:t>https://learn.k20center.ou.edu/strategy/149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1316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>
          <a:extLst>
            <a:ext uri="{FF2B5EF4-FFF2-40B4-BE49-F238E27FC236}">
              <a16:creationId xmlns:a16="http://schemas.microsoft.com/office/drawing/2014/main" id="{B8E19F6F-EDB9-2C81-57BA-6C4F10836E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34c260ff964_0_23:notes">
            <a:extLst>
              <a:ext uri="{FF2B5EF4-FFF2-40B4-BE49-F238E27FC236}">
                <a16:creationId xmlns:a16="http://schemas.microsoft.com/office/drawing/2014/main" id="{25F20FFA-97C7-A674-3E8F-3E9264F06F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" name="Google Shape;49;g34c260ff964_0_23:notes">
            <a:extLst>
              <a:ext uri="{FF2B5EF4-FFF2-40B4-BE49-F238E27FC236}">
                <a16:creationId xmlns:a16="http://schemas.microsoft.com/office/drawing/2014/main" id="{D9A6A0DC-1A74-8C19-608F-C66EB4C1DE3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539384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66DA67-8001-F3BB-97BA-49C782CEA1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8411A4-052E-CF82-3F61-014CDCE86E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8AB9A21-8B35-15A7-DD7A-25BAE3DEE3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8685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741CC7-6D88-0C83-8AD4-37A62DAB39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875ED9A-976A-F182-4276-D7699E1014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49CA506-0B18-37D3-59D6-60E398D7E4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0967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85C1F5-7ED5-5054-57CA-695CB85C72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22AD9B4-3336-F817-D14F-7187FA3A43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74A0CC-287A-636A-428F-53B30A32D0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0582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5CD9F7-A2B3-9CCB-86C5-DB1CE52E9A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FA07443-9C9E-29FF-7D4C-6B73F92513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9EE799F-5BA8-E70F-6BB0-476B714A22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8317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4AB0A8-BC56-5BAB-337F-B76E5197ED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F7B68FD-D6BD-F1CE-3DD6-5E1B3640DA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3EC8CF0-EC50-4CA4-53F2-269D1EA2B4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5867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5FC34D-077B-3B41-2877-1818F1859B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90C277F-741F-6388-CA3B-802C6D2F88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11A8D09-440A-8837-D993-6DC9B341B5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0144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9452538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29;p7" title="k20center-logo-variations_K20 - Bug Color.png">
            <a:extLst>
              <a:ext uri="{FF2B5EF4-FFF2-40B4-BE49-F238E27FC236}">
                <a16:creationId xmlns:a16="http://schemas.microsoft.com/office/drawing/2014/main" id="{EB2C7E02-B2CF-C1AA-90DB-FE56B483AC12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68855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29;p7" title="k20center-logo-variations_K20 - Bug Color.png">
            <a:extLst>
              <a:ext uri="{FF2B5EF4-FFF2-40B4-BE49-F238E27FC236}">
                <a16:creationId xmlns:a16="http://schemas.microsoft.com/office/drawing/2014/main" id="{5A695E01-DBA5-F19B-BE95-AEB83FE3B206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6843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Quot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13;p3" title="k20center-logo-variations_K20 Bug - White.png">
            <a:extLst>
              <a:ext uri="{FF2B5EF4-FFF2-40B4-BE49-F238E27FC236}">
                <a16:creationId xmlns:a16="http://schemas.microsoft.com/office/drawing/2014/main" id="{4C090BC6-A0BF-DBDE-591C-1C493137458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2718689"/>
            <a:ext cx="7886700" cy="11255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4692978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- Blu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2974C750-1B45-C33E-6449-89D87CFDA739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4BC0604-54C7-4989-20DE-76CDE8C3443F}"/>
              </a:ext>
            </a:extLst>
          </p:cNvPr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en-US" kern="0">
              <a:sym typeface="Arial"/>
            </a:endParaRPr>
          </a:p>
        </p:txBody>
      </p:sp>
      <p:pic>
        <p:nvPicPr>
          <p:cNvPr id="5" name="Google Shape;13;p3" title="k20center-logo-variations_K20 Bug - White.png">
            <a:extLst>
              <a:ext uri="{FF2B5EF4-FFF2-40B4-BE49-F238E27FC236}">
                <a16:creationId xmlns:a16="http://schemas.microsoft.com/office/drawing/2014/main" id="{4E2D28E4-C446-5986-4018-FFDF0B200A7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1496" y="521401"/>
            <a:ext cx="3867150" cy="410069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05893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- Red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A38BA966-D755-47D8-9768-A4F06920EAD9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C7EE302-2BD2-3C31-C420-D18C26132409}"/>
              </a:ext>
            </a:extLst>
          </p:cNvPr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en-US" kern="0">
              <a:sym typeface="Arial"/>
            </a:endParaRPr>
          </a:p>
        </p:txBody>
      </p:sp>
      <p:pic>
        <p:nvPicPr>
          <p:cNvPr id="5" name="Google Shape;13;p3" title="k20center-logo-variations_K20 Bug - White.png">
            <a:extLst>
              <a:ext uri="{FF2B5EF4-FFF2-40B4-BE49-F238E27FC236}">
                <a16:creationId xmlns:a16="http://schemas.microsoft.com/office/drawing/2014/main" id="{125FA2C2-89EF-7B67-9778-4CA82747574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1496" y="521401"/>
            <a:ext cx="3867150" cy="410069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41936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94BC5876-1074-2A38-7886-99A6AB16C4A8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89201954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" type="title">
  <p:cSld name="Cov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53576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userDrawn="1">
  <p:cSld name="1_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3" title="k20center-logo-variations_K20 Bug - Whit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801" y="4450849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12;p3">
            <a:extLst>
              <a:ext uri="{FF2B5EF4-FFF2-40B4-BE49-F238E27FC236}">
                <a16:creationId xmlns:a16="http://schemas.microsoft.com/office/drawing/2014/main" id="{D0250A39-DBED-22CF-513D-899F6ED4BA1A}"/>
              </a:ext>
            </a:extLst>
          </p:cNvPr>
          <p:cNvSpPr txBox="1">
            <a:spLocks noGrp="1"/>
          </p:cNvSpPr>
          <p:nvPr>
            <p:ph type="subTitle" idx="1" hasCustomPrompt="1"/>
          </p:nvPr>
        </p:nvSpPr>
        <p:spPr>
          <a:xfrm>
            <a:off x="456175" y="2834125"/>
            <a:ext cx="8232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dirty="0"/>
              <a:t>Subtitle: Calibri Reg., 26pt</a:t>
            </a:r>
            <a:endParaRPr dirty="0"/>
          </a:p>
        </p:txBody>
      </p:sp>
      <p:sp>
        <p:nvSpPr>
          <p:cNvPr id="4" name="Google Shape;11;p3">
            <a:extLst>
              <a:ext uri="{FF2B5EF4-FFF2-40B4-BE49-F238E27FC236}">
                <a16:creationId xmlns:a16="http://schemas.microsoft.com/office/drawing/2014/main" id="{417E501A-52D0-FED6-AA58-420BD6D741D1}"/>
              </a:ext>
            </a:extLst>
          </p:cNvPr>
          <p:cNvSpPr txBox="1">
            <a:spLocks noGrp="1"/>
          </p:cNvSpPr>
          <p:nvPr>
            <p:ph type="ctrTitle" hasCustomPrompt="1"/>
          </p:nvPr>
        </p:nvSpPr>
        <p:spPr>
          <a:xfrm>
            <a:off x="455850" y="744575"/>
            <a:ext cx="82323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dirty="0"/>
              <a:t>Title: Calibri Reg., 50pt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644045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estion/Objective" userDrawn="1">
  <p:cSld name="Question/Objectiv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4" title="k20center-logo-variations_K20 Bug - Whit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801" y="4450849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15;p4">
            <a:extLst>
              <a:ext uri="{FF2B5EF4-FFF2-40B4-BE49-F238E27FC236}">
                <a16:creationId xmlns:a16="http://schemas.microsoft.com/office/drawing/2014/main" id="{FBA6BE57-3E30-859E-4D3E-3A8E96F2BC7B}"/>
              </a:ext>
            </a:extLst>
          </p:cNvPr>
          <p:cNvSpPr txBox="1">
            <a:spLocks noGrp="1"/>
          </p:cNvSpPr>
          <p:nvPr>
            <p:ph type="ctrTitle" hasCustomPrompt="1"/>
          </p:nvPr>
        </p:nvSpPr>
        <p:spPr>
          <a:xfrm>
            <a:off x="456175" y="744575"/>
            <a:ext cx="82323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dirty="0"/>
              <a:t>Essential Q: Calibri Reg., 50pt</a:t>
            </a:r>
            <a:endParaRPr dirty="0"/>
          </a:p>
        </p:txBody>
      </p:sp>
      <p:sp>
        <p:nvSpPr>
          <p:cNvPr id="6" name="Google Shape;16;p4">
            <a:extLst>
              <a:ext uri="{FF2B5EF4-FFF2-40B4-BE49-F238E27FC236}">
                <a16:creationId xmlns:a16="http://schemas.microsoft.com/office/drawing/2014/main" id="{562D34DC-7199-C97A-6FDD-E3347F3701D1}"/>
              </a:ext>
            </a:extLst>
          </p:cNvPr>
          <p:cNvSpPr txBox="1">
            <a:spLocks noGrp="1"/>
          </p:cNvSpPr>
          <p:nvPr>
            <p:ph type="subTitle" idx="1" hasCustomPrompt="1"/>
          </p:nvPr>
        </p:nvSpPr>
        <p:spPr>
          <a:xfrm>
            <a:off x="456175" y="2834125"/>
            <a:ext cx="8232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5715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System Font Regular"/>
              <a:buChar char="●"/>
              <a:tabLst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4572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tabLst/>
              <a:defRPr/>
            </a:pPr>
            <a:r>
              <a:rPr lang="en-US" dirty="0"/>
              <a:t>Subtitle: Calibri Reg., 26pt</a:t>
            </a:r>
          </a:p>
          <a:p>
            <a:pPr marL="4572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tabLst/>
              <a:defRPr/>
            </a:pPr>
            <a:r>
              <a:rPr lang="en-US" dirty="0"/>
              <a:t>Use bullet points if there are multiple questions</a:t>
            </a:r>
          </a:p>
        </p:txBody>
      </p:sp>
    </p:spTree>
    <p:extLst>
      <p:ext uri="{BB962C8B-B14F-4D97-AF65-F5344CB8AC3E}">
        <p14:creationId xmlns:p14="http://schemas.microsoft.com/office/powerpoint/2010/main" val="13357269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Layout" userDrawn="1">
  <p:cSld name="One Column Layout">
    <p:bg>
      <p:bgPr>
        <a:solidFill>
          <a:schemeClr val="lt1"/>
        </a:solid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oogle Shape;19;p5" title="k20center-logo-variations_K20 - Bug Color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800" y="4450850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5"/>
          <p:cNvSpPr txBox="1">
            <a:spLocks noGrp="1"/>
          </p:cNvSpPr>
          <p:nvPr>
            <p:ph type="title" hasCustomPrompt="1"/>
          </p:nvPr>
        </p:nvSpPr>
        <p:spPr>
          <a:xfrm>
            <a:off x="456175" y="445024"/>
            <a:ext cx="8225400" cy="8180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  <a:defRPr sz="3600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dirty="0"/>
              <a:t>Title: Calibri Reg., 36pt</a:t>
            </a:r>
            <a:endParaRPr dirty="0"/>
          </a:p>
        </p:txBody>
      </p:sp>
      <p:sp>
        <p:nvSpPr>
          <p:cNvPr id="21" name="Google Shape;21;p5"/>
          <p:cNvSpPr txBox="1">
            <a:spLocks noGrp="1"/>
          </p:cNvSpPr>
          <p:nvPr>
            <p:ph type="body" idx="1" hasCustomPrompt="1"/>
          </p:nvPr>
        </p:nvSpPr>
        <p:spPr>
          <a:xfrm>
            <a:off x="456300" y="1263111"/>
            <a:ext cx="8225400" cy="1968286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937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Font typeface="System Font Regular"/>
              <a:buChar char="●"/>
              <a:defRPr sz="2600" b="0" cap="none" spc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937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Courier New" panose="02070309020205020404" pitchFamily="49" charset="0"/>
              <a:buChar char="o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435100" lvl="2" indent="-4572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Wingdings" pitchFamily="2" charset="2"/>
              <a:buChar char="§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937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2600"/>
              <a:buFont typeface="Calibri"/>
              <a:buChar char="●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93700"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2600"/>
              <a:buFont typeface="Calibri"/>
              <a:buChar char="○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93700">
              <a:spcBef>
                <a:spcPts val="0"/>
              </a:spcBef>
              <a:spcAft>
                <a:spcPts val="0"/>
              </a:spcAft>
              <a:buClr>
                <a:srgbClr val="E5BB38"/>
              </a:buClr>
              <a:buSzPts val="2600"/>
              <a:buFont typeface="Calibri"/>
              <a:buChar char="■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93700"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2600"/>
              <a:buFont typeface="Calibri"/>
              <a:buChar char="●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93700"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2600"/>
              <a:buFont typeface="Calibri"/>
              <a:buChar char="○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93700">
              <a:spcBef>
                <a:spcPts val="0"/>
              </a:spcBef>
              <a:spcAft>
                <a:spcPts val="0"/>
              </a:spcAft>
              <a:buClr>
                <a:srgbClr val="E5BB38"/>
              </a:buClr>
              <a:buSzPts val="2600"/>
              <a:buFont typeface="Calibri"/>
              <a:buChar char="■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dirty="0"/>
              <a:t>Content: Calibri Reg., 26pt (minimum 18pt if needed)</a:t>
            </a:r>
          </a:p>
          <a:p>
            <a:pPr lvl="1"/>
            <a:r>
              <a:rPr lang="en-US" dirty="0"/>
              <a:t>Calibri Reg., 26pt (minimum 18pt if needed) </a:t>
            </a:r>
          </a:p>
          <a:p>
            <a:pPr lvl="2"/>
            <a:r>
              <a:rPr lang="en-US" dirty="0"/>
              <a:t>Calibri Reg., 26pt (minimum 18pt if needed)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248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3;p3" title="k20center-logo-variations_K20 Bug - White.png">
            <a:extLst>
              <a:ext uri="{FF2B5EF4-FFF2-40B4-BE49-F238E27FC236}">
                <a16:creationId xmlns:a16="http://schemas.microsoft.com/office/drawing/2014/main" id="{0AE1F00A-4779-1E70-54A1-FBFED9BE0AC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1pPr>
            <a:lvl2pPr marL="3657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2pPr>
            <a:lvl3pPr marL="8229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3pPr>
            <a:lvl4pPr marL="13716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4pPr>
            <a:lvl5pPr marL="18288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91611106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estion/Objective" userDrawn="1">
  <p:cSld name="1_Question/Objectiv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4" title="k20center-logo-variations_K20 Bug - Whit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801" y="4450849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15;p4">
            <a:extLst>
              <a:ext uri="{FF2B5EF4-FFF2-40B4-BE49-F238E27FC236}">
                <a16:creationId xmlns:a16="http://schemas.microsoft.com/office/drawing/2014/main" id="{3A755AE6-8F5E-B692-854D-9C43C5203B2A}"/>
              </a:ext>
            </a:extLst>
          </p:cNvPr>
          <p:cNvSpPr txBox="1">
            <a:spLocks noGrp="1"/>
          </p:cNvSpPr>
          <p:nvPr>
            <p:ph type="ctrTitle" hasCustomPrompt="1"/>
          </p:nvPr>
        </p:nvSpPr>
        <p:spPr>
          <a:xfrm>
            <a:off x="456175" y="744575"/>
            <a:ext cx="82323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dirty="0"/>
              <a:t>Objective: Calibri Reg., 50pt</a:t>
            </a:r>
            <a:endParaRPr dirty="0"/>
          </a:p>
        </p:txBody>
      </p:sp>
      <p:sp>
        <p:nvSpPr>
          <p:cNvPr id="3" name="Google Shape;16;p4">
            <a:extLst>
              <a:ext uri="{FF2B5EF4-FFF2-40B4-BE49-F238E27FC236}">
                <a16:creationId xmlns:a16="http://schemas.microsoft.com/office/drawing/2014/main" id="{157EFD0C-D371-DE2D-CBBF-6DB5E19594E6}"/>
              </a:ext>
            </a:extLst>
          </p:cNvPr>
          <p:cNvSpPr txBox="1">
            <a:spLocks noGrp="1"/>
          </p:cNvSpPr>
          <p:nvPr>
            <p:ph type="subTitle" idx="1" hasCustomPrompt="1"/>
          </p:nvPr>
        </p:nvSpPr>
        <p:spPr>
          <a:xfrm>
            <a:off x="456175" y="2834125"/>
            <a:ext cx="8232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5715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System Font Regular"/>
              <a:buChar char="●"/>
              <a:tabLst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4572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tabLst/>
              <a:defRPr/>
            </a:pPr>
            <a:r>
              <a:rPr lang="en-US" dirty="0"/>
              <a:t>Subtitle: Calibri Reg., 26pt</a:t>
            </a:r>
          </a:p>
          <a:p>
            <a:pPr marL="4572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tabLst/>
              <a:defRPr/>
            </a:pPr>
            <a:r>
              <a:rPr lang="en-US" dirty="0"/>
              <a:t>Use bullet points if there are multiple questions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userDrawn="1">
  <p:cSld name="1_Title Only">
    <p:bg>
      <p:bgPr>
        <a:solidFill>
          <a:schemeClr val="lt1"/>
        </a:soli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oogle Shape;29;p7" title="k20center-logo-variations_K20 - Bug Color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800" y="4450850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20;p5">
            <a:extLst>
              <a:ext uri="{FF2B5EF4-FFF2-40B4-BE49-F238E27FC236}">
                <a16:creationId xmlns:a16="http://schemas.microsoft.com/office/drawing/2014/main" id="{8A625688-D669-7842-F000-726A63CBD9A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456175" y="445024"/>
            <a:ext cx="8225400" cy="8180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  <a:defRPr sz="3600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dirty="0"/>
              <a:t>Title: Calibri Reg., 36pt</a:t>
            </a:r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ssential Question(s)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3;p3" title="k20center-logo-variations_K20 Bug - White.png">
            <a:extLst>
              <a:ext uri="{FF2B5EF4-FFF2-40B4-BE49-F238E27FC236}">
                <a16:creationId xmlns:a16="http://schemas.microsoft.com/office/drawing/2014/main" id="{352F3F22-C08A-C1B2-7582-D5C5408E7B6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70693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jective(s)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3;p3" title="k20center-logo-variations_K20 Bug - White.png">
            <a:extLst>
              <a:ext uri="{FF2B5EF4-FFF2-40B4-BE49-F238E27FC236}">
                <a16:creationId xmlns:a16="http://schemas.microsoft.com/office/drawing/2014/main" id="{89BBD6EA-3A4C-F0D0-6A2E-D04D07E77E5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32602760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29;p7" title="k20center-logo-variations_K20 - Bug Color.png">
            <a:extLst>
              <a:ext uri="{FF2B5EF4-FFF2-40B4-BE49-F238E27FC236}">
                <a16:creationId xmlns:a16="http://schemas.microsoft.com/office/drawing/2014/main" id="{64494FD1-138D-3DF8-1BF4-2C35D66B4EC7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649" y="1370013"/>
            <a:ext cx="7886699" cy="3262312"/>
          </a:xfrm>
          <a:prstGeom prst="rect">
            <a:avLst/>
          </a:prstGeom>
        </p:spPr>
        <p:txBody>
          <a:bodyPr/>
          <a:lstStyle>
            <a:lvl1pPr marL="228600" indent="-228600">
              <a:buFont typeface="+mj-lt"/>
              <a:buAutoNum type="arabicPeriod"/>
              <a:defRPr/>
            </a:lvl1pPr>
            <a:lvl2pPr marL="685800" indent="-320040">
              <a:buFont typeface="+mj-lt"/>
              <a:buAutoNum type="alphaLcPeriod"/>
              <a:defRPr/>
            </a:lvl2pPr>
            <a:lvl3pPr marL="1143000" indent="-320040">
              <a:buFont typeface="+mj-lt"/>
              <a:buAutoNum type="romanLcPeriod"/>
              <a:defRPr/>
            </a:lvl3pPr>
            <a:lvl4pPr marL="1600200" indent="-228600">
              <a:lnSpc>
                <a:spcPct val="100000"/>
              </a:lnSpc>
              <a:buSzPct val="120000"/>
              <a:buFont typeface="Arial" panose="020B0604020202020204" pitchFamily="34" charset="0"/>
              <a:buChar char="•"/>
              <a:defRPr/>
            </a:lvl4pPr>
            <a:lvl5pPr marL="2057400" indent="-228600">
              <a:lnSpc>
                <a:spcPct val="100000"/>
              </a:lnSpc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462925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Content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29;p7" title="k20center-logo-variations_K20 - Bug Color.png">
            <a:extLst>
              <a:ext uri="{FF2B5EF4-FFF2-40B4-BE49-F238E27FC236}">
                <a16:creationId xmlns:a16="http://schemas.microsoft.com/office/drawing/2014/main" id="{999EF65B-F153-F196-B2EC-FC27339470E3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51984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t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29;p7" title="k20center-logo-variations_K20 - Bug Color.png">
            <a:extLst>
              <a:ext uri="{FF2B5EF4-FFF2-40B4-BE49-F238E27FC236}">
                <a16:creationId xmlns:a16="http://schemas.microsoft.com/office/drawing/2014/main" id="{B14F5D0B-0E73-F34D-43A1-4D0309B7DB9C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  <a:prstGeom prst="rect">
            <a:avLst/>
          </a:prstGeom>
        </p:spPr>
        <p:txBody>
          <a:bodyPr/>
          <a:lstStyle>
            <a:lvl1pPr marL="228600" indent="-320040">
              <a:buFont typeface="+mj-lt"/>
              <a:buAutoNum type="arabicPeriod"/>
              <a:defRPr/>
            </a:lvl1pPr>
            <a:lvl2pPr marL="685800" indent="-320040">
              <a:buFont typeface="+mj-lt"/>
              <a:buAutoNum type="alphaLcPeriod"/>
              <a:defRPr/>
            </a:lvl2pPr>
            <a:lvl3pPr marL="1143000" indent="-320040">
              <a:buFont typeface="+mj-lt"/>
              <a:buAutoNum type="romanLcPeriod"/>
              <a:defRPr/>
            </a:lvl3pPr>
            <a:lvl4pPr marL="1600200" indent="-320040">
              <a:lnSpc>
                <a:spcPct val="100000"/>
              </a:lnSpc>
              <a:buSzPct val="120000"/>
              <a:buFont typeface="Arial" panose="020B0604020202020204" pitchFamily="34" charset="0"/>
              <a:buChar char="•"/>
              <a:defRPr/>
            </a:lvl4pPr>
            <a:lvl5pPr marL="2057400" indent="-320040">
              <a:lnSpc>
                <a:spcPct val="100000"/>
              </a:lnSpc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50254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structional Strate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29;p7" title="k20center-logo-variations_K20 - Bug Color.png">
            <a:extLst>
              <a:ext uri="{FF2B5EF4-FFF2-40B4-BE49-F238E27FC236}">
                <a16:creationId xmlns:a16="http://schemas.microsoft.com/office/drawing/2014/main" id="{4708A0ED-3746-6930-4DAE-D71BD269A4C3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05633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D8BC3FB2-97FE-29DD-6A87-FF5B0A131F89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32;p8"/>
          <p:cNvSpPr txBox="1">
            <a:spLocks noGrp="1"/>
          </p:cNvSpPr>
          <p:nvPr>
            <p:ph type="title"/>
          </p:nvPr>
        </p:nvSpPr>
        <p:spPr>
          <a:xfrm>
            <a:off x="754050" y="4329575"/>
            <a:ext cx="7635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t">
            <a:norm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1800"/>
              <a:buFont typeface="Calibri"/>
              <a:buNone/>
              <a:defRPr sz="1800">
                <a:solidFill>
                  <a:srgbClr val="27578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0111670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91FAD461-FD6A-4D3A-E769-DDFFFEC600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94F884F-50C5-CF4B-078F-205378D7F4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2094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  <p:sldLayoutId id="2147483674" r:id="rId16"/>
    <p:sldLayoutId id="2147483675" r:id="rId17"/>
    <p:sldLayoutId id="2147483676" r:id="rId18"/>
    <p:sldLayoutId id="2147483677" r:id="rId19"/>
    <p:sldLayoutId id="2147483650" r:id="rId20"/>
    <p:sldLayoutId id="2147483653" r:id="rId21"/>
  </p:sldLayoutIdLst>
  <p:hf sldNum="0"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9pPr>
    </p:titleStyle>
    <p:bodyStyle>
      <a:lvl1pPr marL="228600" indent="-228600" algn="l" rtl="0" eaLnBrk="1" fontAlgn="base" hangingPunct="1">
        <a:spcBef>
          <a:spcPts val="500"/>
        </a:spcBef>
        <a:spcAft>
          <a:spcPct val="0"/>
        </a:spcAft>
        <a:buClr>
          <a:srgbClr val="971D20"/>
        </a:buClr>
        <a:buSzPct val="100000"/>
        <a:buFont typeface="System Font Regular"/>
        <a:buChar char="●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rtl="0" eaLnBrk="1" fontAlgn="base" hangingPunct="1">
        <a:spcBef>
          <a:spcPts val="500"/>
        </a:spcBef>
        <a:spcAft>
          <a:spcPct val="0"/>
        </a:spcAft>
        <a:buClr>
          <a:schemeClr val="accent1"/>
        </a:buClr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rtl="0" eaLnBrk="1" fontAlgn="base" hangingPunct="1">
        <a:spcBef>
          <a:spcPts val="500"/>
        </a:spcBef>
        <a:spcAft>
          <a:spcPct val="0"/>
        </a:spcAft>
        <a:buClr>
          <a:srgbClr val="E8BF3C"/>
        </a:buClr>
        <a:buFont typeface="Wingdings" pitchFamily="2" charset="2"/>
        <a:buChar char="§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Clr>
          <a:srgbClr val="971D20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SzPct val="80000"/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8C49B36D-CBCC-B77E-EE35-DE4798C644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B2969B3E-280E-4802-C920-59A7C12B6F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7" name="Google Shape;29;p7" title="k20center-logo-variations_K20 - Bug Color.png">
            <a:extLst>
              <a:ext uri="{FF2B5EF4-FFF2-40B4-BE49-F238E27FC236}">
                <a16:creationId xmlns:a16="http://schemas.microsoft.com/office/drawing/2014/main" id="{86E1D07B-4750-EA7A-07FC-6B005E5A8C64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6100060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9pPr>
    </p:titleStyle>
    <p:bodyStyle>
      <a:lvl1pPr marL="228600" indent="-319088" algn="l" rtl="0" eaLnBrk="1" fontAlgn="base" hangingPunct="1">
        <a:spcBef>
          <a:spcPts val="500"/>
        </a:spcBef>
        <a:spcAft>
          <a:spcPct val="0"/>
        </a:spcAft>
        <a:buClr>
          <a:srgbClr val="971D20"/>
        </a:buClr>
        <a:buFont typeface="Aptos Display" panose="020B0004020202020204" pitchFamily="34" charset="0"/>
        <a:buAutoNum type="arabi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319088" algn="l" rtl="0" eaLnBrk="1" fontAlgn="base" hangingPunct="1">
        <a:spcBef>
          <a:spcPts val="500"/>
        </a:spcBef>
        <a:spcAft>
          <a:spcPct val="0"/>
        </a:spcAft>
        <a:buClr>
          <a:schemeClr val="accent1"/>
        </a:buClr>
        <a:buFont typeface="Aptos Display" panose="020B0004020202020204" pitchFamily="34" charset="0"/>
        <a:buAutoNum type="alphaL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319088" algn="l" rtl="0" eaLnBrk="1" fontAlgn="base" hangingPunct="1">
        <a:spcBef>
          <a:spcPts val="500"/>
        </a:spcBef>
        <a:spcAft>
          <a:spcPct val="0"/>
        </a:spcAft>
        <a:buClr>
          <a:srgbClr val="E8BF3C"/>
        </a:buClr>
        <a:buFont typeface="Aptos Display" panose="020B0004020202020204" pitchFamily="34" charset="0"/>
        <a:buAutoNum type="romanL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319088" algn="l" rtl="0" eaLnBrk="1" fontAlgn="base" hangingPunct="1">
        <a:spcBef>
          <a:spcPts val="500"/>
        </a:spcBef>
        <a:spcAft>
          <a:spcPct val="0"/>
        </a:spcAft>
        <a:buClr>
          <a:srgbClr val="971D20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319088" algn="l" rtl="0" eaLnBrk="1" fontAlgn="base" hangingPunct="1">
        <a:spcBef>
          <a:spcPts val="500"/>
        </a:spcBef>
        <a:spcAft>
          <a:spcPct val="0"/>
        </a:spcAft>
        <a:buClr>
          <a:schemeClr val="accent1"/>
        </a:buClr>
        <a:buSzPct val="75000"/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3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14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11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3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14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6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4.bin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e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16.e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8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411704-552B-48FD-E699-0CBC134D5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B1785-C5CB-65FC-D1E7-17E03277B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Combining Expressions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3012C0-9A68-2972-4E89-D58F7F50DF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</a:t>
            </a:r>
            <a:r>
              <a:rPr lang="en-US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3</a:t>
            </a:r>
            <a:r>
              <a:rPr lang="en-US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(</a:t>
            </a:r>
            <a:r>
              <a:rPr lang="en-US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2</a:t>
            </a:r>
            <a:r>
              <a:rPr lang="en-US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ctr">
              <a:buNone/>
            </a:pPr>
            <a:endParaRPr lang="en-US" sz="6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8147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4F4C15-2B86-8260-0058-D7DE1124CA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35678-940B-C62D-0B87-308C1BC9B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Combining Expressions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9A69DF-329F-7254-34E8-2AC41DF4DE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(–3</a:t>
            </a:r>
            <a:r>
              <a:rPr lang="en-US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+ 3</a:t>
            </a:r>
            <a:r>
              <a:rPr lang="en-US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(–2</a:t>
            </a:r>
            <a:r>
              <a:rPr lang="en-US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+ 4</a:t>
            </a:r>
            <a:r>
              <a:rPr lang="en-US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ctr">
              <a:buNone/>
            </a:pPr>
            <a:endParaRPr lang="en-US" sz="6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74915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7945ADF3-4F1A-8497-E7C4-A4374CD77D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B3E18-0F87-FCEA-6826-77CF72EE9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Combining Expressions (Algebra Tiles)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EF5830-1261-25ED-C2EE-264AF42726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4008" lvl="0" indent="0">
              <a:spcBef>
                <a:spcPts val="52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(–3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+ 3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(–2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+ 4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2CB31A1-92EA-7251-AA6B-E410678E6C77}"/>
              </a:ext>
            </a:extLst>
          </p:cNvPr>
          <p:cNvGrpSpPr/>
          <p:nvPr/>
        </p:nvGrpSpPr>
        <p:grpSpPr>
          <a:xfrm>
            <a:off x="304800" y="1889126"/>
            <a:ext cx="7779203" cy="2751137"/>
            <a:chOff x="304800" y="1889126"/>
            <a:chExt cx="7779203" cy="2751137"/>
          </a:xfrm>
        </p:grpSpPr>
        <p:graphicFrame>
          <p:nvGraphicFramePr>
            <p:cNvPr id="5" name="Object 4">
              <a:extLst>
                <a:ext uri="{FF2B5EF4-FFF2-40B4-BE49-F238E27FC236}">
                  <a16:creationId xmlns:a16="http://schemas.microsoft.com/office/drawing/2014/main" id="{3FAD685C-1526-B133-50A6-7143E14AD49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31351497"/>
                </p:ext>
              </p:extLst>
            </p:nvPr>
          </p:nvGraphicFramePr>
          <p:xfrm>
            <a:off x="2710590" y="1889126"/>
            <a:ext cx="2603500" cy="27511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2603160" imgH="2933640" progId="Equation.DSMT4">
                    <p:embed/>
                  </p:oleObj>
                </mc:Choice>
                <mc:Fallback>
                  <p:oleObj name="Equation" r:id="rId3" imgW="2603160" imgH="2933640" progId="Equation.DSMT4">
                    <p:embed/>
                    <p:pic>
                      <p:nvPicPr>
                        <p:cNvPr id="5" name="Object 4">
                          <a:extLst>
                            <a:ext uri="{FF2B5EF4-FFF2-40B4-BE49-F238E27FC236}">
                              <a16:creationId xmlns:a16="http://schemas.microsoft.com/office/drawing/2014/main" id="{3FAD685C-1526-B133-50A6-7143E14AD494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710590" y="1889126"/>
                          <a:ext cx="2603500" cy="275113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Object 6">
              <a:extLst>
                <a:ext uri="{FF2B5EF4-FFF2-40B4-BE49-F238E27FC236}">
                  <a16:creationId xmlns:a16="http://schemas.microsoft.com/office/drawing/2014/main" id="{124FE2CC-E6E3-5ED0-F6FB-0C8886BD21F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6903271"/>
                </p:ext>
              </p:extLst>
            </p:nvPr>
          </p:nvGraphicFramePr>
          <p:xfrm>
            <a:off x="304800" y="1890713"/>
            <a:ext cx="2035175" cy="2749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2120760" imgH="2933640" progId="Equation.DSMT4">
                    <p:embed/>
                  </p:oleObj>
                </mc:Choice>
                <mc:Fallback>
                  <p:oleObj name="Equation" r:id="rId5" imgW="2120760" imgH="2933640" progId="Equation.DSMT4">
                    <p:embed/>
                    <p:pic>
                      <p:nvPicPr>
                        <p:cNvPr id="7" name="Object 6">
                          <a:extLst>
                            <a:ext uri="{FF2B5EF4-FFF2-40B4-BE49-F238E27FC236}">
                              <a16:creationId xmlns:a16="http://schemas.microsoft.com/office/drawing/2014/main" id="{124FE2CC-E6E3-5ED0-F6FB-0C8886BD21FD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304800" y="1890713"/>
                          <a:ext cx="2035175" cy="27495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" name="Object 29">
              <a:extLst>
                <a:ext uri="{FF2B5EF4-FFF2-40B4-BE49-F238E27FC236}">
                  <a16:creationId xmlns:a16="http://schemas.microsoft.com/office/drawing/2014/main" id="{6DDC86C5-9496-C2E6-701C-993E3861282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37057185"/>
                </p:ext>
              </p:extLst>
            </p:nvPr>
          </p:nvGraphicFramePr>
          <p:xfrm>
            <a:off x="7106103" y="1895475"/>
            <a:ext cx="977900" cy="27384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978387" imgH="2738841" progId="Equation.DSMT4">
                    <p:embed/>
                  </p:oleObj>
                </mc:Choice>
                <mc:Fallback>
                  <p:oleObj name="Equation" r:id="rId7" imgW="978387" imgH="2738841" progId="Equation.DSMT4">
                    <p:embed/>
                    <p:pic>
                      <p:nvPicPr>
                        <p:cNvPr id="30" name="Object 29">
                          <a:extLst>
                            <a:ext uri="{FF2B5EF4-FFF2-40B4-BE49-F238E27FC236}">
                              <a16:creationId xmlns:a16="http://schemas.microsoft.com/office/drawing/2014/main" id="{6DDC86C5-9496-C2E6-701C-993E3861282A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7106103" y="1895475"/>
                          <a:ext cx="977900" cy="273843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292DF52-873F-9077-D799-7DE309A1BC83}"/>
                </a:ext>
              </a:extLst>
            </p:cNvPr>
            <p:cNvSpPr/>
            <p:nvPr/>
          </p:nvSpPr>
          <p:spPr>
            <a:xfrm>
              <a:off x="2915987" y="3590007"/>
              <a:ext cx="519865" cy="859209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graphicFrame>
          <p:nvGraphicFramePr>
            <p:cNvPr id="9" name="Object 8">
              <a:extLst>
                <a:ext uri="{FF2B5EF4-FFF2-40B4-BE49-F238E27FC236}">
                  <a16:creationId xmlns:a16="http://schemas.microsoft.com/office/drawing/2014/main" id="{4CA4F96B-E9DB-29E7-7B52-FCA801F5F7A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68525170"/>
                </p:ext>
              </p:extLst>
            </p:nvPr>
          </p:nvGraphicFramePr>
          <p:xfrm>
            <a:off x="2354982" y="3062288"/>
            <a:ext cx="330200" cy="203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330120" imgH="203040" progId="Equation.DSMT4">
                    <p:embed/>
                  </p:oleObj>
                </mc:Choice>
                <mc:Fallback>
                  <p:oleObj name="Equation" r:id="rId9" imgW="330120" imgH="203040" progId="Equation.DSMT4">
                    <p:embed/>
                    <p:pic>
                      <p:nvPicPr>
                        <p:cNvPr id="9" name="Object 8">
                          <a:extLst>
                            <a:ext uri="{FF2B5EF4-FFF2-40B4-BE49-F238E27FC236}">
                              <a16:creationId xmlns:a16="http://schemas.microsoft.com/office/drawing/2014/main" id="{4CA4F96B-E9DB-29E7-7B52-FCA801F5F7A5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2354982" y="3062288"/>
                          <a:ext cx="330200" cy="2032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Object 9">
              <a:extLst>
                <a:ext uri="{FF2B5EF4-FFF2-40B4-BE49-F238E27FC236}">
                  <a16:creationId xmlns:a16="http://schemas.microsoft.com/office/drawing/2014/main" id="{E0C04318-01AE-A4C0-79BE-AE358EE83C6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93168199"/>
                </p:ext>
              </p:extLst>
            </p:nvPr>
          </p:nvGraphicFramePr>
          <p:xfrm>
            <a:off x="5352862" y="3026401"/>
            <a:ext cx="330200" cy="254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1" imgW="330120" imgH="253800" progId="Equation.DSMT4">
                    <p:embed/>
                  </p:oleObj>
                </mc:Choice>
                <mc:Fallback>
                  <p:oleObj name="Equation" r:id="rId11" imgW="330120" imgH="253800" progId="Equation.DSMT4">
                    <p:embed/>
                    <p:pic>
                      <p:nvPicPr>
                        <p:cNvPr id="10" name="Object 9">
                          <a:extLst>
                            <a:ext uri="{FF2B5EF4-FFF2-40B4-BE49-F238E27FC236}">
                              <a16:creationId xmlns:a16="http://schemas.microsoft.com/office/drawing/2014/main" id="{E0C04318-01AE-A4C0-79BE-AE358EE83C60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5352862" y="3026401"/>
                          <a:ext cx="330200" cy="2540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AFC997C-5C17-B9A4-918C-D7930A75560F}"/>
                </a:ext>
              </a:extLst>
            </p:cNvPr>
            <p:cNvSpPr/>
            <p:nvPr/>
          </p:nvSpPr>
          <p:spPr>
            <a:xfrm>
              <a:off x="3434423" y="3590007"/>
              <a:ext cx="519865" cy="859209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908604E-BC6C-6033-B997-26EACFDCC4D4}"/>
                </a:ext>
              </a:extLst>
            </p:cNvPr>
            <p:cNvSpPr/>
            <p:nvPr/>
          </p:nvSpPr>
          <p:spPr>
            <a:xfrm>
              <a:off x="3949342" y="3590007"/>
              <a:ext cx="519865" cy="859209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EFD9C5E-A9AB-D3E3-8B66-32869A1D95FF}"/>
                </a:ext>
              </a:extLst>
            </p:cNvPr>
            <p:cNvSpPr/>
            <p:nvPr/>
          </p:nvSpPr>
          <p:spPr>
            <a:xfrm>
              <a:off x="4469516" y="3590007"/>
              <a:ext cx="519865" cy="859209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B75F978-CD2C-D985-0F46-53ED827A7B72}"/>
                </a:ext>
              </a:extLst>
            </p:cNvPr>
            <p:cNvSpPr/>
            <p:nvPr/>
          </p:nvSpPr>
          <p:spPr>
            <a:xfrm>
              <a:off x="541087" y="2087409"/>
              <a:ext cx="389036" cy="1269622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tx1"/>
              </a:solidFill>
            </a:ln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–x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D62880D-C980-5226-E552-2E1324C6032C}"/>
                </a:ext>
              </a:extLst>
            </p:cNvPr>
            <p:cNvSpPr/>
            <p:nvPr/>
          </p:nvSpPr>
          <p:spPr>
            <a:xfrm>
              <a:off x="932145" y="2087409"/>
              <a:ext cx="389036" cy="1269622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tx1"/>
              </a:solidFill>
            </a:ln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–x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AA83D8F-8E27-2F41-A99F-88114030F61E}"/>
                </a:ext>
              </a:extLst>
            </p:cNvPr>
            <p:cNvSpPr/>
            <p:nvPr/>
          </p:nvSpPr>
          <p:spPr>
            <a:xfrm>
              <a:off x="1321083" y="2087409"/>
              <a:ext cx="389036" cy="1269622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tx1"/>
              </a:solidFill>
            </a:ln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–x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A27F80F-44D1-8ED4-B3F0-0560A5BA0361}"/>
                </a:ext>
              </a:extLst>
            </p:cNvPr>
            <p:cNvSpPr/>
            <p:nvPr/>
          </p:nvSpPr>
          <p:spPr>
            <a:xfrm>
              <a:off x="532302" y="3590007"/>
              <a:ext cx="519865" cy="859209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4DD806C-2402-DCA6-5DC3-FE5278F2AD6C}"/>
                </a:ext>
              </a:extLst>
            </p:cNvPr>
            <p:cNvSpPr/>
            <p:nvPr/>
          </p:nvSpPr>
          <p:spPr>
            <a:xfrm>
              <a:off x="1050738" y="3590007"/>
              <a:ext cx="519865" cy="859209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C76565F-9CB2-58E5-A10F-FFA1D932CFE4}"/>
                </a:ext>
              </a:extLst>
            </p:cNvPr>
            <p:cNvSpPr/>
            <p:nvPr/>
          </p:nvSpPr>
          <p:spPr>
            <a:xfrm>
              <a:off x="1570912" y="3590007"/>
              <a:ext cx="519865" cy="859209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5611208E-82C4-6A87-DA38-69DB068A3496}"/>
                </a:ext>
              </a:extLst>
            </p:cNvPr>
            <p:cNvSpPr/>
            <p:nvPr/>
          </p:nvSpPr>
          <p:spPr>
            <a:xfrm>
              <a:off x="2915987" y="2087409"/>
              <a:ext cx="389036" cy="1269622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tx1"/>
              </a:solidFill>
            </a:ln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–x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0CE33261-E0F1-0570-DAB1-857BAA7ED6F4}"/>
                </a:ext>
              </a:extLst>
            </p:cNvPr>
            <p:cNvSpPr/>
            <p:nvPr/>
          </p:nvSpPr>
          <p:spPr>
            <a:xfrm>
              <a:off x="3307045" y="2087409"/>
              <a:ext cx="389036" cy="1269622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tx1"/>
              </a:solidFill>
            </a:ln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–x</a:t>
              </a:r>
            </a:p>
          </p:txBody>
        </p:sp>
        <p:graphicFrame>
          <p:nvGraphicFramePr>
            <p:cNvPr id="26" name="Object 25">
              <a:extLst>
                <a:ext uri="{FF2B5EF4-FFF2-40B4-BE49-F238E27FC236}">
                  <a16:creationId xmlns:a16="http://schemas.microsoft.com/office/drawing/2014/main" id="{027875D6-73FE-A2C7-E6D6-47C9CB57271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95246239"/>
                </p:ext>
              </p:extLst>
            </p:nvPr>
          </p:nvGraphicFramePr>
          <p:xfrm>
            <a:off x="6757697" y="3062288"/>
            <a:ext cx="330200" cy="203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330120" imgH="203040" progId="Equation.DSMT4">
                    <p:embed/>
                  </p:oleObj>
                </mc:Choice>
                <mc:Fallback>
                  <p:oleObj name="Equation" r:id="rId9" imgW="330120" imgH="203040" progId="Equation.DSMT4">
                    <p:embed/>
                    <p:pic>
                      <p:nvPicPr>
                        <p:cNvPr id="26" name="Object 25">
                          <a:extLst>
                            <a:ext uri="{FF2B5EF4-FFF2-40B4-BE49-F238E27FC236}">
                              <a16:creationId xmlns:a16="http://schemas.microsoft.com/office/drawing/2014/main" id="{027875D6-73FE-A2C7-E6D6-47C9CB572719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6757697" y="3062288"/>
                          <a:ext cx="330200" cy="2032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" name="Object 26">
              <a:extLst>
                <a:ext uri="{FF2B5EF4-FFF2-40B4-BE49-F238E27FC236}">
                  <a16:creationId xmlns:a16="http://schemas.microsoft.com/office/drawing/2014/main" id="{8582A1B9-1462-5E51-C34C-462BDB5EFA3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35190922"/>
                </p:ext>
              </p:extLst>
            </p:nvPr>
          </p:nvGraphicFramePr>
          <p:xfrm>
            <a:off x="5792788" y="1901825"/>
            <a:ext cx="977900" cy="27384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3" imgW="977760" imgH="2933640" progId="Equation.DSMT4">
                    <p:embed/>
                  </p:oleObj>
                </mc:Choice>
                <mc:Fallback>
                  <p:oleObj name="Equation" r:id="rId13" imgW="977760" imgH="2933640" progId="Equation.DSMT4">
                    <p:embed/>
                    <p:pic>
                      <p:nvPicPr>
                        <p:cNvPr id="27" name="Object 26">
                          <a:extLst>
                            <a:ext uri="{FF2B5EF4-FFF2-40B4-BE49-F238E27FC236}">
                              <a16:creationId xmlns:a16="http://schemas.microsoft.com/office/drawing/2014/main" id="{8582A1B9-1462-5E51-C34C-462BDB5EFA3F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5792788" y="1901825"/>
                          <a:ext cx="977900" cy="273843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1F23B183-F494-0DD0-2E98-685B8575C78A}"/>
                </a:ext>
              </a:extLst>
            </p:cNvPr>
            <p:cNvSpPr/>
            <p:nvPr/>
          </p:nvSpPr>
          <p:spPr>
            <a:xfrm>
              <a:off x="6071079" y="2087409"/>
              <a:ext cx="389036" cy="1269622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tx1"/>
              </a:solidFill>
            </a:ln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–x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A48E246-1E83-3252-E859-85A7718B28F3}"/>
                </a:ext>
              </a:extLst>
            </p:cNvPr>
            <p:cNvSpPr/>
            <p:nvPr/>
          </p:nvSpPr>
          <p:spPr>
            <a:xfrm>
              <a:off x="7307547" y="3590007"/>
              <a:ext cx="519865" cy="859209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D5138612-EA53-7CEB-8548-26246045D1DD}"/>
                </a:ext>
              </a:extLst>
            </p:cNvPr>
            <p:cNvSpPr/>
            <p:nvPr/>
          </p:nvSpPr>
          <p:spPr>
            <a:xfrm>
              <a:off x="457200" y="2001349"/>
              <a:ext cx="861861" cy="1435499"/>
            </a:xfrm>
            <a:prstGeom prst="roundRect">
              <a:avLst/>
            </a:prstGeom>
            <a:solidFill>
              <a:schemeClr val="accent4">
                <a:alpha val="50196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2308159E-3B47-6B20-E91A-EEA0BCEB140E}"/>
                </a:ext>
              </a:extLst>
            </p:cNvPr>
            <p:cNvSpPr/>
            <p:nvPr/>
          </p:nvSpPr>
          <p:spPr>
            <a:xfrm>
              <a:off x="2837582" y="2001349"/>
              <a:ext cx="947018" cy="1435499"/>
            </a:xfrm>
            <a:prstGeom prst="roundRect">
              <a:avLst/>
            </a:prstGeom>
            <a:solidFill>
              <a:schemeClr val="accent4">
                <a:alpha val="50196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2F78ED92-436B-677C-EFCC-C1F93E408D8D}"/>
                </a:ext>
              </a:extLst>
            </p:cNvPr>
            <p:cNvSpPr/>
            <p:nvPr/>
          </p:nvSpPr>
          <p:spPr>
            <a:xfrm>
              <a:off x="440703" y="3508236"/>
              <a:ext cx="1739917" cy="1044714"/>
            </a:xfrm>
            <a:prstGeom prst="roundRect">
              <a:avLst/>
            </a:prstGeom>
            <a:solidFill>
              <a:schemeClr val="accent4">
                <a:alpha val="50196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D45DEA6D-723A-6A94-AA5A-F6381BF884C1}"/>
                </a:ext>
              </a:extLst>
            </p:cNvPr>
            <p:cNvSpPr/>
            <p:nvPr/>
          </p:nvSpPr>
          <p:spPr>
            <a:xfrm>
              <a:off x="2834906" y="3508236"/>
              <a:ext cx="1634301" cy="1044714"/>
            </a:xfrm>
            <a:prstGeom prst="roundRect">
              <a:avLst/>
            </a:prstGeom>
            <a:solidFill>
              <a:schemeClr val="accent4">
                <a:alpha val="50196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172205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E0172E1A-06E9-6A23-E3E0-1D79D692EF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D6616-BCA9-16EE-A298-DC1D11AAB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Combining Expressions (Algebra Tiles)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140ABCE-3348-06DD-0DEB-2D0D2966B382}"/>
              </a:ext>
            </a:extLst>
          </p:cNvPr>
          <p:cNvGrpSpPr/>
          <p:nvPr/>
        </p:nvGrpSpPr>
        <p:grpSpPr>
          <a:xfrm>
            <a:off x="457200" y="1881477"/>
            <a:ext cx="7696752" cy="3005403"/>
            <a:chOff x="457200" y="1881477"/>
            <a:chExt cx="7696752" cy="3005403"/>
          </a:xfrm>
        </p:grpSpPr>
        <p:graphicFrame>
          <p:nvGraphicFramePr>
            <p:cNvPr id="31" name="Object 30">
              <a:extLst>
                <a:ext uri="{FF2B5EF4-FFF2-40B4-BE49-F238E27FC236}">
                  <a16:creationId xmlns:a16="http://schemas.microsoft.com/office/drawing/2014/main" id="{A19E543C-27EA-F5CC-FE1E-DB5A92EA80D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53521213"/>
                </p:ext>
              </p:extLst>
            </p:nvPr>
          </p:nvGraphicFramePr>
          <p:xfrm>
            <a:off x="3270789" y="1881477"/>
            <a:ext cx="1625600" cy="272954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1625400" imgH="2933640" progId="Equation.DSMT4">
                    <p:embed/>
                  </p:oleObj>
                </mc:Choice>
                <mc:Fallback>
                  <p:oleObj name="Equation" r:id="rId3" imgW="1625400" imgH="2933640" progId="Equation.DSMT4">
                    <p:embed/>
                    <p:pic>
                      <p:nvPicPr>
                        <p:cNvPr id="31" name="Object 30">
                          <a:extLst>
                            <a:ext uri="{FF2B5EF4-FFF2-40B4-BE49-F238E27FC236}">
                              <a16:creationId xmlns:a16="http://schemas.microsoft.com/office/drawing/2014/main" id="{A19E543C-27EA-F5CC-FE1E-DB5A92EA80D7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270789" y="1881477"/>
                          <a:ext cx="1625600" cy="2729549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58251E6-A37F-0B5E-6958-7C80E45C159E}"/>
                </a:ext>
              </a:extLst>
            </p:cNvPr>
            <p:cNvSpPr/>
            <p:nvPr/>
          </p:nvSpPr>
          <p:spPr>
            <a:xfrm>
              <a:off x="3494830" y="2092966"/>
              <a:ext cx="389036" cy="1269622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tx1"/>
              </a:solidFill>
            </a:ln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–x</a:t>
              </a:r>
            </a:p>
          </p:txBody>
        </p:sp>
        <p:graphicFrame>
          <p:nvGraphicFramePr>
            <p:cNvPr id="33" name="Object 32">
              <a:extLst>
                <a:ext uri="{FF2B5EF4-FFF2-40B4-BE49-F238E27FC236}">
                  <a16:creationId xmlns:a16="http://schemas.microsoft.com/office/drawing/2014/main" id="{3573E263-6913-69E7-E591-36A9454E187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40225528"/>
                </p:ext>
              </p:extLst>
            </p:nvPr>
          </p:nvGraphicFramePr>
          <p:xfrm>
            <a:off x="2827512" y="3029744"/>
            <a:ext cx="330200" cy="254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330120" imgH="253800" progId="Equation.DSMT4">
                    <p:embed/>
                  </p:oleObj>
                </mc:Choice>
                <mc:Fallback>
                  <p:oleObj name="Equation" r:id="rId5" imgW="330120" imgH="253800" progId="Equation.DSMT4">
                    <p:embed/>
                    <p:pic>
                      <p:nvPicPr>
                        <p:cNvPr id="33" name="Object 32">
                          <a:extLst>
                            <a:ext uri="{FF2B5EF4-FFF2-40B4-BE49-F238E27FC236}">
                              <a16:creationId xmlns:a16="http://schemas.microsoft.com/office/drawing/2014/main" id="{3573E263-6913-69E7-E591-36A9454E1878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2827512" y="3029744"/>
                          <a:ext cx="330200" cy="2540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4" name="Object 33">
              <a:extLst>
                <a:ext uri="{FF2B5EF4-FFF2-40B4-BE49-F238E27FC236}">
                  <a16:creationId xmlns:a16="http://schemas.microsoft.com/office/drawing/2014/main" id="{097EB114-8ABA-3DA9-8827-D5508771C1C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90319589"/>
                </p:ext>
              </p:extLst>
            </p:nvPr>
          </p:nvGraphicFramePr>
          <p:xfrm>
            <a:off x="1447585" y="3068638"/>
            <a:ext cx="330200" cy="203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330120" imgH="203040" progId="Equation.DSMT4">
                    <p:embed/>
                  </p:oleObj>
                </mc:Choice>
                <mc:Fallback>
                  <p:oleObj name="Equation" r:id="rId7" imgW="330120" imgH="203040" progId="Equation.DSMT4">
                    <p:embed/>
                    <p:pic>
                      <p:nvPicPr>
                        <p:cNvPr id="34" name="Object 33">
                          <a:extLst>
                            <a:ext uri="{FF2B5EF4-FFF2-40B4-BE49-F238E27FC236}">
                              <a16:creationId xmlns:a16="http://schemas.microsoft.com/office/drawing/2014/main" id="{097EB114-8ABA-3DA9-8827-D5508771C1C5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1447585" y="3068638"/>
                          <a:ext cx="330200" cy="2032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5" name="Object 34">
              <a:extLst>
                <a:ext uri="{FF2B5EF4-FFF2-40B4-BE49-F238E27FC236}">
                  <a16:creationId xmlns:a16="http://schemas.microsoft.com/office/drawing/2014/main" id="{51E2DED0-661C-A140-0B56-117645689BA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41776472"/>
                </p:ext>
              </p:extLst>
            </p:nvPr>
          </p:nvGraphicFramePr>
          <p:xfrm>
            <a:off x="457200" y="1908175"/>
            <a:ext cx="977900" cy="27384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977760" imgH="2933640" progId="Equation.DSMT4">
                    <p:embed/>
                  </p:oleObj>
                </mc:Choice>
                <mc:Fallback>
                  <p:oleObj name="Equation" r:id="rId9" imgW="977760" imgH="2933640" progId="Equation.DSMT4">
                    <p:embed/>
                    <p:pic>
                      <p:nvPicPr>
                        <p:cNvPr id="35" name="Object 34">
                          <a:extLst>
                            <a:ext uri="{FF2B5EF4-FFF2-40B4-BE49-F238E27FC236}">
                              <a16:creationId xmlns:a16="http://schemas.microsoft.com/office/drawing/2014/main" id="{51E2DED0-661C-A140-0B56-117645689BAF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457200" y="1908175"/>
                          <a:ext cx="977900" cy="273843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02B7FF8D-9D07-01D0-D84D-FF95A35751C9}"/>
                </a:ext>
              </a:extLst>
            </p:cNvPr>
            <p:cNvSpPr/>
            <p:nvPr/>
          </p:nvSpPr>
          <p:spPr>
            <a:xfrm>
              <a:off x="735491" y="2092966"/>
              <a:ext cx="389036" cy="1269622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tx1"/>
              </a:solidFill>
            </a:ln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–x</a:t>
              </a:r>
            </a:p>
          </p:txBody>
        </p:sp>
        <p:graphicFrame>
          <p:nvGraphicFramePr>
            <p:cNvPr id="37" name="Object 36">
              <a:extLst>
                <a:ext uri="{FF2B5EF4-FFF2-40B4-BE49-F238E27FC236}">
                  <a16:creationId xmlns:a16="http://schemas.microsoft.com/office/drawing/2014/main" id="{736176F0-F60B-50A6-4528-6F83DFA639A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86385400"/>
                </p:ext>
              </p:extLst>
            </p:nvPr>
          </p:nvGraphicFramePr>
          <p:xfrm>
            <a:off x="1813733" y="1901825"/>
            <a:ext cx="977900" cy="27384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1" imgW="978387" imgH="2738841" progId="Equation.DSMT4">
                    <p:embed/>
                  </p:oleObj>
                </mc:Choice>
                <mc:Fallback>
                  <p:oleObj name="Equation" r:id="rId11" imgW="978387" imgH="2738841" progId="Equation.DSMT4">
                    <p:embed/>
                    <p:pic>
                      <p:nvPicPr>
                        <p:cNvPr id="37" name="Object 36">
                          <a:extLst>
                            <a:ext uri="{FF2B5EF4-FFF2-40B4-BE49-F238E27FC236}">
                              <a16:creationId xmlns:a16="http://schemas.microsoft.com/office/drawing/2014/main" id="{736176F0-F60B-50A6-4528-6F83DFA639A9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1813733" y="1901825"/>
                          <a:ext cx="977900" cy="273843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91059F9A-0775-8940-804D-C59363E81DA0}"/>
                </a:ext>
              </a:extLst>
            </p:cNvPr>
            <p:cNvSpPr/>
            <p:nvPr/>
          </p:nvSpPr>
          <p:spPr>
            <a:xfrm>
              <a:off x="2015177" y="3506231"/>
              <a:ext cx="519865" cy="859209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graphicFrame>
          <p:nvGraphicFramePr>
            <p:cNvPr id="39" name="Object 38">
              <a:extLst>
                <a:ext uri="{FF2B5EF4-FFF2-40B4-BE49-F238E27FC236}">
                  <a16:creationId xmlns:a16="http://schemas.microsoft.com/office/drawing/2014/main" id="{B1A0E9D7-4470-6730-0AC3-E62AC3338EA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05832099"/>
                </p:ext>
              </p:extLst>
            </p:nvPr>
          </p:nvGraphicFramePr>
          <p:xfrm>
            <a:off x="4908754" y="3074988"/>
            <a:ext cx="330200" cy="203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330120" imgH="203040" progId="Equation.DSMT4">
                    <p:embed/>
                  </p:oleObj>
                </mc:Choice>
                <mc:Fallback>
                  <p:oleObj name="Equation" r:id="rId7" imgW="330120" imgH="203040" progId="Equation.DSMT4">
                    <p:embed/>
                    <p:pic>
                      <p:nvPicPr>
                        <p:cNvPr id="39" name="Object 38">
                          <a:extLst>
                            <a:ext uri="{FF2B5EF4-FFF2-40B4-BE49-F238E27FC236}">
                              <a16:creationId xmlns:a16="http://schemas.microsoft.com/office/drawing/2014/main" id="{B1A0E9D7-4470-6730-0AC3-E62AC3338EAD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4908754" y="3074988"/>
                          <a:ext cx="330200" cy="2032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0" name="Object 39">
              <a:extLst>
                <a:ext uri="{FF2B5EF4-FFF2-40B4-BE49-F238E27FC236}">
                  <a16:creationId xmlns:a16="http://schemas.microsoft.com/office/drawing/2014/main" id="{CC300F58-5344-1D06-3A9C-BA0C82AC5C8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72386115"/>
                </p:ext>
              </p:extLst>
            </p:nvPr>
          </p:nvGraphicFramePr>
          <p:xfrm>
            <a:off x="5265216" y="1908175"/>
            <a:ext cx="977900" cy="27384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1" imgW="978387" imgH="2738841" progId="Equation.DSMT4">
                    <p:embed/>
                  </p:oleObj>
                </mc:Choice>
                <mc:Fallback>
                  <p:oleObj name="Equation" r:id="rId11" imgW="978387" imgH="2738841" progId="Equation.DSMT4">
                    <p:embed/>
                    <p:pic>
                      <p:nvPicPr>
                        <p:cNvPr id="40" name="Object 39">
                          <a:extLst>
                            <a:ext uri="{FF2B5EF4-FFF2-40B4-BE49-F238E27FC236}">
                              <a16:creationId xmlns:a16="http://schemas.microsoft.com/office/drawing/2014/main" id="{CC300F58-5344-1D06-3A9C-BA0C82AC5C89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5265216" y="1908175"/>
                          <a:ext cx="977900" cy="273843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4E941C35-2261-A75B-E24A-3EC68412A81A}"/>
                </a:ext>
              </a:extLst>
            </p:cNvPr>
            <p:cNvSpPr/>
            <p:nvPr/>
          </p:nvSpPr>
          <p:spPr>
            <a:xfrm>
              <a:off x="5466660" y="3512581"/>
              <a:ext cx="519865" cy="859209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99E1AF6E-DD8E-1A91-8ACD-DD8941DE4668}"/>
                </a:ext>
              </a:extLst>
            </p:cNvPr>
            <p:cNvSpPr/>
            <p:nvPr/>
          </p:nvSpPr>
          <p:spPr>
            <a:xfrm>
              <a:off x="3491309" y="3512581"/>
              <a:ext cx="519865" cy="859209"/>
            </a:xfrm>
            <a:prstGeom prst="rect">
              <a:avLst/>
            </a:prstGeom>
            <a:solidFill>
              <a:srgbClr val="41337A"/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–y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C7B5FDF7-6A90-C121-D06E-764F0FF69E1D}"/>
                </a:ext>
              </a:extLst>
            </p:cNvPr>
            <p:cNvSpPr/>
            <p:nvPr/>
          </p:nvSpPr>
          <p:spPr>
            <a:xfrm>
              <a:off x="4008674" y="3512581"/>
              <a:ext cx="519865" cy="859209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45" name="Arc 44">
              <a:extLst>
                <a:ext uri="{FF2B5EF4-FFF2-40B4-BE49-F238E27FC236}">
                  <a16:creationId xmlns:a16="http://schemas.microsoft.com/office/drawing/2014/main" id="{CA31CCC5-59B3-D187-8F22-B76E7C7925FE}"/>
                </a:ext>
              </a:extLst>
            </p:cNvPr>
            <p:cNvSpPr/>
            <p:nvPr/>
          </p:nvSpPr>
          <p:spPr>
            <a:xfrm rot="5400000">
              <a:off x="4516158" y="1859240"/>
              <a:ext cx="2200830" cy="3854449"/>
            </a:xfrm>
            <a:prstGeom prst="arc">
              <a:avLst>
                <a:gd name="adj1" fmla="val 16200000"/>
                <a:gd name="adj2" fmla="val 3835507"/>
              </a:avLst>
            </a:prstGeom>
            <a:ln>
              <a:solidFill>
                <a:schemeClr val="bg2">
                  <a:lumMod val="50000"/>
                </a:schemeClr>
              </a:solidFill>
              <a:headEnd type="none" w="med" len="med"/>
              <a:tailEnd type="triangle" w="lg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: Rounded Corners 45">
              <a:extLst>
                <a:ext uri="{FF2B5EF4-FFF2-40B4-BE49-F238E27FC236}">
                  <a16:creationId xmlns:a16="http://schemas.microsoft.com/office/drawing/2014/main" id="{87EC4350-9E31-01FD-9D94-C5A6F82C28A0}"/>
                </a:ext>
              </a:extLst>
            </p:cNvPr>
            <p:cNvSpPr/>
            <p:nvPr/>
          </p:nvSpPr>
          <p:spPr>
            <a:xfrm>
              <a:off x="6933643" y="3286215"/>
              <a:ext cx="1220309" cy="500249"/>
            </a:xfrm>
            <a:prstGeom prst="roundRect">
              <a:avLst/>
            </a:prstGeom>
            <a:solidFill>
              <a:schemeClr val="bg2">
                <a:lumMod val="20000"/>
                <a:lumOff val="80000"/>
                <a:alpha val="30196"/>
              </a:schemeClr>
            </a:solidFill>
            <a:ln>
              <a:solidFill>
                <a:schemeClr val="bg2">
                  <a:lumMod val="50000"/>
                </a:schemeClr>
              </a:solidFill>
              <a:headEnd type="none" w="med" len="med"/>
              <a:tailEnd type="triangle" w="lg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1800" b="1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zero pair</a:t>
              </a:r>
            </a:p>
          </p:txBody>
        </p:sp>
        <p:sp>
          <p:nvSpPr>
            <p:cNvPr id="44" name="Rectangle: Rounded Corners 43">
              <a:extLst>
                <a:ext uri="{FF2B5EF4-FFF2-40B4-BE49-F238E27FC236}">
                  <a16:creationId xmlns:a16="http://schemas.microsoft.com/office/drawing/2014/main" id="{2A9BC6B1-448D-C149-B3A9-8735EA204155}"/>
                </a:ext>
              </a:extLst>
            </p:cNvPr>
            <p:cNvSpPr/>
            <p:nvPr/>
          </p:nvSpPr>
          <p:spPr>
            <a:xfrm>
              <a:off x="3416763" y="3437061"/>
              <a:ext cx="1197650" cy="1008926"/>
            </a:xfrm>
            <a:prstGeom prst="roundRect">
              <a:avLst/>
            </a:prstGeom>
            <a:solidFill>
              <a:schemeClr val="bg2">
                <a:lumMod val="40000"/>
                <a:lumOff val="60000"/>
                <a:alpha val="30196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193757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06404E8D-2E8D-69A2-7F5E-6E90F743E8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532E5-134D-8255-1A57-31373F0AD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Combining Expressions (Algebra Tiles)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F75CDC-911A-F5B0-1CBA-EC6D11BBF6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(–3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+ 3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(–2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+ 4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–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(–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–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E0FFED2-6255-3796-2C55-E4EB64415224}"/>
              </a:ext>
            </a:extLst>
          </p:cNvPr>
          <p:cNvGrpSpPr/>
          <p:nvPr/>
        </p:nvGrpSpPr>
        <p:grpSpPr>
          <a:xfrm>
            <a:off x="457200" y="1924770"/>
            <a:ext cx="4148756" cy="2765135"/>
            <a:chOff x="457200" y="1924770"/>
            <a:chExt cx="4148756" cy="2765135"/>
          </a:xfrm>
        </p:grpSpPr>
        <p:graphicFrame>
          <p:nvGraphicFramePr>
            <p:cNvPr id="31" name="Object 30">
              <a:extLst>
                <a:ext uri="{FF2B5EF4-FFF2-40B4-BE49-F238E27FC236}">
                  <a16:creationId xmlns:a16="http://schemas.microsoft.com/office/drawing/2014/main" id="{16ABF2E5-BBB1-0B37-3982-83E02AB785F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71038552"/>
                </p:ext>
              </p:extLst>
            </p:nvPr>
          </p:nvGraphicFramePr>
          <p:xfrm>
            <a:off x="457200" y="1924770"/>
            <a:ext cx="1625600" cy="272954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1625400" imgH="2933640" progId="Equation.DSMT4">
                    <p:embed/>
                  </p:oleObj>
                </mc:Choice>
                <mc:Fallback>
                  <p:oleObj name="Equation" r:id="rId3" imgW="1625400" imgH="2933640" progId="Equation.DSMT4">
                    <p:embed/>
                    <p:pic>
                      <p:nvPicPr>
                        <p:cNvPr id="31" name="Object 30">
                          <a:extLst>
                            <a:ext uri="{FF2B5EF4-FFF2-40B4-BE49-F238E27FC236}">
                              <a16:creationId xmlns:a16="http://schemas.microsoft.com/office/drawing/2014/main" id="{16ABF2E5-BBB1-0B37-3982-83E02AB785F3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457200" y="1924770"/>
                          <a:ext cx="1625600" cy="2729549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5" name="Object 34">
              <a:extLst>
                <a:ext uri="{FF2B5EF4-FFF2-40B4-BE49-F238E27FC236}">
                  <a16:creationId xmlns:a16="http://schemas.microsoft.com/office/drawing/2014/main" id="{129581FD-3A6D-D971-ADAE-A140A3C239A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65277443"/>
                </p:ext>
              </p:extLst>
            </p:nvPr>
          </p:nvGraphicFramePr>
          <p:xfrm>
            <a:off x="2451627" y="1951468"/>
            <a:ext cx="977900" cy="27384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978387" imgH="2738841" progId="Equation.DSMT4">
                    <p:embed/>
                  </p:oleObj>
                </mc:Choice>
                <mc:Fallback>
                  <p:oleObj name="Equation" r:id="rId5" imgW="978387" imgH="2738841" progId="Equation.DSMT4">
                    <p:embed/>
                    <p:pic>
                      <p:nvPicPr>
                        <p:cNvPr id="35" name="Object 34">
                          <a:extLst>
                            <a:ext uri="{FF2B5EF4-FFF2-40B4-BE49-F238E27FC236}">
                              <a16:creationId xmlns:a16="http://schemas.microsoft.com/office/drawing/2014/main" id="{129581FD-3A6D-D971-ADAE-A140A3C239A0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2451627" y="1951468"/>
                          <a:ext cx="977900" cy="273843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CF754AFA-B739-E0FD-AC9F-D22354866C97}"/>
                </a:ext>
              </a:extLst>
            </p:cNvPr>
            <p:cNvSpPr/>
            <p:nvPr/>
          </p:nvSpPr>
          <p:spPr>
            <a:xfrm>
              <a:off x="677720" y="2142609"/>
              <a:ext cx="389036" cy="1269622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tx1"/>
              </a:solidFill>
            </a:ln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–x</a:t>
              </a:r>
            </a:p>
          </p:txBody>
        </p:sp>
        <p:graphicFrame>
          <p:nvGraphicFramePr>
            <p:cNvPr id="34" name="Object 33">
              <a:extLst>
                <a:ext uri="{FF2B5EF4-FFF2-40B4-BE49-F238E27FC236}">
                  <a16:creationId xmlns:a16="http://schemas.microsoft.com/office/drawing/2014/main" id="{0620E009-4C75-0AA3-B2E0-B2E70935CF0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72392951"/>
                </p:ext>
              </p:extLst>
            </p:nvPr>
          </p:nvGraphicFramePr>
          <p:xfrm>
            <a:off x="2095165" y="3118281"/>
            <a:ext cx="330200" cy="203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330120" imgH="203040" progId="Equation.DSMT4">
                    <p:embed/>
                  </p:oleObj>
                </mc:Choice>
                <mc:Fallback>
                  <p:oleObj name="Equation" r:id="rId7" imgW="330120" imgH="203040" progId="Equation.DSMT4">
                    <p:embed/>
                    <p:pic>
                      <p:nvPicPr>
                        <p:cNvPr id="34" name="Object 33">
                          <a:extLst>
                            <a:ext uri="{FF2B5EF4-FFF2-40B4-BE49-F238E27FC236}">
                              <a16:creationId xmlns:a16="http://schemas.microsoft.com/office/drawing/2014/main" id="{0620E009-4C75-0AA3-B2E0-B2E70935CF09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2095165" y="3118281"/>
                          <a:ext cx="330200" cy="2032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E8B2B65-50E2-AF71-DAE1-4E62DB99A3F8}"/>
                </a:ext>
              </a:extLst>
            </p:cNvPr>
            <p:cNvSpPr/>
            <p:nvPr/>
          </p:nvSpPr>
          <p:spPr>
            <a:xfrm>
              <a:off x="2653071" y="3555874"/>
              <a:ext cx="519865" cy="859209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BD49E5F4-E37E-165E-871B-A321C7DEF9D8}"/>
                </a:ext>
              </a:extLst>
            </p:cNvPr>
            <p:cNvSpPr/>
            <p:nvPr/>
          </p:nvSpPr>
          <p:spPr>
            <a:xfrm>
              <a:off x="677720" y="3555874"/>
              <a:ext cx="519865" cy="859209"/>
            </a:xfrm>
            <a:prstGeom prst="rect">
              <a:avLst/>
            </a:prstGeom>
            <a:solidFill>
              <a:srgbClr val="41337A"/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–y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D1523A8A-D13D-7DDF-2B1B-7519A9EEF134}"/>
                </a:ext>
              </a:extLst>
            </p:cNvPr>
            <p:cNvSpPr/>
            <p:nvPr/>
          </p:nvSpPr>
          <p:spPr>
            <a:xfrm>
              <a:off x="1195085" y="3555874"/>
              <a:ext cx="519865" cy="859209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graphicFrame>
          <p:nvGraphicFramePr>
            <p:cNvPr id="40" name="Object 39">
              <a:extLst>
                <a:ext uri="{FF2B5EF4-FFF2-40B4-BE49-F238E27FC236}">
                  <a16:creationId xmlns:a16="http://schemas.microsoft.com/office/drawing/2014/main" id="{E6616D0B-C45E-8CC3-0745-EDBC46EDA05E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84568605"/>
                </p:ext>
              </p:extLst>
            </p:nvPr>
          </p:nvGraphicFramePr>
          <p:xfrm>
            <a:off x="3458019" y="3093674"/>
            <a:ext cx="330200" cy="2524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330687" imgH="253082" progId="Equation.DSMT4">
                    <p:embed/>
                  </p:oleObj>
                </mc:Choice>
                <mc:Fallback>
                  <p:oleObj name="Equation" r:id="rId9" imgW="330687" imgH="253082" progId="Equation.DSMT4">
                    <p:embed/>
                    <p:pic>
                      <p:nvPicPr>
                        <p:cNvPr id="40" name="Object 39">
                          <a:extLst>
                            <a:ext uri="{FF2B5EF4-FFF2-40B4-BE49-F238E27FC236}">
                              <a16:creationId xmlns:a16="http://schemas.microsoft.com/office/drawing/2014/main" id="{E6616D0B-C45E-8CC3-0745-EDBC46EDA05E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3458019" y="3093674"/>
                          <a:ext cx="330200" cy="25241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872F20EF-7D0D-6FA3-258A-B553226661D3}"/>
                </a:ext>
              </a:extLst>
            </p:cNvPr>
            <p:cNvSpPr/>
            <p:nvPr/>
          </p:nvSpPr>
          <p:spPr>
            <a:xfrm>
              <a:off x="4086091" y="2142609"/>
              <a:ext cx="389036" cy="1269622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tx1"/>
              </a:solidFill>
            </a:ln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–x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27457793-44DA-62AD-05D9-E8325A3B7487}"/>
                </a:ext>
              </a:extLst>
            </p:cNvPr>
            <p:cNvSpPr/>
            <p:nvPr/>
          </p:nvSpPr>
          <p:spPr>
            <a:xfrm>
              <a:off x="4086091" y="3555874"/>
              <a:ext cx="519865" cy="859209"/>
            </a:xfrm>
            <a:prstGeom prst="rect">
              <a:avLst/>
            </a:prstGeom>
            <a:solidFill>
              <a:srgbClr val="41337A"/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–y</a:t>
              </a:r>
            </a:p>
          </p:txBody>
        </p:sp>
        <p:sp>
          <p:nvSpPr>
            <p:cNvPr id="39" name="Rectangle: Rounded Corners 38">
              <a:extLst>
                <a:ext uri="{FF2B5EF4-FFF2-40B4-BE49-F238E27FC236}">
                  <a16:creationId xmlns:a16="http://schemas.microsoft.com/office/drawing/2014/main" id="{975EDB55-A80D-05FC-C3B9-4846DC6CD1EE}"/>
                </a:ext>
              </a:extLst>
            </p:cNvPr>
            <p:cNvSpPr/>
            <p:nvPr/>
          </p:nvSpPr>
          <p:spPr>
            <a:xfrm>
              <a:off x="2585492" y="3471360"/>
              <a:ext cx="678299" cy="1044714"/>
            </a:xfrm>
            <a:prstGeom prst="roundRect">
              <a:avLst/>
            </a:prstGeom>
            <a:solidFill>
              <a:schemeClr val="accent4">
                <a:alpha val="50196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72BFC5B6-2658-BD62-0D16-9D16DCEFEEE8}"/>
                </a:ext>
              </a:extLst>
            </p:cNvPr>
            <p:cNvSpPr/>
            <p:nvPr/>
          </p:nvSpPr>
          <p:spPr>
            <a:xfrm>
              <a:off x="1186588" y="3471360"/>
              <a:ext cx="628227" cy="1044714"/>
            </a:xfrm>
            <a:prstGeom prst="roundRect">
              <a:avLst/>
            </a:prstGeom>
            <a:solidFill>
              <a:schemeClr val="accent4">
                <a:alpha val="50196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216131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85FE64-C47C-1AC5-431B-0F5BBD04CE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B4B25-AEE3-3490-6517-9A3C32B5B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Combining Expressions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25CEE3-2298-9F97-BDF4-00F68F5962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(–3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+ 3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(–2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+ 4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(–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38175894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B4EBF1-5874-5232-91C0-88B4D7A409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992B4-CF6D-C219-8059-9842B4E46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Equivalent Expressions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32FCD-FA03-A58E-870F-F31F9625C3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(–3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+ 3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(–2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+ 4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27407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C6DB1A-1261-4BA8-B6A9-6700A27734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C5D33-49F3-F279-9D5F-5A2A01731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Equivalent Expressions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A195C6-6155-E3E6-124E-5F33C1AB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(–3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+ 3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5400" b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(–2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+ 4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(–3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+ 3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5400" b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54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(–1)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(–2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+ 4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47342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BBDECE-78BB-1B78-2B18-DDA9706E42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7B33C-3D5E-A688-3C6F-A091E5380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Simplifying Algebraic Expressions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6F6A40-C1D1-AE8B-E0F2-407E16C4A8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393192">
              <a:lnSpc>
                <a:spcPct val="100000"/>
              </a:lnSpc>
              <a:spcBef>
                <a:spcPts val="520"/>
              </a:spcBef>
            </a:pPr>
            <a:r>
              <a:rPr lang="en-US" dirty="0"/>
              <a:t>Use what you have learned to simplify each given expressions.</a:t>
            </a:r>
          </a:p>
          <a:p>
            <a:pPr marL="457200" lvl="0" indent="-393192">
              <a:lnSpc>
                <a:spcPct val="100000"/>
              </a:lnSpc>
              <a:spcBef>
                <a:spcPts val="520"/>
              </a:spcBef>
            </a:pPr>
            <a:r>
              <a:rPr lang="en-US" dirty="0"/>
              <a:t>Be sure to check your work with your partner.</a:t>
            </a:r>
          </a:p>
        </p:txBody>
      </p:sp>
    </p:spTree>
    <p:extLst>
      <p:ext uri="{BB962C8B-B14F-4D97-AF65-F5344CB8AC3E}">
        <p14:creationId xmlns:p14="http://schemas.microsoft.com/office/powerpoint/2010/main" val="37179054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>
          <a:extLst>
            <a:ext uri="{FF2B5EF4-FFF2-40B4-BE49-F238E27FC236}">
              <a16:creationId xmlns:a16="http://schemas.microsoft.com/office/drawing/2014/main" id="{CCA2286A-1DD1-443A-545F-F71EAA2C1D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oogle Shape;84;p17">
            <a:extLst>
              <a:ext uri="{FF2B5EF4-FFF2-40B4-BE49-F238E27FC236}">
                <a16:creationId xmlns:a16="http://schemas.microsoft.com/office/drawing/2014/main" id="{3BBC40AF-7BE3-E175-089E-6DCDC49F688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70423956"/>
              </p:ext>
            </p:extLst>
          </p:nvPr>
        </p:nvGraphicFramePr>
        <p:xfrm>
          <a:off x="456175" y="1263112"/>
          <a:ext cx="8225400" cy="3485381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4867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93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69339">
                  <a:extLst>
                    <a:ext uri="{9D8B030D-6E8A-4147-A177-3AD203B41FA5}">
                      <a16:colId xmlns:a16="http://schemas.microsoft.com/office/drawing/2014/main" val="936620569"/>
                    </a:ext>
                  </a:extLst>
                </a:gridCol>
              </a:tblGrid>
              <a:tr h="460393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200" b="1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Given Expression</a:t>
                      </a:r>
                      <a:endParaRPr sz="2200" b="1" dirty="0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7578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200" b="1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Equivalent Expression</a:t>
                      </a:r>
                      <a:endParaRPr sz="2200" b="1" dirty="0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7578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200" b="1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Simplified Expression</a:t>
                      </a:r>
                      <a:endParaRPr sz="2200" b="1" dirty="0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757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3893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600" b="1" dirty="0">
                          <a:solidFill>
                            <a:schemeClr val="accent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1)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(4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+ 5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+ (3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+ 8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L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(4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+ 3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+ (5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+ 8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L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+ 13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L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3893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600" b="1" u="none" dirty="0">
                          <a:solidFill>
                            <a:schemeClr val="accent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2)</a:t>
                      </a:r>
                      <a:r>
                        <a:rPr lang="en-US" sz="1600" u="non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(5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3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+ (2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+ 6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L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+ 2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3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+ 6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L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+ 3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L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3893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600" b="1" dirty="0">
                          <a:solidFill>
                            <a:schemeClr val="accent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3)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+ 7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– (3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+ 2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L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–3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+ 7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2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L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600" i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–2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+ 5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L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3893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600" b="1" dirty="0">
                          <a:solidFill>
                            <a:schemeClr val="accent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4)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(4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5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+ (–8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+ 5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L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–8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5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+ 5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L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–4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L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2172192"/>
                  </a:ext>
                </a:extLst>
              </a:tr>
              <a:tr h="423893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600" b="1" dirty="0">
                          <a:solidFill>
                            <a:schemeClr val="accent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5)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(3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7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L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(4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+ 3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– 7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L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7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L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8290120"/>
                  </a:ext>
                </a:extLst>
              </a:tr>
              <a:tr h="423893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600" b="1" dirty="0">
                          <a:solidFill>
                            <a:schemeClr val="accent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6)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(12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3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+ (–8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+ 7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L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(12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8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+ (–3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+ 7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L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+ 4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L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8200963"/>
                  </a:ext>
                </a:extLst>
              </a:tr>
              <a:tr h="423893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600" b="1" dirty="0">
                          <a:solidFill>
                            <a:schemeClr val="accent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7)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–(4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5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– (3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+ 2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L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–4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+ 5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3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2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L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–7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+ 3</a:t>
                      </a: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L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2988C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1471217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83A07876-D7E5-4789-701E-2582B29BE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/>
              <a:t>Simplifying Algebraic Expressions (Sample)</a:t>
            </a:r>
          </a:p>
        </p:txBody>
      </p:sp>
    </p:spTree>
    <p:extLst>
      <p:ext uri="{BB962C8B-B14F-4D97-AF65-F5344CB8AC3E}">
        <p14:creationId xmlns:p14="http://schemas.microsoft.com/office/powerpoint/2010/main" val="3392527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Keep It Simple</a:t>
            </a:r>
            <a:endParaRPr dirty="0"/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Simplifying Algebraic Expressions</a:t>
            </a: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630366-0DBF-4084-38AB-38DA1DAB80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C9E4A-305C-FBDD-C223-C431994DF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Simplifying Algebraic Expressions (#3)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F9A802-72C9-9E92-5F8D-D09F6F14C5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+ 7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(3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+ 2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ctr">
              <a:buNone/>
            </a:pP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+ 7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3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2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  <a:p>
            <a:pPr marL="0" indent="0" algn="ctr">
              <a:buNone/>
            </a:pP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+ 5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EFBB709-B529-5E6B-BABB-7548EFC645A1}"/>
              </a:ext>
            </a:extLst>
          </p:cNvPr>
          <p:cNvCxnSpPr/>
          <p:nvPr/>
        </p:nvCxnSpPr>
        <p:spPr>
          <a:xfrm>
            <a:off x="2290813" y="3325227"/>
            <a:ext cx="442762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AC4EF3C-0C89-4067-85B9-26314B09DB0C}"/>
              </a:ext>
            </a:extLst>
          </p:cNvPr>
          <p:cNvCxnSpPr/>
          <p:nvPr/>
        </p:nvCxnSpPr>
        <p:spPr>
          <a:xfrm>
            <a:off x="4236137" y="3325227"/>
            <a:ext cx="1263252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7" name="Oval 6">
            <a:extLst>
              <a:ext uri="{FF2B5EF4-FFF2-40B4-BE49-F238E27FC236}">
                <a16:creationId xmlns:a16="http://schemas.microsoft.com/office/drawing/2014/main" id="{E2F1F8B5-25A5-06A2-FA56-E15B81333742}"/>
              </a:ext>
            </a:extLst>
          </p:cNvPr>
          <p:cNvSpPr/>
          <p:nvPr/>
        </p:nvSpPr>
        <p:spPr>
          <a:xfrm>
            <a:off x="5538911" y="2537918"/>
            <a:ext cx="1376413" cy="1058773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C220C79-CB06-7D99-EE43-FBE49F298EB1}"/>
              </a:ext>
            </a:extLst>
          </p:cNvPr>
          <p:cNvSpPr/>
          <p:nvPr/>
        </p:nvSpPr>
        <p:spPr>
          <a:xfrm>
            <a:off x="2796649" y="2537918"/>
            <a:ext cx="1376413" cy="1058773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7408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93820B-6551-026F-D736-7CD7FF8A56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54E46-3B10-7EAA-99FA-3233FBCE9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the Problem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B66794-39FC-CA1F-AE4A-8C7A27D3B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0" lvl="0" indent="0">
              <a:lnSpc>
                <a:spcPct val="100000"/>
              </a:lnSpc>
              <a:spcBef>
                <a:spcPts val="625"/>
              </a:spcBef>
              <a:buNone/>
            </a:pPr>
            <a:r>
              <a:rPr lang="en-US" dirty="0"/>
              <a:t>You’ve been given 5 answers but</a:t>
            </a:r>
            <a:br>
              <a:rPr lang="en-US" dirty="0"/>
            </a:br>
            <a:r>
              <a:rPr lang="en-US" dirty="0"/>
              <a:t>were not given the questions.</a:t>
            </a:r>
            <a:br>
              <a:rPr lang="en-US" dirty="0"/>
            </a:br>
            <a:r>
              <a:rPr lang="en-US" dirty="0"/>
              <a:t>The directions asked you to</a:t>
            </a:r>
            <a:br>
              <a:rPr lang="en-US" dirty="0"/>
            </a:br>
            <a:r>
              <a:rPr lang="en-US" dirty="0"/>
              <a:t>“simplify each expression.” Pick three of the</a:t>
            </a:r>
            <a:br>
              <a:rPr lang="en-US" dirty="0"/>
            </a:br>
            <a:r>
              <a:rPr lang="en-US" dirty="0"/>
              <a:t>five answers and then write a question for each one.</a:t>
            </a:r>
          </a:p>
          <a:p>
            <a:pPr marL="457200" lvl="0" indent="-393192">
              <a:lnSpc>
                <a:spcPct val="100000"/>
              </a:lnSpc>
              <a:spcBef>
                <a:spcPts val="520"/>
              </a:spcBef>
            </a:pPr>
            <a:r>
              <a:rPr lang="en-US" dirty="0"/>
              <a:t>You must select at least one that uses the distributive property (questions #4 and #5).</a:t>
            </a:r>
            <a:endParaRPr lang="en-US" sz="2400" dirty="0"/>
          </a:p>
        </p:txBody>
      </p:sp>
      <p:pic>
        <p:nvPicPr>
          <p:cNvPr id="4" name="Picture 3" descr="A cloud with a coin and a fork and a plate&#10;&#10;AI-generated content may be incorrect.">
            <a:extLst>
              <a:ext uri="{FF2B5EF4-FFF2-40B4-BE49-F238E27FC236}">
                <a16:creationId xmlns:a16="http://schemas.microsoft.com/office/drawing/2014/main" id="{DD0A743F-182D-7A6F-79B1-C13A6B744D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3338" y="445025"/>
            <a:ext cx="3258236" cy="2203382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6391849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E29749-2A72-1700-9F54-26F4EF351C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EA747-4C6B-CD83-BD9F-76F4D11B2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the Problem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FEFB6B-7595-9E93-4C1C-8BF5724159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393192">
              <a:lnSpc>
                <a:spcPct val="100000"/>
              </a:lnSpc>
              <a:spcBef>
                <a:spcPts val="520"/>
              </a:spcBef>
              <a:buFont typeface="+mj-lt"/>
              <a:buAutoNum type="arabicParenR"/>
            </a:pPr>
            <a:r>
              <a:rPr lang="en-US" dirty="0"/>
              <a:t>Trade papers.</a:t>
            </a:r>
          </a:p>
          <a:p>
            <a:pPr marL="457200" lvl="0" indent="-393192">
              <a:lnSpc>
                <a:spcPct val="100000"/>
              </a:lnSpc>
              <a:spcBef>
                <a:spcPts val="520"/>
              </a:spcBef>
              <a:buFont typeface="+mj-lt"/>
              <a:buAutoNum type="arabicParenR"/>
            </a:pPr>
            <a:r>
              <a:rPr lang="en-US" dirty="0"/>
              <a:t>Check your friend’s work.</a:t>
            </a:r>
          </a:p>
        </p:txBody>
      </p:sp>
      <p:pic>
        <p:nvPicPr>
          <p:cNvPr id="5" name="Picture 4" descr="A cloud with a coin and a fork and a plate&#10;&#10;AI-generated content may be incorrect.">
            <a:extLst>
              <a:ext uri="{FF2B5EF4-FFF2-40B4-BE49-F238E27FC236}">
                <a16:creationId xmlns:a16="http://schemas.microsoft.com/office/drawing/2014/main" id="{8AD0FFC1-FD1C-9DEE-E06F-1FC3689FB7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3338" y="445025"/>
            <a:ext cx="3258236" cy="2203382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400096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">
          <a:extLst>
            <a:ext uri="{FF2B5EF4-FFF2-40B4-BE49-F238E27FC236}">
              <a16:creationId xmlns:a16="http://schemas.microsoft.com/office/drawing/2014/main" id="{5910A235-626B-02E7-54E8-E7F93A792B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>
            <a:extLst>
              <a:ext uri="{FF2B5EF4-FFF2-40B4-BE49-F238E27FC236}">
                <a16:creationId xmlns:a16="http://schemas.microsoft.com/office/drawing/2014/main" id="{28EC3A40-4337-0D86-5FC9-3857D9D6CB4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Essential Question</a:t>
            </a:r>
            <a:endParaRPr dirty="0"/>
          </a:p>
        </p:txBody>
      </p:sp>
      <p:sp>
        <p:nvSpPr>
          <p:cNvPr id="52" name="Google Shape;52;p12">
            <a:extLst>
              <a:ext uri="{FF2B5EF4-FFF2-40B4-BE49-F238E27FC236}">
                <a16:creationId xmlns:a16="http://schemas.microsoft.com/office/drawing/2014/main" id="{1AE69C80-0E8E-FCFC-F593-5F8FBA9F3D0D}"/>
              </a:ext>
            </a:extLst>
          </p:cNvPr>
          <p:cNvSpPr txBox="1"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How can we simplify algebraic expressions?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66454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967F7-84E8-560B-F37C-5889CAD3D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dirty="0"/>
              <a:t>Lesson Objectives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173C2D-1BB9-55EF-4647-49A70FA7C1D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457200" indent="-393192"/>
            <a:r>
              <a:rPr lang="en" dirty="0"/>
              <a:t>Write </a:t>
            </a:r>
            <a:r>
              <a:rPr lang="en-US" dirty="0"/>
              <a:t>equivalent expressions.</a:t>
            </a:r>
          </a:p>
          <a:p>
            <a:pPr marL="457200" indent="-393192"/>
            <a:r>
              <a:rPr lang="en-US" dirty="0"/>
              <a:t>Use the associative, commutative, and/or distributive properties to simplify expressions.</a:t>
            </a:r>
          </a:p>
        </p:txBody>
      </p:sp>
    </p:spTree>
    <p:extLst>
      <p:ext uri="{BB962C8B-B14F-4D97-AF65-F5344CB8AC3E}">
        <p14:creationId xmlns:p14="http://schemas.microsoft.com/office/powerpoint/2010/main" val="3839097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086B6B-C6D5-8B51-DE83-F6F530652E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100FC-2F42-1067-86F0-A7987A6F1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the Expression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985D9E-A81D-B9F3-02C8-8931E99DB7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+ 2</a:t>
            </a:r>
            <a:r>
              <a:rPr lang="en-US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  <a:p>
            <a:pPr marL="0" indent="0" algn="ctr">
              <a:buNone/>
            </a:pPr>
            <a:endParaRPr lang="en-US" sz="7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9667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008E8B-EBFA-1E23-16DE-B4C324673A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5CC50-D353-4AF3-63AE-A6D41132B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the Expression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CFE615-73B3-2B5B-BAD1-8B163F985B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–2</a:t>
            </a:r>
            <a:r>
              <a:rPr lang="en-US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  <a:p>
            <a:pPr marL="0" indent="0" algn="ctr">
              <a:buNone/>
            </a:pPr>
            <a:endParaRPr lang="en-US" sz="7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5356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F4150B-1C7B-E2FB-5F03-093D12E6E9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FDB6D-5A1D-6E84-8F1A-8A2C661C4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the Expression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A4944-8A34-175B-70E8-CFF7FEE73B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+ 3</a:t>
            </a:r>
            <a:r>
              <a:rPr lang="en-US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  <a:p>
            <a:pPr marL="0" indent="0" algn="ctr">
              <a:buNone/>
            </a:pPr>
            <a:endParaRPr lang="en-US" sz="7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2036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9B67BC-FC91-5FC4-4A3F-3A16CFBE2A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A6BAD-D9EE-94D7-E62C-8B8BBB5E1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Combining Expressions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6346E5-0362-B69A-3EF4-386B5807B4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(–2</a:t>
            </a:r>
            <a:r>
              <a:rPr lang="en-US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+ (</a:t>
            </a:r>
            <a:r>
              <a:rPr lang="en-US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+ 3</a:t>
            </a:r>
            <a:r>
              <a:rPr lang="en-US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ctr">
              <a:buNone/>
            </a:pPr>
            <a:endParaRPr lang="en-US" sz="6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82015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B59AA3-3F57-AEA8-3CB7-93637A2B32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B5F24-8DDA-8C3A-60AA-BB119D702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Combining Expressions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4F4FF7-9C21-E011-816B-650775E278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(4</a:t>
            </a:r>
            <a:r>
              <a:rPr lang="en-US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+ 2</a:t>
            </a:r>
            <a:r>
              <a:rPr lang="en-US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(3</a:t>
            </a:r>
            <a:r>
              <a:rPr lang="en-US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ctr">
              <a:buNone/>
            </a:pPr>
            <a:endParaRPr lang="en-US" sz="6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53136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LEARN 2025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85782"/>
      </a:accent1>
      <a:accent2>
        <a:srgbClr val="008CC9"/>
      </a:accent2>
      <a:accent3>
        <a:srgbClr val="971D20"/>
      </a:accent3>
      <a:accent4>
        <a:srgbClr val="E8BF3C"/>
      </a:accent4>
      <a:accent5>
        <a:srgbClr val="D30F7F"/>
      </a:accent5>
      <a:accent6>
        <a:srgbClr val="FFFFFF"/>
      </a:accent6>
      <a:hlink>
        <a:srgbClr val="288AC3"/>
      </a:hlink>
      <a:folHlink>
        <a:srgbClr val="288AC3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LEARN Slides 25" id="{2955A4EC-A41F-924E-8A5C-EC8D30BCF2B0}" vid="{C1FC503B-5766-4541-B590-824E08429B9B}"/>
    </a:ext>
  </a:extLst>
</a:theme>
</file>

<file path=ppt/theme/theme2.xml><?xml version="1.0" encoding="utf-8"?>
<a:theme xmlns:a="http://schemas.openxmlformats.org/drawingml/2006/main" name="1_Custom Design">
  <a:themeElements>
    <a:clrScheme name="LEARN 2025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85782"/>
      </a:accent1>
      <a:accent2>
        <a:srgbClr val="008CC9"/>
      </a:accent2>
      <a:accent3>
        <a:srgbClr val="971D20"/>
      </a:accent3>
      <a:accent4>
        <a:srgbClr val="E8BF3C"/>
      </a:accent4>
      <a:accent5>
        <a:srgbClr val="D30F7F"/>
      </a:accent5>
      <a:accent6>
        <a:srgbClr val="FFFFFF"/>
      </a:accent6>
      <a:hlink>
        <a:srgbClr val="288AC3"/>
      </a:hlink>
      <a:folHlink>
        <a:srgbClr val="288AC3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LEARN Slides 25" id="{2955A4EC-A41F-924E-8A5C-EC8D30BCF2B0}" vid="{D45ADE69-AC46-AB4B-AFB7-4F6B3A12186F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LEARN Slides 25</Template>
  <TotalTime>203</TotalTime>
  <Words>621</Words>
  <Application>Microsoft Office PowerPoint</Application>
  <PresentationFormat>On-screen Show (16:9)</PresentationFormat>
  <Paragraphs>102</Paragraphs>
  <Slides>22</Slides>
  <Notes>21</Notes>
  <HiddenSlides>4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2" baseType="lpstr">
      <vt:lpstr>Aptos Display</vt:lpstr>
      <vt:lpstr>Arial</vt:lpstr>
      <vt:lpstr>Calibri</vt:lpstr>
      <vt:lpstr>Courier New</vt:lpstr>
      <vt:lpstr>System Font Regular</vt:lpstr>
      <vt:lpstr>Times New Roman</vt:lpstr>
      <vt:lpstr>Wingdings</vt:lpstr>
      <vt:lpstr>Custom Design</vt:lpstr>
      <vt:lpstr>1_Custom Design</vt:lpstr>
      <vt:lpstr>Equation</vt:lpstr>
      <vt:lpstr>PowerPoint Presentation</vt:lpstr>
      <vt:lpstr>Keep It Simple</vt:lpstr>
      <vt:lpstr>Essential Question</vt:lpstr>
      <vt:lpstr>Lesson Objectives</vt:lpstr>
      <vt:lpstr>Model the Expression</vt:lpstr>
      <vt:lpstr>Model the Expression</vt:lpstr>
      <vt:lpstr>Model the Expression</vt:lpstr>
      <vt:lpstr>Combining Expressions</vt:lpstr>
      <vt:lpstr>Combining Expressions</vt:lpstr>
      <vt:lpstr>Combining Expressions</vt:lpstr>
      <vt:lpstr>Combining Expressions</vt:lpstr>
      <vt:lpstr>Combining Expressions (Algebra Tiles)</vt:lpstr>
      <vt:lpstr>Combining Expressions (Algebra Tiles)</vt:lpstr>
      <vt:lpstr>Combining Expressions (Algebra Tiles)</vt:lpstr>
      <vt:lpstr>Combining Expressions</vt:lpstr>
      <vt:lpstr>Equivalent Expressions</vt:lpstr>
      <vt:lpstr>Equivalent Expressions</vt:lpstr>
      <vt:lpstr>Simplifying Algebraic Expressions</vt:lpstr>
      <vt:lpstr>Simplifying Algebraic Expressions (Sample)</vt:lpstr>
      <vt:lpstr>Simplifying Algebraic Expressions (#3)</vt:lpstr>
      <vt:lpstr>Create the Problem</vt:lpstr>
      <vt:lpstr>Create the Problem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Keep it Simple</dc:title>
  <dc:subject/>
  <dc:creator>K20 Center</dc:creator>
  <cp:keywords/>
  <dc:description/>
  <cp:lastModifiedBy>Eike, Michell L.</cp:lastModifiedBy>
  <cp:revision>33</cp:revision>
  <dcterms:modified xsi:type="dcterms:W3CDTF">2025-08-06T19:51:15Z</dcterms:modified>
  <cp:category/>
</cp:coreProperties>
</file>