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6" r:id="rId2"/>
  </p:sldMasterIdLst>
  <p:notesMasterIdLst>
    <p:notesMasterId r:id="rId1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0" roundtripDataSignature="AMtx7mgKrwHA8H+vqurRIntIFnmqtSVVQ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61" d="100"/>
          <a:sy n="161" d="100"/>
        </p:scale>
        <p:origin x="78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learn.k20center.ou.edu/strategy/180"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learn.k20center.ou.edu/strategy/2782"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youtu.be/_TjxwUTBwx0?feature=shared"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s://learn.k20center.ou.edu/strategy/2782" TargetMode="Externa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learn.k20center.ou.edu/strategy/2782"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s://youtu.be/x4yF3a3Zn4Y?feature=shared"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learn.k20center.ou.edu/strategy/187"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learn.k20center.ou.edu/strategy/163"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learn.k20center.ou.edu/strategy/198"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law.cornell.edu/wex/incorporation_doctrine#:~:text=The%20incorporation%20doctrine%20is%20a,clause%20of%20the%20Fourteenth%20Amendment"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youtube.com/watch?v=KoC8Qj1DGEo"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88" name="Google Shape;88;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2662dff8034_1_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000"/>
              </a:spcAft>
              <a:buClr>
                <a:schemeClr val="dk1"/>
              </a:buClr>
              <a:buSzPts val="1100"/>
              <a:buFont typeface="Arial"/>
              <a:buNone/>
            </a:pPr>
            <a:r>
              <a:rPr lang="en-US"/>
              <a:t>K20 Center. (n.d.). I Notice, I Wonder. strategies. </a:t>
            </a:r>
            <a:r>
              <a:rPr lang="en-US" u="sng">
                <a:solidFill>
                  <a:srgbClr val="1155CC"/>
                </a:solidFill>
                <a:hlinkClick r:id="rId3">
                  <a:extLst>
                    <a:ext uri="{A12FA001-AC4F-418D-AE19-62706E023703}">
                      <ahyp:hlinkClr xmlns:ahyp="http://schemas.microsoft.com/office/drawing/2018/hyperlinkcolor" val="tx"/>
                    </a:ext>
                  </a:extLst>
                </a:hlinkClick>
              </a:rPr>
              <a:t>https://learn.k20center.ou.edu/strategy/180</a:t>
            </a:r>
            <a:endParaRPr/>
          </a:p>
        </p:txBody>
      </p:sp>
      <p:sp>
        <p:nvSpPr>
          <p:cNvPr id="145" name="Google Shape;145;g2662dff8034_1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2b49e5f4ad4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000"/>
              </a:spcAft>
              <a:buSzPts val="1100"/>
              <a:buNone/>
            </a:pPr>
            <a:r>
              <a:rPr lang="en-US"/>
              <a:t>K20 Center. (n.d.). Unboxing Video. Strategies. Retrieved from </a:t>
            </a:r>
            <a:r>
              <a:rPr lang="en-US" u="sng">
                <a:solidFill>
                  <a:srgbClr val="1155CC"/>
                </a:solidFill>
                <a:hlinkClick r:id="rId3">
                  <a:extLst>
                    <a:ext uri="{A12FA001-AC4F-418D-AE19-62706E023703}">
                      <ahyp:hlinkClr xmlns:ahyp="http://schemas.microsoft.com/office/drawing/2018/hyperlinkcolor" val="tx"/>
                    </a:ext>
                  </a:extLst>
                </a:hlinkClick>
              </a:rPr>
              <a:t>https://learn.k20center.ou.edu/strategy/2782</a:t>
            </a:r>
            <a:r>
              <a:rPr lang="en-US"/>
              <a:t> </a:t>
            </a:r>
            <a:endParaRPr/>
          </a:p>
        </p:txBody>
      </p:sp>
      <p:sp>
        <p:nvSpPr>
          <p:cNvPr id="152" name="Google Shape;152;g2b49e5f4ad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2b4a6bc95e4_0_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1200"/>
              </a:spcBef>
              <a:spcAft>
                <a:spcPts val="0"/>
              </a:spcAft>
              <a:buClr>
                <a:schemeClr val="dk1"/>
              </a:buClr>
              <a:buSzPts val="1100"/>
              <a:buFont typeface="Arial"/>
              <a:buNone/>
            </a:pPr>
            <a:r>
              <a:rPr lang="en-US" sz="1200">
                <a:latin typeface="Calibri"/>
                <a:ea typeface="Calibri"/>
                <a:cs typeface="Calibri"/>
                <a:sym typeface="Calibri"/>
              </a:rPr>
              <a:t>Freedom! (2019). How to Make a Good Unboxing Video.: Freedom! Quick Tips (2019). [Video] YouTube. </a:t>
            </a:r>
            <a:r>
              <a:rPr lang="en-US" sz="1200" u="sng">
                <a:solidFill>
                  <a:srgbClr val="1155CC"/>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https://youtu.be/_TjxwUTBwx0?feature=shared</a:t>
            </a:r>
            <a:r>
              <a:rPr lang="en-US" sz="1200">
                <a:latin typeface="Calibri"/>
                <a:ea typeface="Calibri"/>
                <a:cs typeface="Calibri"/>
                <a:sym typeface="Calibri"/>
              </a:rPr>
              <a:t> </a:t>
            </a:r>
            <a:endParaRPr/>
          </a:p>
          <a:p>
            <a:pPr marL="0" lvl="0" indent="0" algn="l" rtl="0">
              <a:lnSpc>
                <a:spcPct val="115000"/>
              </a:lnSpc>
              <a:spcBef>
                <a:spcPts val="1200"/>
              </a:spcBef>
              <a:spcAft>
                <a:spcPts val="1000"/>
              </a:spcAft>
              <a:buSzPts val="1100"/>
              <a:buNone/>
            </a:pPr>
            <a:r>
              <a:rPr lang="en-US"/>
              <a:t>K20 Center. (n.d.). Unboxing Video. Strategies. Retrieved from </a:t>
            </a:r>
            <a:r>
              <a:rPr lang="en-US" u="sng">
                <a:solidFill>
                  <a:srgbClr val="1155CC"/>
                </a:solidFill>
                <a:hlinkClick r:id="rId4">
                  <a:extLst>
                    <a:ext uri="{A12FA001-AC4F-418D-AE19-62706E023703}">
                      <ahyp:hlinkClr xmlns:ahyp="http://schemas.microsoft.com/office/drawing/2018/hyperlinkcolor" val="tx"/>
                    </a:ext>
                  </a:extLst>
                </a:hlinkClick>
              </a:rPr>
              <a:t>https://learn.k20center.ou.edu/strategy/2782</a:t>
            </a:r>
            <a:r>
              <a:rPr lang="en-US"/>
              <a:t> </a:t>
            </a:r>
            <a:endParaRPr/>
          </a:p>
        </p:txBody>
      </p:sp>
      <p:sp>
        <p:nvSpPr>
          <p:cNvPr id="159" name="Google Shape;159;g2b4a6bc95e4_0_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2b4a6bc95e4_0_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100"/>
              <a:buNone/>
            </a:pPr>
            <a:r>
              <a:rPr lang="en-US"/>
              <a:t>K20 Center. (n.d.). Unboxing Video. Strategies. Retrieved from </a:t>
            </a:r>
            <a:r>
              <a:rPr lang="en-US" u="sng">
                <a:solidFill>
                  <a:srgbClr val="1155CC"/>
                </a:solidFill>
                <a:hlinkClick r:id="rId3">
                  <a:extLst>
                    <a:ext uri="{A12FA001-AC4F-418D-AE19-62706E023703}">
                      <ahyp:hlinkClr xmlns:ahyp="http://schemas.microsoft.com/office/drawing/2018/hyperlinkcolor" val="tx"/>
                    </a:ext>
                  </a:extLst>
                </a:hlinkClick>
              </a:rPr>
              <a:t>https://learn.k20center.ou.edu/strategy/2782</a:t>
            </a:r>
            <a:r>
              <a:rPr lang="en-US"/>
              <a:t> </a:t>
            </a:r>
            <a:endParaRPr/>
          </a:p>
          <a:p>
            <a:pPr marL="0" lvl="0" indent="0" algn="l" rtl="0">
              <a:spcBef>
                <a:spcPts val="1200"/>
              </a:spcBef>
              <a:spcAft>
                <a:spcPts val="1200"/>
              </a:spcAft>
              <a:buClr>
                <a:schemeClr val="dk1"/>
              </a:buClr>
              <a:buSzPts val="1100"/>
              <a:buFont typeface="Arial"/>
              <a:buNone/>
            </a:pPr>
            <a:r>
              <a:rPr lang="en-US" sz="1200">
                <a:latin typeface="Calibri"/>
                <a:ea typeface="Calibri"/>
                <a:cs typeface="Calibri"/>
                <a:sym typeface="Calibri"/>
              </a:rPr>
              <a:t>Marques Brownlee (2019). Samsung Galaxy Fold Unboxing: Magnets!. [Video] YouTube. </a:t>
            </a:r>
            <a:r>
              <a:rPr lang="en-US" sz="1200" u="sng">
                <a:solidFill>
                  <a:srgbClr val="1155CC"/>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https://youtu.be/x4yF3a3Zn4Y?feature=shared</a:t>
            </a:r>
            <a:endParaRPr/>
          </a:p>
        </p:txBody>
      </p:sp>
      <p:sp>
        <p:nvSpPr>
          <p:cNvPr id="167" name="Google Shape;167;g2b4a6bc95e4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2662dff8034_1_3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000"/>
              </a:spcAft>
              <a:buSzPts val="1100"/>
              <a:buNone/>
            </a:pPr>
            <a:r>
              <a:rPr lang="en-US"/>
              <a:t>K20 Center. (n.d.). How am I feeling? What am I thinking?. Strategies. Retrieved from</a:t>
            </a:r>
            <a:r>
              <a:rPr lang="en-US" u="sng">
                <a:solidFill>
                  <a:srgbClr val="1155CC"/>
                </a:solidFill>
                <a:hlinkClick r:id="rId3">
                  <a:extLst>
                    <a:ext uri="{A12FA001-AC4F-418D-AE19-62706E023703}">
                      <ahyp:hlinkClr xmlns:ahyp="http://schemas.microsoft.com/office/drawing/2018/hyperlinkcolor" val="tx"/>
                    </a:ext>
                  </a:extLst>
                </a:hlinkClick>
              </a:rPr>
              <a:t> https://learn.k20center.ou.edu/strategy/187</a:t>
            </a:r>
            <a:endParaRPr/>
          </a:p>
        </p:txBody>
      </p:sp>
      <p:sp>
        <p:nvSpPr>
          <p:cNvPr id="175" name="Google Shape;175;g2662dff8034_1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lt1"/>
              </a:buClr>
              <a:buSzPts val="1100"/>
              <a:buFont typeface="Arial"/>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98" name="Google Shape;9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04" name="Google Shape;10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000"/>
              </a:spcAft>
              <a:buClr>
                <a:schemeClr val="dk1"/>
              </a:buClr>
              <a:buSzPts val="1100"/>
              <a:buFont typeface="Arial"/>
              <a:buNone/>
            </a:pPr>
            <a:r>
              <a:rPr lang="en-US"/>
              <a:t>K20 Center. (n.d.). Examples and Non-Examples. Strategies. Retrieved from </a:t>
            </a:r>
            <a:r>
              <a:rPr lang="en-US" u="sng">
                <a:solidFill>
                  <a:schemeClr val="hlink"/>
                </a:solidFill>
                <a:hlinkClick r:id="rId3"/>
              </a:rPr>
              <a:t>https://learn.k20center.ou.edu/strategy/163</a:t>
            </a:r>
            <a:r>
              <a:rPr lang="en-US"/>
              <a:t> </a:t>
            </a:r>
            <a:endParaRPr/>
          </a:p>
        </p:txBody>
      </p:sp>
      <p:sp>
        <p:nvSpPr>
          <p:cNvPr id="110" name="Google Shape;110;p8: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2662dff8034_1_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000"/>
              </a:spcAft>
              <a:buClr>
                <a:schemeClr val="dk1"/>
              </a:buClr>
              <a:buSzPts val="1100"/>
              <a:buFont typeface="Arial"/>
              <a:buNone/>
            </a:pPr>
            <a:endParaRPr/>
          </a:p>
        </p:txBody>
      </p:sp>
      <p:sp>
        <p:nvSpPr>
          <p:cNvPr id="117" name="Google Shape;117;g2662dff8034_1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b49e5f4ad4_0_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000"/>
              </a:spcAft>
              <a:buClr>
                <a:schemeClr val="dk1"/>
              </a:buClr>
              <a:buSzPts val="1100"/>
              <a:buFont typeface="Arial"/>
              <a:buNone/>
            </a:pPr>
            <a:r>
              <a:rPr lang="en-US"/>
              <a:t>K20 Center. (n.d.) Cognitive comics. Strategies. </a:t>
            </a:r>
            <a:r>
              <a:rPr lang="en-US" u="sng">
                <a:solidFill>
                  <a:srgbClr val="1155CC"/>
                </a:solidFill>
                <a:hlinkClick r:id="rId3">
                  <a:extLst>
                    <a:ext uri="{A12FA001-AC4F-418D-AE19-62706E023703}">
                      <ahyp:hlinkClr xmlns:ahyp="http://schemas.microsoft.com/office/drawing/2018/hyperlinkcolor" val="tx"/>
                    </a:ext>
                  </a:extLst>
                </a:hlinkClick>
              </a:rPr>
              <a:t>https://learn.k20center.ou.edu/strategy/198</a:t>
            </a:r>
            <a:r>
              <a:rPr lang="en-US"/>
              <a:t> </a:t>
            </a:r>
            <a:endParaRPr/>
          </a:p>
        </p:txBody>
      </p:sp>
      <p:sp>
        <p:nvSpPr>
          <p:cNvPr id="124" name="Google Shape;124;g2b49e5f4ad4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200"/>
              </a:spcBef>
              <a:spcAft>
                <a:spcPts val="1200"/>
              </a:spcAft>
              <a:buSzPts val="1100"/>
              <a:buNone/>
            </a:pPr>
            <a:r>
              <a:rPr lang="en-US"/>
              <a:t>Cornell University. (n.d.). Incorporation doctrine. Legal Information Institute. </a:t>
            </a:r>
            <a:r>
              <a:rPr lang="en-US" u="sng">
                <a:solidFill>
                  <a:schemeClr val="hlink"/>
                </a:solidFill>
                <a:hlinkClick r:id="rId3"/>
              </a:rPr>
              <a:t>https://www.law.cornell.edu/wex/incorporation_doctrine#:~:text=The%20incorporation%20doctrine%20is%20a,clause%20of%20the%20Fourteenth%20Amendment</a:t>
            </a:r>
            <a:r>
              <a:rPr lang="en-US"/>
              <a:t>. </a:t>
            </a:r>
            <a:endParaRPr/>
          </a:p>
        </p:txBody>
      </p:sp>
      <p:sp>
        <p:nvSpPr>
          <p:cNvPr id="131" name="Google Shape;131;p1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2662dff8034_1_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1200"/>
              </a:spcBef>
              <a:spcAft>
                <a:spcPts val="1200"/>
              </a:spcAft>
              <a:buSzPts val="1100"/>
              <a:buNone/>
            </a:pPr>
            <a:r>
              <a:rPr lang="en-US" sz="1200">
                <a:latin typeface="Times New Roman"/>
                <a:ea typeface="Times New Roman"/>
                <a:cs typeface="Times New Roman"/>
                <a:sym typeface="Times New Roman"/>
              </a:rPr>
              <a:t>Washington Post. (2022). The 14th Amendment: Understanding its crucial legal impact. [Video]. YouTube. </a:t>
            </a:r>
            <a:r>
              <a:rPr lang="en-US" sz="1200" u="sng">
                <a:solidFill>
                  <a:srgbClr val="1155CC"/>
                </a:solidFill>
                <a:latin typeface="Times New Roman"/>
                <a:ea typeface="Times New Roman"/>
                <a:cs typeface="Times New Roman"/>
                <a:sym typeface="Times New Roman"/>
                <a:hlinkClick r:id="rId3">
                  <a:extLst>
                    <a:ext uri="{A12FA001-AC4F-418D-AE19-62706E023703}">
                      <ahyp:hlinkClr xmlns:ahyp="http://schemas.microsoft.com/office/drawing/2018/hyperlinkcolor" val="tx"/>
                    </a:ext>
                  </a:extLst>
                </a:hlinkClick>
              </a:rPr>
              <a:t>https://www.youtube.com/watch?v=KoC8Qj1DGEo</a:t>
            </a:r>
            <a:r>
              <a:rPr lang="en-US" sz="1200">
                <a:latin typeface="Times New Roman"/>
                <a:ea typeface="Times New Roman"/>
                <a:cs typeface="Times New Roman"/>
                <a:sym typeface="Times New Roman"/>
              </a:rPr>
              <a:t> . </a:t>
            </a:r>
            <a:endParaRPr/>
          </a:p>
        </p:txBody>
      </p:sp>
      <p:sp>
        <p:nvSpPr>
          <p:cNvPr id="138" name="Google Shape;138;g2662dff8034_1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13"/>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2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25"/>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1" name="Google Shape;51;p25"/>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rm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2" name="Google Shape;52;p25"/>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3" name="Google Shape;53;p2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25"/>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26"/>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rmAutofit/>
          </a:bodyPr>
          <a:lstStyle>
            <a:lvl1pPr marL="457200" lvl="0" indent="-228600" algn="l">
              <a:lnSpc>
                <a:spcPct val="100000"/>
              </a:lnSpc>
              <a:spcBef>
                <a:spcPts val="420"/>
              </a:spcBef>
              <a:spcAft>
                <a:spcPts val="0"/>
              </a:spcAft>
              <a:buSzPts val="2100"/>
              <a:buNone/>
              <a:defRPr sz="2100"/>
            </a:lvl1pPr>
            <a:lvl2pPr marL="914400" lvl="1" indent="-333883" algn="l">
              <a:lnSpc>
                <a:spcPct val="100000"/>
              </a:lnSpc>
              <a:spcBef>
                <a:spcPts val="390"/>
              </a:spcBef>
              <a:spcAft>
                <a:spcPts val="0"/>
              </a:spcAft>
              <a:buSzPts val="1658"/>
              <a:buChar char="⚫"/>
              <a:defRPr sz="1950"/>
            </a:lvl2pPr>
            <a:lvl3pPr marL="1371600" lvl="2" indent="-308610" algn="l">
              <a:lnSpc>
                <a:spcPct val="100000"/>
              </a:lnSpc>
              <a:spcBef>
                <a:spcPts val="360"/>
              </a:spcBef>
              <a:spcAft>
                <a:spcPts val="0"/>
              </a:spcAft>
              <a:buSzPts val="1260"/>
              <a:buChar char="⚫"/>
              <a:defRPr sz="1800"/>
            </a:lvl3pPr>
            <a:lvl4pPr marL="1828800" lvl="3" indent="-290512" algn="l">
              <a:lnSpc>
                <a:spcPct val="100000"/>
              </a:lnSpc>
              <a:spcBef>
                <a:spcPts val="300"/>
              </a:spcBef>
              <a:spcAft>
                <a:spcPts val="0"/>
              </a:spcAft>
              <a:buSzPts val="975"/>
              <a:buChar char="⚫"/>
              <a:defRPr sz="1500"/>
            </a:lvl4pPr>
            <a:lvl5pPr marL="2286000" lvl="4" indent="-284289" algn="l">
              <a:lnSpc>
                <a:spcPct val="100000"/>
              </a:lnSpc>
              <a:spcBef>
                <a:spcPts val="270"/>
              </a:spcBef>
              <a:spcAft>
                <a:spcPts val="0"/>
              </a:spcAft>
              <a:buSzPts val="877"/>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7" name="Google Shape;57;p26"/>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30200" algn="l">
              <a:lnSpc>
                <a:spcPct val="100000"/>
              </a:lnSpc>
              <a:spcBef>
                <a:spcPts val="320"/>
              </a:spcBef>
              <a:spcAft>
                <a:spcPts val="0"/>
              </a:spcAft>
              <a:buSzPts val="1600"/>
              <a:buFont typeface="Arial"/>
              <a:buChar char="•"/>
              <a:defRPr sz="1600"/>
            </a:lvl2pPr>
            <a:lvl3pPr marL="1371600" lvl="2" indent="-317500" algn="l">
              <a:lnSpc>
                <a:spcPct val="100000"/>
              </a:lnSpc>
              <a:spcBef>
                <a:spcPts val="280"/>
              </a:spcBef>
              <a:spcAft>
                <a:spcPts val="0"/>
              </a:spcAft>
              <a:buSzPts val="1400"/>
              <a:buFont typeface="Arial"/>
              <a:buChar char="•"/>
              <a:defRPr sz="1400"/>
            </a:lvl3pPr>
            <a:lvl4pPr marL="1828800" lvl="3" indent="-311150" algn="l">
              <a:lnSpc>
                <a:spcPct val="100000"/>
              </a:lnSpc>
              <a:spcBef>
                <a:spcPts val="260"/>
              </a:spcBef>
              <a:spcAft>
                <a:spcPts val="0"/>
              </a:spcAft>
              <a:buSzPts val="1300"/>
              <a:buFont typeface="Arial"/>
              <a:buChar char="•"/>
              <a:defRPr sz="13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8" name="Google Shape;58;p2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2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27"/>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27"/>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63" name="Google Shape;63;p27"/>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2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2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29"/>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29"/>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3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2"/>
        <p:cNvGrpSpPr/>
        <p:nvPr/>
      </p:nvGrpSpPr>
      <p:grpSpPr>
        <a:xfrm>
          <a:off x="0" y="0"/>
          <a:ext cx="0" cy="0"/>
          <a:chOff x="0" y="0"/>
          <a:chExt cx="0" cy="0"/>
        </a:xfrm>
      </p:grpSpPr>
      <p:pic>
        <p:nvPicPr>
          <p:cNvPr id="73" name="Google Shape;73;p3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78"/>
        <p:cNvGrpSpPr/>
        <p:nvPr/>
      </p:nvGrpSpPr>
      <p:grpSpPr>
        <a:xfrm>
          <a:off x="0" y="0"/>
          <a:ext cx="0" cy="0"/>
          <a:chOff x="0" y="0"/>
          <a:chExt cx="0" cy="0"/>
        </a:xfrm>
      </p:grpSpPr>
      <p:sp>
        <p:nvSpPr>
          <p:cNvPr id="79" name="Google Shape;79;p15"/>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5"/>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81" name="Google Shape;81;p15"/>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82"/>
        <p:cNvGrpSpPr/>
        <p:nvPr/>
      </p:nvGrpSpPr>
      <p:grpSpPr>
        <a:xfrm>
          <a:off x="0" y="0"/>
          <a:ext cx="0" cy="0"/>
          <a:chOff x="0" y="0"/>
          <a:chExt cx="0" cy="0"/>
        </a:xfrm>
      </p:grpSpPr>
      <p:sp>
        <p:nvSpPr>
          <p:cNvPr id="83" name="Google Shape;83;p16"/>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16"/>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85" name="Google Shape;85;p1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17"/>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Arial"/>
              <a:buChar char="•"/>
              <a:defRPr sz="2600"/>
            </a:lvl1pPr>
            <a:lvl2pPr marL="914400" lvl="1" indent="-355600" algn="l">
              <a:lnSpc>
                <a:spcPct val="100000"/>
              </a:lnSpc>
              <a:spcBef>
                <a:spcPts val="400"/>
              </a:spcBef>
              <a:spcAft>
                <a:spcPts val="0"/>
              </a:spcAft>
              <a:buSzPts val="2000"/>
              <a:buFont typeface="Arial"/>
              <a:buChar char="•"/>
              <a:defRPr sz="2000"/>
            </a:lvl2pPr>
            <a:lvl3pPr marL="1371600" lvl="2" indent="-336550" algn="l">
              <a:lnSpc>
                <a:spcPct val="100000"/>
              </a:lnSpc>
              <a:spcBef>
                <a:spcPts val="340"/>
              </a:spcBef>
              <a:spcAft>
                <a:spcPts val="0"/>
              </a:spcAft>
              <a:buSzPts val="1700"/>
              <a:buFont typeface="Arial"/>
              <a:buChar char="•"/>
              <a:defRPr sz="1700"/>
            </a:lvl3pPr>
            <a:lvl4pPr marL="1828800" lvl="3" indent="-323850" algn="l">
              <a:lnSpc>
                <a:spcPct val="100000"/>
              </a:lnSpc>
              <a:spcBef>
                <a:spcPts val="300"/>
              </a:spcBef>
              <a:spcAft>
                <a:spcPts val="0"/>
              </a:spcAft>
              <a:buSzPts val="1500"/>
              <a:buFont typeface="Arial"/>
              <a:buChar char="•"/>
              <a:defRPr/>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12" name="Google Shape;12;p17"/>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17"/>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14"/>
        <p:cNvGrpSpPr/>
        <p:nvPr/>
      </p:nvGrpSpPr>
      <p:grpSpPr>
        <a:xfrm>
          <a:off x="0" y="0"/>
          <a:ext cx="0" cy="0"/>
          <a:chOff x="0" y="0"/>
          <a:chExt cx="0" cy="0"/>
        </a:xfrm>
      </p:grpSpPr>
      <p:pic>
        <p:nvPicPr>
          <p:cNvPr id="15" name="Google Shape;15;p1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6" name="Google Shape;16;p1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18"/>
          <p:cNvSpPr txBox="1">
            <a:spLocks noGrp="1"/>
          </p:cNvSpPr>
          <p:nvPr>
            <p:ph type="body" idx="1"/>
          </p:nvPr>
        </p:nvSpPr>
        <p:spPr>
          <a:xfrm>
            <a:off x="457200" y="1305059"/>
            <a:ext cx="5020614"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18" name="Google Shape;18;p18"/>
          <p:cNvSpPr>
            <a:spLocks noGrp="1"/>
          </p:cNvSpPr>
          <p:nvPr>
            <p:ph type="pic" idx="2"/>
          </p:nvPr>
        </p:nvSpPr>
        <p:spPr>
          <a:xfrm>
            <a:off x="5911850" y="1663336"/>
            <a:ext cx="1828800" cy="1828009"/>
          </a:xfrm>
          <a:prstGeom prst="rect">
            <a:avLst/>
          </a:prstGeom>
          <a:noFill/>
          <a:ln>
            <a:noFill/>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19"/>
        <p:cNvGrpSpPr/>
        <p:nvPr/>
      </p:nvGrpSpPr>
      <p:grpSpPr>
        <a:xfrm>
          <a:off x="0" y="0"/>
          <a:ext cx="0" cy="0"/>
          <a:chOff x="0" y="0"/>
          <a:chExt cx="0" cy="0"/>
        </a:xfrm>
      </p:grpSpPr>
      <p:pic>
        <p:nvPicPr>
          <p:cNvPr id="20" name="Google Shape;20;p19"/>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1" name="Google Shape;21;p19"/>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9"/>
          <p:cNvSpPr txBox="1">
            <a:spLocks noGrp="1"/>
          </p:cNvSpPr>
          <p:nvPr>
            <p:ph type="body" idx="1"/>
          </p:nvPr>
        </p:nvSpPr>
        <p:spPr>
          <a:xfrm>
            <a:off x="457200" y="1305059"/>
            <a:ext cx="3994500"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3" name="Google Shape;23;p19"/>
          <p:cNvSpPr>
            <a:spLocks noGrp="1"/>
          </p:cNvSpPr>
          <p:nvPr>
            <p:ph type="pic" idx="2"/>
          </p:nvPr>
        </p:nvSpPr>
        <p:spPr>
          <a:xfrm>
            <a:off x="4692302" y="1305059"/>
            <a:ext cx="3994150" cy="1420813"/>
          </a:xfrm>
          <a:prstGeom prst="rect">
            <a:avLst/>
          </a:prstGeom>
          <a:noFill/>
          <a:ln w="9525" cap="flat" cmpd="sng">
            <a:solidFill>
              <a:srgbClr val="BCD4E9"/>
            </a:solidFill>
            <a:prstDash val="solid"/>
            <a:round/>
            <a:headEnd type="none" w="sm" len="sm"/>
            <a:tailEnd type="none" w="sm" len="sm"/>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24"/>
        <p:cNvGrpSpPr/>
        <p:nvPr/>
      </p:nvGrpSpPr>
      <p:grpSpPr>
        <a:xfrm>
          <a:off x="0" y="0"/>
          <a:ext cx="0" cy="0"/>
          <a:chOff x="0" y="0"/>
          <a:chExt cx="0" cy="0"/>
        </a:xfrm>
      </p:grpSpPr>
      <p:sp>
        <p:nvSpPr>
          <p:cNvPr id="25" name="Google Shape;25;p20"/>
          <p:cNvSpPr/>
          <p:nvPr/>
        </p:nvSpPr>
        <p:spPr>
          <a:xfrm>
            <a:off x="1721476" y="1313644"/>
            <a:ext cx="5701048" cy="320684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26" name="Google Shape;26;p2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7" name="Google Shape;27;p20"/>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20"/>
          <p:cNvSpPr txBox="1">
            <a:spLocks noGrp="1"/>
          </p:cNvSpPr>
          <p:nvPr>
            <p:ph type="body" idx="1"/>
          </p:nvPr>
        </p:nvSpPr>
        <p:spPr>
          <a:xfrm>
            <a:off x="2574750" y="1534732"/>
            <a:ext cx="3994500" cy="2376154"/>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520"/>
              </a:spcBef>
              <a:spcAft>
                <a:spcPts val="0"/>
              </a:spcAft>
              <a:buSzPts val="2600"/>
              <a:buNone/>
              <a:defRPr b="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9" name="Google Shape;29;p20"/>
          <p:cNvSpPr txBox="1">
            <a:spLocks noGrp="1"/>
          </p:cNvSpPr>
          <p:nvPr>
            <p:ph type="body" idx="2"/>
          </p:nvPr>
        </p:nvSpPr>
        <p:spPr>
          <a:xfrm>
            <a:off x="3017949" y="3943350"/>
            <a:ext cx="3108101" cy="521326"/>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320"/>
              </a:spcBef>
              <a:spcAft>
                <a:spcPts val="0"/>
              </a:spcAft>
              <a:buSzPts val="1600"/>
              <a:buNone/>
              <a:defRPr sz="1600" b="1" i="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pic>
        <p:nvPicPr>
          <p:cNvPr id="30" name="Google Shape;30;p20" descr="A picture containing icon&#10;&#10;Description automatically generated"/>
          <p:cNvPicPr preferRelativeResize="0"/>
          <p:nvPr/>
        </p:nvPicPr>
        <p:blipFill rotWithShape="1">
          <a:blip r:embed="rId3">
            <a:alphaModFix/>
          </a:blip>
          <a:srcRect l="34179" t="21571" r="32616" b="56088"/>
          <a:stretch/>
        </p:blipFill>
        <p:spPr>
          <a:xfrm>
            <a:off x="1828288" y="1352281"/>
            <a:ext cx="639651" cy="536620"/>
          </a:xfrm>
          <a:prstGeom prst="rect">
            <a:avLst/>
          </a:prstGeom>
          <a:solidFill>
            <a:srgbClr val="1C3C58"/>
          </a:solid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1"/>
        <p:cNvGrpSpPr/>
        <p:nvPr/>
      </p:nvGrpSpPr>
      <p:grpSpPr>
        <a:xfrm>
          <a:off x="0" y="0"/>
          <a:ext cx="0" cy="0"/>
          <a:chOff x="0" y="0"/>
          <a:chExt cx="0" cy="0"/>
        </a:xfrm>
      </p:grpSpPr>
      <p:sp>
        <p:nvSpPr>
          <p:cNvPr id="32" name="Google Shape;32;p21"/>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21"/>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34" name="Google Shape;34;p2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22"/>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Calibri"/>
              <a:buAutoNum type="arabicPeriod"/>
              <a:defRPr sz="2600"/>
            </a:lvl1pPr>
            <a:lvl2pPr marL="914400" lvl="1" indent="-355600" algn="l">
              <a:lnSpc>
                <a:spcPct val="100000"/>
              </a:lnSpc>
              <a:spcBef>
                <a:spcPts val="400"/>
              </a:spcBef>
              <a:spcAft>
                <a:spcPts val="0"/>
              </a:spcAft>
              <a:buClr>
                <a:schemeClr val="accent4"/>
              </a:buClr>
              <a:buSzPts val="2000"/>
              <a:buFont typeface="Calibri"/>
              <a:buAutoNum type="alphaLcParenR"/>
              <a:defRPr sz="2000"/>
            </a:lvl2pPr>
            <a:lvl3pPr marL="1371600" lvl="2" indent="-336550" algn="l">
              <a:lnSpc>
                <a:spcPct val="100000"/>
              </a:lnSpc>
              <a:spcBef>
                <a:spcPts val="340"/>
              </a:spcBef>
              <a:spcAft>
                <a:spcPts val="0"/>
              </a:spcAft>
              <a:buClr>
                <a:schemeClr val="accent4"/>
              </a:buClr>
              <a:buSzPts val="1700"/>
              <a:buFont typeface="Calibri"/>
              <a:buAutoNum type="romanLcPeriod"/>
              <a:defRPr sz="1700"/>
            </a:lvl3pPr>
            <a:lvl4pPr marL="1828800" lvl="3" indent="-323850" algn="l">
              <a:lnSpc>
                <a:spcPct val="100000"/>
              </a:lnSpc>
              <a:spcBef>
                <a:spcPts val="300"/>
              </a:spcBef>
              <a:spcAft>
                <a:spcPts val="0"/>
              </a:spcAft>
              <a:buSzPts val="1500"/>
              <a:buFont typeface="Calibri"/>
              <a:buAutoNum type="arabicPeriod"/>
              <a:defRPr/>
            </a:lvl4pPr>
            <a:lvl5pPr marL="2286000" lvl="4" indent="-314325" algn="l">
              <a:lnSpc>
                <a:spcPct val="100000"/>
              </a:lnSpc>
              <a:spcBef>
                <a:spcPts val="270"/>
              </a:spcBef>
              <a:spcAft>
                <a:spcPts val="0"/>
              </a:spcAft>
              <a:buSzPts val="1350"/>
              <a:buFont typeface="Calibri"/>
              <a:buAutoNum type="arabicPeriod"/>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37" name="Google Shape;37;p2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2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39"/>
        <p:cNvGrpSpPr/>
        <p:nvPr/>
      </p:nvGrpSpPr>
      <p:grpSpPr>
        <a:xfrm>
          <a:off x="0" y="0"/>
          <a:ext cx="0" cy="0"/>
          <a:chOff x="0" y="0"/>
          <a:chExt cx="0" cy="0"/>
        </a:xfrm>
      </p:grpSpPr>
      <p:sp>
        <p:nvSpPr>
          <p:cNvPr id="40" name="Google Shape;40;p23"/>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23"/>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2" name="Google Shape;42;p23"/>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24"/>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24"/>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6" name="Google Shape;46;p2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24"/>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2"/>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2"/>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75"/>
        <p:cNvGrpSpPr/>
        <p:nvPr/>
      </p:nvGrpSpPr>
      <p:grpSpPr>
        <a:xfrm>
          <a:off x="0" y="0"/>
          <a:ext cx="0" cy="0"/>
          <a:chOff x="0" y="0"/>
          <a:chExt cx="0" cy="0"/>
        </a:xfrm>
      </p:grpSpPr>
      <p:sp>
        <p:nvSpPr>
          <p:cNvPr id="76" name="Google Shape;76;p14"/>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7" name="Google Shape;77;p14"/>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7" r:id="rId1"/>
    <p:sldLayoutId id="2147483668" r:id="rId2"/>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youtu.be/_TjxwUTBwx0?feature=shared"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1.jpg"/><Relationship Id="rId5" Type="http://schemas.openxmlformats.org/officeDocument/2006/relationships/hyperlink" Target="http://www.youtube.com/watch?v=_TjxwUTBwx0" TargetMode="Externa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hyperlink" Target="https://youtu.be/x4yF3a3Zn4Y?feature=shared"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2.jpg"/><Relationship Id="rId5" Type="http://schemas.openxmlformats.org/officeDocument/2006/relationships/hyperlink" Target="http://www.youtube.com/watch?v=x4yF3a3Zn4Y" TargetMode="Externa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k20.ou.edu/citizenship"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www.youtube.com/watch?v=KoC8Qj1DGEo"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www.youtube.com/watch?v=KoC8Qj1DGEo" TargetMode="External"/><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g2662dff8034_1_20"/>
          <p:cNvSpPr txBox="1">
            <a:spLocks noGrp="1"/>
          </p:cNvSpPr>
          <p:nvPr>
            <p:ph type="body" idx="1"/>
          </p:nvPr>
        </p:nvSpPr>
        <p:spPr>
          <a:xfrm>
            <a:off x="457200" y="1309350"/>
            <a:ext cx="5514300" cy="3534600"/>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None/>
            </a:pPr>
            <a:r>
              <a:rPr lang="en-US" dirty="0"/>
              <a:t>Take out your summary paper from earlier and reflect on the video. </a:t>
            </a:r>
            <a:endParaRPr dirty="0"/>
          </a:p>
          <a:p>
            <a:pPr indent="-381000">
              <a:spcBef>
                <a:spcPts val="0"/>
              </a:spcBef>
              <a:buSzPts val="2400"/>
            </a:pPr>
            <a:r>
              <a:rPr lang="en-US" sz="2400" dirty="0"/>
              <a:t>What did you notice about the video? or what stood out to you?</a:t>
            </a:r>
            <a:endParaRPr sz="2400" dirty="0"/>
          </a:p>
          <a:p>
            <a:pPr indent="-381000">
              <a:spcBef>
                <a:spcPts val="0"/>
              </a:spcBef>
              <a:buSzPts val="2400"/>
            </a:pPr>
            <a:r>
              <a:rPr lang="en-US" sz="2400" dirty="0"/>
              <a:t>What questions do you still have about the 14th Amendment? </a:t>
            </a:r>
            <a:endParaRPr sz="2400" dirty="0"/>
          </a:p>
          <a:p>
            <a:pPr marL="0" lvl="0" indent="0" algn="l" rtl="0">
              <a:lnSpc>
                <a:spcPct val="100000"/>
              </a:lnSpc>
              <a:spcBef>
                <a:spcPts val="0"/>
              </a:spcBef>
              <a:spcAft>
                <a:spcPts val="0"/>
              </a:spcAft>
              <a:buNone/>
            </a:pPr>
            <a:endParaRPr dirty="0"/>
          </a:p>
          <a:p>
            <a:pPr marL="1645836" lvl="7" indent="-60951" algn="l" rtl="0">
              <a:lnSpc>
                <a:spcPct val="100000"/>
              </a:lnSpc>
              <a:spcBef>
                <a:spcPts val="240"/>
              </a:spcBef>
              <a:spcAft>
                <a:spcPts val="0"/>
              </a:spcAft>
              <a:buSzPts val="1200"/>
              <a:buFont typeface="Calibri"/>
              <a:buNone/>
            </a:pPr>
            <a:endParaRPr dirty="0"/>
          </a:p>
        </p:txBody>
      </p:sp>
      <p:sp>
        <p:nvSpPr>
          <p:cNvPr id="148" name="Google Shape;148;g2662dff8034_1_20"/>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dirty="0"/>
              <a:t>I Notice, I Wonder</a:t>
            </a:r>
            <a:endParaRPr dirty="0"/>
          </a:p>
        </p:txBody>
      </p:sp>
      <p:pic>
        <p:nvPicPr>
          <p:cNvPr id="149" name="Google Shape;149;g2662dff8034_1_20"/>
          <p:cNvPicPr preferRelativeResize="0"/>
          <p:nvPr/>
        </p:nvPicPr>
        <p:blipFill rotWithShape="1">
          <a:blip r:embed="rId3">
            <a:alphaModFix/>
          </a:blip>
          <a:srcRect t="1886" b="1886"/>
          <a:stretch/>
        </p:blipFill>
        <p:spPr>
          <a:xfrm>
            <a:off x="6285000" y="307250"/>
            <a:ext cx="2449025" cy="244902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g2b49e5f4ad4_0_0"/>
          <p:cNvSpPr txBox="1">
            <a:spLocks noGrp="1"/>
          </p:cNvSpPr>
          <p:nvPr>
            <p:ph type="body" idx="1"/>
          </p:nvPr>
        </p:nvSpPr>
        <p:spPr>
          <a:xfrm>
            <a:off x="434741" y="1171268"/>
            <a:ext cx="6877251" cy="3434100"/>
          </a:xfrm>
          <a:prstGeom prst="rect">
            <a:avLst/>
          </a:prstGeom>
          <a:noFill/>
          <a:ln>
            <a:noFill/>
          </a:ln>
        </p:spPr>
        <p:txBody>
          <a:bodyPr spcFirstLastPara="1" wrap="square" lIns="91425" tIns="45700" rIns="91425" bIns="45700" anchor="t" anchorCtr="0">
            <a:normAutofit/>
          </a:bodyPr>
          <a:lstStyle/>
          <a:p>
            <a:pPr>
              <a:spcBef>
                <a:spcPts val="0"/>
              </a:spcBef>
            </a:pPr>
            <a:r>
              <a:rPr lang="en-US" dirty="0"/>
              <a:t>Complete your Unboxing Video </a:t>
            </a:r>
            <a:r>
              <a:rPr lang="en-US"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handout</a:t>
            </a:r>
            <a:r>
              <a:rPr lang="en-US" dirty="0"/>
              <a:t> over what you have learned throughout the lesson. </a:t>
            </a:r>
            <a:endParaRPr sz="2200" dirty="0"/>
          </a:p>
          <a:p>
            <a:pPr>
              <a:spcBef>
                <a:spcPts val="0"/>
              </a:spcBef>
            </a:pPr>
            <a:r>
              <a:rPr lang="en-US" dirty="0"/>
              <a:t>Write your script. Be sure to describe in detail each item. </a:t>
            </a:r>
            <a:endParaRPr dirty="0"/>
          </a:p>
          <a:p>
            <a:pPr>
              <a:spcBef>
                <a:spcPts val="0"/>
              </a:spcBef>
            </a:pPr>
            <a:r>
              <a:rPr lang="en-US" dirty="0"/>
              <a:t>Film! Be creative. Find a safe space. </a:t>
            </a:r>
            <a:endParaRPr dirty="0"/>
          </a:p>
          <a:p>
            <a:pPr>
              <a:spcBef>
                <a:spcPts val="0"/>
              </a:spcBef>
            </a:pPr>
            <a:r>
              <a:rPr lang="en-US" dirty="0"/>
              <a:t>Videos should be 2-5 minutes in length.</a:t>
            </a:r>
            <a:endParaRPr dirty="0"/>
          </a:p>
          <a:p>
            <a:pPr marL="0" lvl="0" indent="0" algn="l" rtl="0">
              <a:lnSpc>
                <a:spcPct val="100000"/>
              </a:lnSpc>
              <a:spcBef>
                <a:spcPts val="0"/>
              </a:spcBef>
              <a:spcAft>
                <a:spcPts val="0"/>
              </a:spcAft>
              <a:buNone/>
            </a:pPr>
            <a:endParaRPr dirty="0"/>
          </a:p>
          <a:p>
            <a:pPr marL="0" lvl="0" indent="0" algn="l" rtl="0">
              <a:lnSpc>
                <a:spcPct val="100000"/>
              </a:lnSpc>
              <a:spcBef>
                <a:spcPts val="0"/>
              </a:spcBef>
              <a:spcAft>
                <a:spcPts val="0"/>
              </a:spcAft>
              <a:buNone/>
            </a:pPr>
            <a:r>
              <a:rPr lang="en-US" dirty="0"/>
              <a:t>Note: You may use your comic strip as an item.  </a:t>
            </a:r>
            <a:endParaRPr dirty="0"/>
          </a:p>
        </p:txBody>
      </p:sp>
      <p:sp>
        <p:nvSpPr>
          <p:cNvPr id="155" name="Google Shape;155;g2b49e5f4ad4_0_0"/>
          <p:cNvSpPr txBox="1">
            <a:spLocks noGrp="1"/>
          </p:cNvSpPr>
          <p:nvPr>
            <p:ph type="title"/>
          </p:nvPr>
        </p:nvSpPr>
        <p:spPr>
          <a:xfrm>
            <a:off x="471638" y="140409"/>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dirty="0"/>
              <a:t>Unboxing Video</a:t>
            </a:r>
            <a:endParaRPr dirty="0"/>
          </a:p>
        </p:txBody>
      </p:sp>
      <p:pic>
        <p:nvPicPr>
          <p:cNvPr id="156" name="Google Shape;156;g2b49e5f4ad4_0_0"/>
          <p:cNvPicPr preferRelativeResize="0"/>
          <p:nvPr/>
        </p:nvPicPr>
        <p:blipFill>
          <a:blip r:embed="rId3">
            <a:alphaModFix/>
          </a:blip>
          <a:stretch>
            <a:fillRect/>
          </a:stretch>
        </p:blipFill>
        <p:spPr>
          <a:xfrm>
            <a:off x="7023389" y="24233"/>
            <a:ext cx="2120611" cy="212061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Shape 160"/>
        <p:cNvGrpSpPr/>
        <p:nvPr/>
      </p:nvGrpSpPr>
      <p:grpSpPr>
        <a:xfrm>
          <a:off x="0" y="0"/>
          <a:ext cx="0" cy="0"/>
          <a:chOff x="0" y="0"/>
          <a:chExt cx="0" cy="0"/>
        </a:xfrm>
      </p:grpSpPr>
      <p:sp>
        <p:nvSpPr>
          <p:cNvPr id="161" name="Google Shape;161;g2b4a6bc95e4_0_9"/>
          <p:cNvSpPr txBox="1">
            <a:spLocks noGrp="1"/>
          </p:cNvSpPr>
          <p:nvPr>
            <p:ph type="body" idx="1"/>
          </p:nvPr>
        </p:nvSpPr>
        <p:spPr>
          <a:xfrm>
            <a:off x="2609713" y="4460577"/>
            <a:ext cx="3924600" cy="351600"/>
          </a:xfrm>
          <a:prstGeom prst="rect">
            <a:avLst/>
          </a:prstGeom>
          <a:noFill/>
          <a:ln>
            <a:noFill/>
          </a:ln>
        </p:spPr>
        <p:txBody>
          <a:bodyPr spcFirstLastPara="1" wrap="square" lIns="91425" tIns="45700" rIns="91425" bIns="45700" anchor="t" anchorCtr="0">
            <a:normAutofit fontScale="25000" lnSpcReduction="20000"/>
          </a:bodyPr>
          <a:lstStyle/>
          <a:p>
            <a:pPr marL="0" lvl="0" indent="0" algn="ctr" rtl="0">
              <a:lnSpc>
                <a:spcPct val="100000"/>
              </a:lnSpc>
              <a:spcBef>
                <a:spcPts val="0"/>
              </a:spcBef>
              <a:spcAft>
                <a:spcPts val="0"/>
              </a:spcAft>
              <a:buNone/>
            </a:pPr>
            <a:r>
              <a:rPr lang="en-US" sz="7200" u="sng">
                <a:solidFill>
                  <a:srgbClr val="3E5C61"/>
                </a:solidFill>
                <a:hlinkClick r:id="rId3">
                  <a:extLst>
                    <a:ext uri="{A12FA001-AC4F-418D-AE19-62706E023703}">
                      <ahyp:hlinkClr xmlns:ahyp="http://schemas.microsoft.com/office/drawing/2018/hyperlinkcolor" val="tx"/>
                    </a:ext>
                  </a:extLst>
                </a:hlinkClick>
              </a:rPr>
              <a:t>How to Make a Good Unboxing Video</a:t>
            </a:r>
            <a:endParaRPr sz="7200">
              <a:solidFill>
                <a:srgbClr val="3E5C61"/>
              </a:solidFill>
            </a:endParaRPr>
          </a:p>
          <a:p>
            <a:pPr marL="1645836" lvl="7" indent="-60951" algn="l" rtl="0">
              <a:lnSpc>
                <a:spcPct val="100000"/>
              </a:lnSpc>
              <a:spcBef>
                <a:spcPts val="240"/>
              </a:spcBef>
              <a:spcAft>
                <a:spcPts val="0"/>
              </a:spcAft>
              <a:buSzPct val="100000"/>
              <a:buFont typeface="Calibri"/>
              <a:buNone/>
            </a:pPr>
            <a:endParaRPr/>
          </a:p>
        </p:txBody>
      </p:sp>
      <p:sp>
        <p:nvSpPr>
          <p:cNvPr id="162" name="Google Shape;162;g2b4a6bc95e4_0_9"/>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Unboxing Video |How To</a:t>
            </a:r>
            <a:endParaRPr/>
          </a:p>
        </p:txBody>
      </p:sp>
      <p:pic>
        <p:nvPicPr>
          <p:cNvPr id="163" name="Google Shape;163;g2b4a6bc95e4_0_9"/>
          <p:cNvPicPr preferRelativeResize="0"/>
          <p:nvPr/>
        </p:nvPicPr>
        <p:blipFill>
          <a:blip r:embed="rId4">
            <a:alphaModFix/>
          </a:blip>
          <a:stretch>
            <a:fillRect/>
          </a:stretch>
        </p:blipFill>
        <p:spPr>
          <a:xfrm>
            <a:off x="7731924" y="307250"/>
            <a:ext cx="1002102" cy="1002102"/>
          </a:xfrm>
          <a:prstGeom prst="rect">
            <a:avLst/>
          </a:prstGeom>
          <a:noFill/>
          <a:ln>
            <a:noFill/>
          </a:ln>
        </p:spPr>
      </p:pic>
      <p:pic>
        <p:nvPicPr>
          <p:cNvPr id="164" name="Google Shape;164;g2b4a6bc95e4_0_9" descr="Hello Freedom! Here’s another episode where we will be able to give you tips and tricks on how to make a really good unboxing video. Learn how to make things interesting and also sustainable for you so what are you waiting for? Check out the episode now!&#10;&#10;Collaborate with us!&#10;&#10;Introduce yourself&#10;https://freedom.community.tm/forums/introduce-yourself.2/&#10;&#10;Chat with Freedom! on Discord&#10;https://discord.gg/msCVcBu&#10;&#10;Chat with MGN on Discord, our Multi-Gaming Network&#10;https://discord.gg/mbJtKqB - For gamers only&#10;&#10;Collaborate with George&#10;&#10;Submit your best videos to George - Get promoted!&#10;https://bit.ly/2rDPfpQ&#10;&#10;The George Show - All episodes!&#10;https://www.playlist.tm/thegeorgeshow&#10;&#10;YouTube 3D sets for you&#10;&#10;See all 3D sets&#10;https://www.playlist.tm/3d-sets&#10;&#10;Get your own YouTube 3D set!&#10;https://goo.gl/forms/qaMNytB9Cnm6c1LZ2&#10;&#10;Music Factory for Freedom!&#10;&#10;Download all Music Factory tracks, free for Freedom! Family&#10;https://bit.ly/2upsJSi&#10;&#10;Music Factory is 100% free and safe to use for the Freedom! Family, even if you leave Freedom!&#10;&#10;(But, you cannot upload new videos using Music Factory after you leave Freedom!)&#10;&#10;What is Music Factory? Let's find out&#10;https://www.youtube.com/channel/UCwTAdSZQ8EWKjSqRLo4sCOA&#10;&#10;Video Factory for Freedom!&#10;&#10;Download Video Factory assets for your videos&#10;https://goto.tm/videofactory&#10;&#10;Heartbeat&#10;&#10;Get Heartbeat&#10;https://www.goto.tm/heartbeat&#10;&#10;It's free and powered by Freedom!&#10;&#10;Freedom! links&#10;&#10;Freedom! community&#10;https://www.community.tm&#10;&#10;Freedom! support&#10;http://www.support.tm&#10;&#10;Freedom! Facebook group&#10;https://www.facebook.com/mcnfreedom/&#10;&#10;Freedom! Twitter page&#10;https://twitter.com/mcnfreedom&#10;&#10;Freedom! Instagram&#10;https://www.instagram.com/mcn_freedom/&#10;&#10;Music for you&#10;&#10;Just choose &quot;Freedom!&quot; when signing in to get all this for free:&#10;&#10;1. Music Factory is 100% safe to use because of Freedom! owns all the music outright&#10;https://www.youtube.com/musicfactoryfreedom&#10;&#10;2. UzerMusic, used in Call of Duty, NBA and Far Cry, is now for free to all Freedom! partners. Unlimited Downloads for Unlimited Videos.&#10;https://uzermusic.com/&#10;&#10;3. Epidemic Sound 25,000+ catalog licensed for free to all Freedom! partners for commercial purposes&#10;http://player.epidemicsound.com&#10;&#10;4. AudioMicro 150,000+ catalog of music and sound effects licensed for free to all Freedom! partners for commercial purposes&#10;http://www.audiomicro.com&#10;&#10;To get free access, partner with Freedom! https://www.freedom.tm&#10;&#10;And let's grow together as a family :-)" title="How to Make a Good Unboxing Video.| Freedom! Quick Tips (2019)">
            <a:hlinkClick r:id="rId5"/>
          </p:cNvPr>
          <p:cNvPicPr preferRelativeResize="0"/>
          <p:nvPr/>
        </p:nvPicPr>
        <p:blipFill>
          <a:blip r:embed="rId6">
            <a:alphaModFix/>
          </a:blip>
          <a:stretch>
            <a:fillRect/>
          </a:stretch>
        </p:blipFill>
        <p:spPr>
          <a:xfrm>
            <a:off x="1832097" y="1309350"/>
            <a:ext cx="5479816" cy="3082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4"/>
                                        </p:tgtEl>
                                        <p:attrNameLst>
                                          <p:attrName>style.visibility</p:attrName>
                                        </p:attrNameLst>
                                      </p:cBhvr>
                                      <p:to>
                                        <p:strVal val="visible"/>
                                      </p:to>
                                    </p:set>
                                    <p:animEffect transition="in" filter="fade">
                                      <p:cBhvr>
                                        <p:cTn id="7" dur="1000"/>
                                        <p:tgtEl>
                                          <p:spTgt spid="1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Shape 168"/>
        <p:cNvGrpSpPr/>
        <p:nvPr/>
      </p:nvGrpSpPr>
      <p:grpSpPr>
        <a:xfrm>
          <a:off x="0" y="0"/>
          <a:ext cx="0" cy="0"/>
          <a:chOff x="0" y="0"/>
          <a:chExt cx="0" cy="0"/>
        </a:xfrm>
      </p:grpSpPr>
      <p:sp>
        <p:nvSpPr>
          <p:cNvPr id="169" name="Google Shape;169;g2b4a6bc95e4_0_16"/>
          <p:cNvSpPr txBox="1">
            <a:spLocks noGrp="1"/>
          </p:cNvSpPr>
          <p:nvPr>
            <p:ph type="body" idx="1"/>
          </p:nvPr>
        </p:nvSpPr>
        <p:spPr>
          <a:xfrm>
            <a:off x="2609726" y="4460575"/>
            <a:ext cx="4295700" cy="351600"/>
          </a:xfrm>
          <a:prstGeom prst="rect">
            <a:avLst/>
          </a:prstGeom>
          <a:noFill/>
          <a:ln>
            <a:noFill/>
          </a:ln>
        </p:spPr>
        <p:txBody>
          <a:bodyPr spcFirstLastPara="1" wrap="square" lIns="91425" tIns="45700" rIns="91425" bIns="45700" anchor="t" anchorCtr="0">
            <a:normAutofit fontScale="25000" lnSpcReduction="20000"/>
          </a:bodyPr>
          <a:lstStyle/>
          <a:p>
            <a:pPr marL="0" lvl="0" indent="0" algn="ctr" rtl="0">
              <a:lnSpc>
                <a:spcPct val="100000"/>
              </a:lnSpc>
              <a:spcBef>
                <a:spcPts val="0"/>
              </a:spcBef>
              <a:spcAft>
                <a:spcPts val="0"/>
              </a:spcAft>
              <a:buNone/>
            </a:pPr>
            <a:r>
              <a:rPr lang="en-US" sz="7200" u="sng">
                <a:solidFill>
                  <a:srgbClr val="3E5C61"/>
                </a:solidFill>
                <a:hlinkClick r:id="rId3">
                  <a:extLst>
                    <a:ext uri="{A12FA001-AC4F-418D-AE19-62706E023703}">
                      <ahyp:hlinkClr xmlns:ahyp="http://schemas.microsoft.com/office/drawing/2018/hyperlinkcolor" val="tx"/>
                    </a:ext>
                  </a:extLst>
                </a:hlinkClick>
              </a:rPr>
              <a:t>Samsung Galaxy Fold Unboxing: Magnets!</a:t>
            </a:r>
            <a:endParaRPr sz="7200">
              <a:solidFill>
                <a:srgbClr val="3E5C61"/>
              </a:solidFill>
            </a:endParaRPr>
          </a:p>
          <a:p>
            <a:pPr marL="1645836" lvl="7" indent="-60951" algn="l" rtl="0">
              <a:lnSpc>
                <a:spcPct val="100000"/>
              </a:lnSpc>
              <a:spcBef>
                <a:spcPts val="240"/>
              </a:spcBef>
              <a:spcAft>
                <a:spcPts val="0"/>
              </a:spcAft>
              <a:buSzPct val="100000"/>
              <a:buFont typeface="Calibri"/>
              <a:buNone/>
            </a:pPr>
            <a:endParaRPr/>
          </a:p>
        </p:txBody>
      </p:sp>
      <p:sp>
        <p:nvSpPr>
          <p:cNvPr id="170" name="Google Shape;170;g2b4a6bc95e4_0_16"/>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Unboxing Video |Sample</a:t>
            </a:r>
            <a:endParaRPr/>
          </a:p>
        </p:txBody>
      </p:sp>
      <p:pic>
        <p:nvPicPr>
          <p:cNvPr id="171" name="Google Shape;171;g2b4a6bc95e4_0_16"/>
          <p:cNvPicPr preferRelativeResize="0"/>
          <p:nvPr/>
        </p:nvPicPr>
        <p:blipFill>
          <a:blip r:embed="rId4">
            <a:alphaModFix/>
          </a:blip>
          <a:stretch>
            <a:fillRect/>
          </a:stretch>
        </p:blipFill>
        <p:spPr>
          <a:xfrm>
            <a:off x="7731924" y="307250"/>
            <a:ext cx="1002102" cy="1002102"/>
          </a:xfrm>
          <a:prstGeom prst="rect">
            <a:avLst/>
          </a:prstGeom>
          <a:noFill/>
          <a:ln>
            <a:noFill/>
          </a:ln>
        </p:spPr>
      </p:pic>
      <p:pic>
        <p:nvPicPr>
          <p:cNvPr id="172" name="Google Shape;172;g2b4a6bc95e4_0_16" descr="What's in the Galaxy Fold's $1980 box, plus demoing its super strong magnets!&#10;&#10;Galaxy Fold First Impressions: https://youtu.be/0Z8J3axc0oY&#10;&#10;MKBHD Merch: http://shop.MKBHD.com&#10;&#10;Video Gear I use: http://kit.com/MKBHD/video-gear#recom...&#10;Tech I'm using right now: https://www.amazon.com/shop/MKBHD&#10;&#10;Intro Track: Catch as Catch Can by Mr J Medeiros&#10;Playlist of MKBHD Intro music: https://goo.gl/B3AWV5&#10;&#10;~&#10;http://twitter.com/MKBHD&#10;http://instagram.com/MKBHD&#10;http://facebook.com/MKBHD" title="Samsung Galaxy Fold Unboxing: Magnets!">
            <a:hlinkClick r:id="rId5"/>
          </p:cNvPr>
          <p:cNvPicPr preferRelativeResize="0"/>
          <p:nvPr/>
        </p:nvPicPr>
        <p:blipFill>
          <a:blip r:embed="rId6">
            <a:alphaModFix/>
          </a:blip>
          <a:stretch>
            <a:fillRect/>
          </a:stretch>
        </p:blipFill>
        <p:spPr>
          <a:xfrm>
            <a:off x="1832099" y="1309350"/>
            <a:ext cx="5479825" cy="3082398"/>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g2662dff8034_1_38"/>
          <p:cNvSpPr txBox="1">
            <a:spLocks noGrp="1"/>
          </p:cNvSpPr>
          <p:nvPr>
            <p:ph type="title"/>
          </p:nvPr>
        </p:nvSpPr>
        <p:spPr>
          <a:xfrm>
            <a:off x="492493" y="140409"/>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dirty="0"/>
              <a:t>How Am I Feeling? What Am I Thinking?</a:t>
            </a:r>
            <a:endParaRPr dirty="0"/>
          </a:p>
        </p:txBody>
      </p:sp>
      <p:sp>
        <p:nvSpPr>
          <p:cNvPr id="178" name="Google Shape;178;g2662dff8034_1_38"/>
          <p:cNvSpPr txBox="1">
            <a:spLocks noGrp="1"/>
          </p:cNvSpPr>
          <p:nvPr>
            <p:ph type="body" idx="1"/>
          </p:nvPr>
        </p:nvSpPr>
        <p:spPr>
          <a:xfrm>
            <a:off x="458804" y="1067626"/>
            <a:ext cx="6828000" cy="3621000"/>
          </a:xfrm>
          <a:prstGeom prst="rect">
            <a:avLst/>
          </a:prstGeom>
          <a:noFill/>
          <a:ln>
            <a:noFill/>
          </a:ln>
        </p:spPr>
        <p:txBody>
          <a:bodyPr spcFirstLastPara="1" wrap="square" lIns="91400" tIns="91400" rIns="91400" bIns="91400" anchor="t" anchorCtr="0">
            <a:normAutofit fontScale="92500" lnSpcReduction="20000"/>
          </a:bodyPr>
          <a:lstStyle/>
          <a:p>
            <a:pPr marL="0" lvl="0" indent="0" algn="l" rtl="0">
              <a:lnSpc>
                <a:spcPct val="100000"/>
              </a:lnSpc>
              <a:spcBef>
                <a:spcPts val="0"/>
              </a:spcBef>
              <a:spcAft>
                <a:spcPts val="0"/>
              </a:spcAft>
              <a:buNone/>
            </a:pPr>
            <a:r>
              <a:rPr lang="en-US" sz="2800" dirty="0"/>
              <a:t>Write how you feel about today’s lesson and then answer the following questions: </a:t>
            </a:r>
            <a:endParaRPr sz="2800" dirty="0"/>
          </a:p>
          <a:p>
            <a:pPr marL="0" lvl="0" indent="0" algn="l" rtl="0">
              <a:lnSpc>
                <a:spcPct val="100000"/>
              </a:lnSpc>
              <a:spcBef>
                <a:spcPts val="0"/>
              </a:spcBef>
              <a:spcAft>
                <a:spcPts val="0"/>
              </a:spcAft>
              <a:buNone/>
            </a:pPr>
            <a:endParaRPr sz="2800" dirty="0"/>
          </a:p>
          <a:p>
            <a:pPr marL="457200" lvl="0" indent="-381317" algn="l" rtl="0">
              <a:lnSpc>
                <a:spcPct val="100000"/>
              </a:lnSpc>
              <a:spcBef>
                <a:spcPts val="0"/>
              </a:spcBef>
              <a:spcAft>
                <a:spcPts val="0"/>
              </a:spcAft>
              <a:buSzPct val="100000"/>
              <a:buChar char="•"/>
            </a:pPr>
            <a:r>
              <a:rPr lang="en-US" sz="2800" dirty="0"/>
              <a:t>How does the 14th Amendment support the principles of other constitutional amendments?</a:t>
            </a:r>
            <a:endParaRPr sz="2800" dirty="0"/>
          </a:p>
          <a:p>
            <a:pPr marL="457200" lvl="0" indent="0" algn="l" rtl="0">
              <a:lnSpc>
                <a:spcPct val="100000"/>
              </a:lnSpc>
              <a:spcBef>
                <a:spcPts val="0"/>
              </a:spcBef>
              <a:spcAft>
                <a:spcPts val="0"/>
              </a:spcAft>
              <a:buNone/>
            </a:pPr>
            <a:endParaRPr sz="2800" dirty="0"/>
          </a:p>
          <a:p>
            <a:pPr marL="457200" lvl="0" indent="-381317" algn="l" rtl="0">
              <a:lnSpc>
                <a:spcPct val="100000"/>
              </a:lnSpc>
              <a:spcBef>
                <a:spcPts val="0"/>
              </a:spcBef>
              <a:spcAft>
                <a:spcPts val="0"/>
              </a:spcAft>
              <a:buSzPct val="100000"/>
              <a:buChar char="•"/>
            </a:pPr>
            <a:r>
              <a:rPr lang="en-US" sz="2800" dirty="0"/>
              <a:t>Why is the 14th Amendment significant to ensuring that all U.S. citizens receive equal protection of laws? </a:t>
            </a:r>
            <a:endParaRPr sz="2800" dirty="0"/>
          </a:p>
          <a:p>
            <a:pPr marL="231775" lvl="0" indent="-66675" algn="l" rtl="0">
              <a:lnSpc>
                <a:spcPct val="100000"/>
              </a:lnSpc>
              <a:spcBef>
                <a:spcPts val="0"/>
              </a:spcBef>
              <a:spcAft>
                <a:spcPts val="0"/>
              </a:spcAft>
              <a:buSzPct val="100000"/>
              <a:buNone/>
            </a:pPr>
            <a:endParaRPr dirty="0"/>
          </a:p>
        </p:txBody>
      </p:sp>
      <p:pic>
        <p:nvPicPr>
          <p:cNvPr id="179" name="Google Shape;179;g2662dff8034_1_38"/>
          <p:cNvPicPr preferRelativeResize="0">
            <a:picLocks noGrp="1"/>
          </p:cNvPicPr>
          <p:nvPr>
            <p:ph type="pic" idx="2"/>
          </p:nvPr>
        </p:nvPicPr>
        <p:blipFill rotWithShape="1">
          <a:blip r:embed="rId3">
            <a:alphaModFix/>
          </a:blip>
          <a:srcRect t="19" b="19"/>
          <a:stretch/>
        </p:blipFill>
        <p:spPr>
          <a:xfrm>
            <a:off x="7285150" y="1305053"/>
            <a:ext cx="1401650" cy="14010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
          <p:cNvSpPr txBox="1">
            <a:spLocks noGrp="1"/>
          </p:cNvSpPr>
          <p:nvPr>
            <p:ph type="ctrTitle"/>
          </p:nvPr>
        </p:nvSpPr>
        <p:spPr>
          <a:xfrm>
            <a:off x="644650" y="1007600"/>
            <a:ext cx="8215800" cy="1371600"/>
          </a:xfrm>
          <a:prstGeom prst="rect">
            <a:avLst/>
          </a:prstGeom>
          <a:noFill/>
          <a:ln>
            <a:noFill/>
          </a:ln>
        </p:spPr>
        <p:txBody>
          <a:bodyPr spcFirstLastPara="1" wrap="square" lIns="0" tIns="0" rIns="18275" bIns="0" anchor="b" anchorCtr="0">
            <a:noAutofit/>
          </a:bodyPr>
          <a:lstStyle/>
          <a:p>
            <a:pPr marL="0" lvl="0" indent="0" algn="l" rtl="0">
              <a:lnSpc>
                <a:spcPct val="100000"/>
              </a:lnSpc>
              <a:spcBef>
                <a:spcPts val="0"/>
              </a:spcBef>
              <a:spcAft>
                <a:spcPts val="0"/>
              </a:spcAft>
              <a:buClr>
                <a:schemeClr val="lt1"/>
              </a:buClr>
              <a:buSzPts val="5000"/>
              <a:buFont typeface="Calibri"/>
              <a:buNone/>
            </a:pPr>
            <a:r>
              <a:rPr lang="en-US" dirty="0"/>
              <a:t>Unpacking the 14th Amendment</a:t>
            </a:r>
            <a:endParaRPr dirty="0"/>
          </a:p>
        </p:txBody>
      </p:sp>
      <p:sp>
        <p:nvSpPr>
          <p:cNvPr id="95" name="Google Shape;95;p2"/>
          <p:cNvSpPr txBox="1">
            <a:spLocks noGrp="1"/>
          </p:cNvSpPr>
          <p:nvPr>
            <p:ph type="subTitle" idx="1"/>
          </p:nvPr>
        </p:nvSpPr>
        <p:spPr>
          <a:xfrm>
            <a:off x="644652" y="2400300"/>
            <a:ext cx="7854600" cy="1314600"/>
          </a:xfrm>
          <a:prstGeom prst="rect">
            <a:avLst/>
          </a:prstGeom>
          <a:noFill/>
          <a:ln>
            <a:noFill/>
          </a:ln>
        </p:spPr>
        <p:txBody>
          <a:bodyPr spcFirstLastPara="1" wrap="square" lIns="0" tIns="45700" rIns="18275" bIns="45700" anchor="t" anchorCtr="0">
            <a:normAutofit/>
          </a:bodyPr>
          <a:lstStyle/>
          <a:p>
            <a:pPr marL="0" marR="34287" lvl="0" indent="0" algn="l" rtl="0">
              <a:lnSpc>
                <a:spcPct val="100000"/>
              </a:lnSpc>
              <a:spcBef>
                <a:spcPts val="0"/>
              </a:spcBef>
              <a:spcAft>
                <a:spcPts val="0"/>
              </a:spcAft>
              <a:buClr>
                <a:srgbClr val="000000"/>
              </a:buClr>
              <a:buSzPts val="2600"/>
              <a:buFont typeface="Arial"/>
              <a:buNone/>
            </a:pPr>
            <a:r>
              <a:rPr lang="en-US" dirty="0"/>
              <a:t>Citizenship and Constitutional Rights</a:t>
            </a:r>
            <a:endParaRPr dirty="0"/>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3"/>
          <p:cNvSpPr txBox="1">
            <a:spLocks noGrp="1"/>
          </p:cNvSpPr>
          <p:nvPr>
            <p:ph type="title"/>
          </p:nvPr>
        </p:nvSpPr>
        <p:spPr>
          <a:xfrm>
            <a:off x="495059" y="403620"/>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dirty="0"/>
              <a:t>Essential Questions</a:t>
            </a:r>
            <a:endParaRPr dirty="0"/>
          </a:p>
        </p:txBody>
      </p:sp>
      <p:sp>
        <p:nvSpPr>
          <p:cNvPr id="101" name="Google Shape;101;p3"/>
          <p:cNvSpPr txBox="1">
            <a:spLocks noGrp="1"/>
          </p:cNvSpPr>
          <p:nvPr>
            <p:ph type="body" idx="1"/>
          </p:nvPr>
        </p:nvSpPr>
        <p:spPr>
          <a:xfrm>
            <a:off x="533558" y="1752577"/>
            <a:ext cx="7772400" cy="1482600"/>
          </a:xfrm>
          <a:prstGeom prst="rect">
            <a:avLst/>
          </a:prstGeom>
          <a:noFill/>
          <a:ln>
            <a:noFill/>
          </a:ln>
        </p:spPr>
        <p:txBody>
          <a:bodyPr spcFirstLastPara="1" wrap="square" lIns="45700" tIns="45700" rIns="45700" bIns="45700" anchor="t" anchorCtr="0">
            <a:noAutofit/>
          </a:bodyPr>
          <a:lstStyle/>
          <a:p>
            <a:pPr marL="457200" lvl="0" indent="-344170" algn="l" rtl="0">
              <a:lnSpc>
                <a:spcPct val="100000"/>
              </a:lnSpc>
              <a:spcBef>
                <a:spcPts val="0"/>
              </a:spcBef>
              <a:spcAft>
                <a:spcPts val="0"/>
              </a:spcAft>
              <a:buSzPct val="100000"/>
              <a:buChar char="•"/>
            </a:pPr>
            <a:r>
              <a:rPr lang="en-US" dirty="0"/>
              <a:t>How does the Fourteenth Amendment support the principles of other constitutional amendments?</a:t>
            </a:r>
            <a:endParaRPr dirty="0"/>
          </a:p>
          <a:p>
            <a:pPr marL="457200" lvl="0" indent="0" algn="l" rtl="0">
              <a:lnSpc>
                <a:spcPct val="100000"/>
              </a:lnSpc>
              <a:spcBef>
                <a:spcPts val="0"/>
              </a:spcBef>
              <a:spcAft>
                <a:spcPts val="0"/>
              </a:spcAft>
              <a:buNone/>
            </a:pPr>
            <a:endParaRPr dirty="0"/>
          </a:p>
          <a:p>
            <a:pPr marL="457200" lvl="0" indent="-344170" algn="l" rtl="0">
              <a:lnSpc>
                <a:spcPct val="100000"/>
              </a:lnSpc>
              <a:spcBef>
                <a:spcPts val="0"/>
              </a:spcBef>
              <a:spcAft>
                <a:spcPts val="0"/>
              </a:spcAft>
              <a:buSzPct val="100000"/>
              <a:buChar char="•"/>
            </a:pPr>
            <a:r>
              <a:rPr lang="en-US" dirty="0"/>
              <a:t>Why is the Fourteenth Amendment significant to ensuring that all U.S. citizens receive equal protection of laws? </a:t>
            </a:r>
            <a:endParaRPr dirty="0"/>
          </a:p>
          <a:p>
            <a:pPr marL="55563" lvl="0" indent="0" algn="l" rtl="0">
              <a:lnSpc>
                <a:spcPct val="100000"/>
              </a:lnSpc>
              <a:spcBef>
                <a:spcPts val="0"/>
              </a:spcBef>
              <a:spcAft>
                <a:spcPts val="0"/>
              </a:spcAft>
              <a:buSzPct val="93463"/>
              <a:buNone/>
            </a:pP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4"/>
          <p:cNvSpPr txBox="1">
            <a:spLocks noGrp="1"/>
          </p:cNvSpPr>
          <p:nvPr>
            <p:ph type="title"/>
          </p:nvPr>
        </p:nvSpPr>
        <p:spPr>
          <a:xfrm>
            <a:off x="530350" y="374743"/>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dirty="0"/>
              <a:t>Lesson Objectives</a:t>
            </a:r>
            <a:endParaRPr dirty="0"/>
          </a:p>
        </p:txBody>
      </p:sp>
      <p:sp>
        <p:nvSpPr>
          <p:cNvPr id="107" name="Google Shape;107;p4"/>
          <p:cNvSpPr txBox="1">
            <a:spLocks noGrp="1"/>
          </p:cNvSpPr>
          <p:nvPr>
            <p:ph type="body" idx="1"/>
          </p:nvPr>
        </p:nvSpPr>
        <p:spPr>
          <a:xfrm>
            <a:off x="530350" y="1396585"/>
            <a:ext cx="8247890" cy="2513100"/>
          </a:xfrm>
          <a:prstGeom prst="rect">
            <a:avLst/>
          </a:prstGeom>
          <a:noFill/>
          <a:ln>
            <a:noFill/>
          </a:ln>
        </p:spPr>
        <p:txBody>
          <a:bodyPr spcFirstLastPara="1" wrap="square" lIns="45700" tIns="45700" rIns="45700" bIns="45700" anchor="t" anchorCtr="0">
            <a:noAutofit/>
          </a:bodyPr>
          <a:lstStyle/>
          <a:p>
            <a:pPr marL="457200" lvl="0" indent="-356552" algn="l" rtl="0">
              <a:lnSpc>
                <a:spcPct val="100000"/>
              </a:lnSpc>
              <a:spcBef>
                <a:spcPts val="0"/>
              </a:spcBef>
              <a:spcAft>
                <a:spcPts val="0"/>
              </a:spcAft>
              <a:buSzPct val="100000"/>
              <a:buChar char="•"/>
            </a:pPr>
            <a:r>
              <a:rPr lang="en-US" sz="2400" dirty="0"/>
              <a:t>Explain why the Bill of Rights and the 14th Amendment are both essential to the protection of individual rights for all U.S. Citizens.</a:t>
            </a:r>
            <a:endParaRPr sz="2400" dirty="0"/>
          </a:p>
          <a:p>
            <a:pPr marL="457200" lvl="0" indent="-356552" algn="l" rtl="0">
              <a:lnSpc>
                <a:spcPct val="100000"/>
              </a:lnSpc>
              <a:spcBef>
                <a:spcPts val="0"/>
              </a:spcBef>
              <a:spcAft>
                <a:spcPts val="0"/>
              </a:spcAft>
              <a:buSzPct val="100000"/>
              <a:buChar char="•"/>
            </a:pPr>
            <a:r>
              <a:rPr lang="en-US" sz="2400" dirty="0"/>
              <a:t>Consider why the Bill of Rights alone is insufficient and the 14th Amendment was a necessary addition to the U.S. Constitution. </a:t>
            </a:r>
            <a:endParaRPr sz="2400" dirty="0"/>
          </a:p>
          <a:p>
            <a:pPr marL="457200" lvl="0" indent="-356552" algn="l" rtl="0">
              <a:lnSpc>
                <a:spcPct val="100000"/>
              </a:lnSpc>
              <a:spcBef>
                <a:spcPts val="0"/>
              </a:spcBef>
              <a:spcAft>
                <a:spcPts val="0"/>
              </a:spcAft>
              <a:buSzPct val="100000"/>
              <a:buChar char="•"/>
            </a:pPr>
            <a:r>
              <a:rPr lang="en-US" sz="2400" dirty="0"/>
              <a:t>Describe how the 14th Amendment supports or reinforces all of the other amendments to the U.S. Constitution. </a:t>
            </a:r>
            <a:endParaRPr sz="2400" dirty="0"/>
          </a:p>
          <a:p>
            <a:pPr marL="398463" lvl="0" indent="-177800" algn="l" rtl="0">
              <a:lnSpc>
                <a:spcPct val="100000"/>
              </a:lnSpc>
              <a:spcBef>
                <a:spcPts val="0"/>
              </a:spcBef>
              <a:spcAft>
                <a:spcPts val="0"/>
              </a:spcAft>
              <a:buClr>
                <a:schemeClr val="lt1"/>
              </a:buClr>
              <a:buSzPct val="100000"/>
              <a:buFont typeface="Arial"/>
              <a:buNone/>
            </a:pPr>
            <a:endParaRPr sz="2400"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dirty="0"/>
              <a:t>Example/Non-example</a:t>
            </a:r>
            <a:endParaRPr dirty="0"/>
          </a:p>
        </p:txBody>
      </p:sp>
      <p:sp>
        <p:nvSpPr>
          <p:cNvPr id="113" name="Google Shape;113;p8"/>
          <p:cNvSpPr txBox="1">
            <a:spLocks noGrp="1"/>
          </p:cNvSpPr>
          <p:nvPr>
            <p:ph type="body" idx="1"/>
          </p:nvPr>
        </p:nvSpPr>
        <p:spPr>
          <a:xfrm>
            <a:off x="457200" y="1305059"/>
            <a:ext cx="5020614" cy="3620866"/>
          </a:xfrm>
          <a:prstGeom prst="rect">
            <a:avLst/>
          </a:prstGeom>
          <a:noFill/>
          <a:ln>
            <a:noFill/>
          </a:ln>
        </p:spPr>
        <p:txBody>
          <a:bodyPr spcFirstLastPara="1" wrap="square" lIns="91400" tIns="91400" rIns="91400" bIns="91400" anchor="t" anchorCtr="0">
            <a:normAutofit lnSpcReduction="20000"/>
          </a:bodyPr>
          <a:lstStyle/>
          <a:p>
            <a:pPr marL="457200" lvl="0" indent="-393700" algn="l" rtl="0">
              <a:lnSpc>
                <a:spcPct val="100000"/>
              </a:lnSpc>
              <a:spcBef>
                <a:spcPts val="0"/>
              </a:spcBef>
              <a:spcAft>
                <a:spcPts val="0"/>
              </a:spcAft>
              <a:buSzPts val="2600"/>
              <a:buChar char="•"/>
            </a:pPr>
            <a:r>
              <a:rPr lang="en-US" dirty="0"/>
              <a:t>What are </a:t>
            </a:r>
            <a:r>
              <a:rPr lang="en-US" dirty="0">
                <a:solidFill>
                  <a:srgbClr val="88B193"/>
                </a:solidFill>
              </a:rPr>
              <a:t>examples </a:t>
            </a:r>
            <a:r>
              <a:rPr lang="en-US" dirty="0"/>
              <a:t>of rights guaranteed to U.S. citizens by the Constitution? </a:t>
            </a:r>
            <a:endParaRPr dirty="0"/>
          </a:p>
          <a:p>
            <a:pPr marL="457200" lvl="0" indent="0" algn="l" rtl="0">
              <a:lnSpc>
                <a:spcPct val="100000"/>
              </a:lnSpc>
              <a:spcBef>
                <a:spcPts val="0"/>
              </a:spcBef>
              <a:spcAft>
                <a:spcPts val="0"/>
              </a:spcAft>
              <a:buNone/>
            </a:pPr>
            <a:endParaRPr dirty="0"/>
          </a:p>
          <a:p>
            <a:pPr marL="457200" lvl="0" indent="-393700" algn="l" rtl="0">
              <a:spcBef>
                <a:spcPts val="0"/>
              </a:spcBef>
              <a:spcAft>
                <a:spcPts val="0"/>
              </a:spcAft>
              <a:buSzPts val="2600"/>
              <a:buChar char="•"/>
            </a:pPr>
            <a:r>
              <a:rPr lang="en-US" dirty="0"/>
              <a:t>What are </a:t>
            </a:r>
            <a:r>
              <a:rPr lang="en-US" dirty="0">
                <a:solidFill>
                  <a:srgbClr val="F26D7F"/>
                </a:solidFill>
              </a:rPr>
              <a:t>not examples</a:t>
            </a:r>
            <a:r>
              <a:rPr lang="en-US" dirty="0"/>
              <a:t> of rights guaranteed to U.S. citizens by the Constitution? </a:t>
            </a:r>
            <a:endParaRPr dirty="0"/>
          </a:p>
          <a:p>
            <a:pPr marL="231775" lvl="0" indent="-66675" algn="l" rtl="0">
              <a:lnSpc>
                <a:spcPct val="100000"/>
              </a:lnSpc>
              <a:spcBef>
                <a:spcPts val="0"/>
              </a:spcBef>
              <a:spcAft>
                <a:spcPts val="0"/>
              </a:spcAft>
              <a:buSzPts val="2600"/>
              <a:buNone/>
            </a:pPr>
            <a:endParaRPr dirty="0"/>
          </a:p>
          <a:p>
            <a:pPr marL="0" lvl="0" indent="0" algn="l" rtl="0">
              <a:lnSpc>
                <a:spcPct val="100000"/>
              </a:lnSpc>
              <a:spcBef>
                <a:spcPts val="0"/>
              </a:spcBef>
              <a:spcAft>
                <a:spcPts val="0"/>
              </a:spcAft>
              <a:buSzPts val="2600"/>
              <a:buNone/>
            </a:pPr>
            <a:endParaRPr dirty="0"/>
          </a:p>
          <a:p>
            <a:pPr marL="0" lvl="0" indent="0" algn="l" rtl="0">
              <a:lnSpc>
                <a:spcPct val="100000"/>
              </a:lnSpc>
              <a:spcBef>
                <a:spcPts val="0"/>
              </a:spcBef>
              <a:spcAft>
                <a:spcPts val="0"/>
              </a:spcAft>
              <a:buSzPts val="2600"/>
              <a:buNone/>
            </a:pPr>
            <a:endParaRPr dirty="0"/>
          </a:p>
        </p:txBody>
      </p:sp>
      <p:pic>
        <p:nvPicPr>
          <p:cNvPr id="114" name="Google Shape;114;p8"/>
          <p:cNvPicPr preferRelativeResize="0">
            <a:picLocks noGrp="1"/>
          </p:cNvPicPr>
          <p:nvPr>
            <p:ph type="pic" idx="2"/>
          </p:nvPr>
        </p:nvPicPr>
        <p:blipFill rotWithShape="1">
          <a:blip r:embed="rId3">
            <a:alphaModFix/>
          </a:blip>
          <a:srcRect t="19" b="19"/>
          <a:stretch/>
        </p:blipFill>
        <p:spPr>
          <a:xfrm>
            <a:off x="5911850" y="1663336"/>
            <a:ext cx="1828800" cy="1828009"/>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g2662dff8034_1_1"/>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dirty="0"/>
              <a:t>Unwrapping the 14th Amendment </a:t>
            </a:r>
            <a:endParaRPr dirty="0"/>
          </a:p>
        </p:txBody>
      </p:sp>
      <p:sp>
        <p:nvSpPr>
          <p:cNvPr id="120" name="Google Shape;120;g2662dff8034_1_1"/>
          <p:cNvSpPr txBox="1">
            <a:spLocks noGrp="1"/>
          </p:cNvSpPr>
          <p:nvPr>
            <p:ph type="body" idx="1"/>
          </p:nvPr>
        </p:nvSpPr>
        <p:spPr>
          <a:xfrm>
            <a:off x="282050" y="1297200"/>
            <a:ext cx="6279300" cy="3621000"/>
          </a:xfrm>
          <a:prstGeom prst="rect">
            <a:avLst/>
          </a:prstGeom>
          <a:noFill/>
          <a:ln>
            <a:noFill/>
          </a:ln>
        </p:spPr>
        <p:txBody>
          <a:bodyPr spcFirstLastPara="1" wrap="square" lIns="91400" tIns="91400" rIns="91400" bIns="91400" anchor="t" anchorCtr="0">
            <a:normAutofit/>
          </a:bodyPr>
          <a:lstStyle/>
          <a:p>
            <a:pPr>
              <a:spcBef>
                <a:spcPts val="1000"/>
              </a:spcBef>
            </a:pPr>
            <a:r>
              <a:rPr lang="en-US" dirty="0"/>
              <a:t>Read handout and </a:t>
            </a:r>
            <a:r>
              <a:rPr lang="en-US" dirty="0" err="1"/>
              <a:t>infogram</a:t>
            </a:r>
            <a:r>
              <a:rPr lang="en-US" dirty="0"/>
              <a:t>.</a:t>
            </a:r>
            <a:endParaRPr dirty="0"/>
          </a:p>
          <a:p>
            <a:pPr>
              <a:spcBef>
                <a:spcPts val="0"/>
              </a:spcBef>
            </a:pPr>
            <a:r>
              <a:rPr lang="en-US" dirty="0"/>
              <a:t>Create a summary based on information from both over the 14th Amendment. </a:t>
            </a:r>
            <a:endParaRPr dirty="0"/>
          </a:p>
          <a:p>
            <a:pPr marL="0" lvl="0" indent="0" algn="l" rtl="0">
              <a:lnSpc>
                <a:spcPct val="100000"/>
              </a:lnSpc>
              <a:spcBef>
                <a:spcPts val="1000"/>
              </a:spcBef>
              <a:spcAft>
                <a:spcPts val="0"/>
              </a:spcAft>
              <a:buNone/>
            </a:pPr>
            <a:r>
              <a:rPr lang="en-US" dirty="0"/>
              <a:t>Access the </a:t>
            </a:r>
            <a:r>
              <a:rPr lang="en-US" dirty="0" err="1"/>
              <a:t>Infogram</a:t>
            </a:r>
            <a:r>
              <a:rPr lang="en-US" dirty="0"/>
              <a:t>:</a:t>
            </a:r>
            <a:endParaRPr dirty="0"/>
          </a:p>
          <a:p>
            <a:pPr marL="457200" lvl="0" indent="-393700" algn="l" rtl="0">
              <a:spcBef>
                <a:spcPts val="0"/>
              </a:spcBef>
              <a:spcAft>
                <a:spcPts val="0"/>
              </a:spcAft>
              <a:buSzPts val="2600"/>
              <a:buChar char="•"/>
            </a:pPr>
            <a:r>
              <a:rPr lang="en-US" dirty="0"/>
              <a:t>Type in-- </a:t>
            </a:r>
            <a:r>
              <a:rPr lang="en-US" u="sng" dirty="0">
                <a:solidFill>
                  <a:srgbClr val="3E5C61"/>
                </a:solidFill>
                <a:hlinkClick r:id="rId3">
                  <a:extLst>
                    <a:ext uri="{A12FA001-AC4F-418D-AE19-62706E023703}">
                      <ahyp:hlinkClr xmlns:ahyp="http://schemas.microsoft.com/office/drawing/2018/hyperlinkcolor" val="tx"/>
                    </a:ext>
                  </a:extLst>
                </a:hlinkClick>
              </a:rPr>
              <a:t>k20.ou.edu/citizenship</a:t>
            </a:r>
            <a:r>
              <a:rPr lang="en-US" u="sng" dirty="0">
                <a:solidFill>
                  <a:srgbClr val="3E5C61"/>
                </a:solidFill>
              </a:rPr>
              <a:t>.</a:t>
            </a:r>
            <a:r>
              <a:rPr lang="en-US" dirty="0">
                <a:solidFill>
                  <a:srgbClr val="3E5C61"/>
                </a:solidFill>
              </a:rPr>
              <a:t> </a:t>
            </a:r>
            <a:endParaRPr dirty="0">
              <a:solidFill>
                <a:srgbClr val="3E5C61"/>
              </a:solidFill>
            </a:endParaRPr>
          </a:p>
          <a:p>
            <a:pPr marL="457200" lvl="0" indent="-393700" algn="l" rtl="0">
              <a:spcBef>
                <a:spcPts val="0"/>
              </a:spcBef>
              <a:spcAft>
                <a:spcPts val="0"/>
              </a:spcAft>
              <a:buSzPts val="2600"/>
              <a:buChar char="•"/>
            </a:pPr>
            <a:r>
              <a:rPr lang="en-US" dirty="0"/>
              <a:t>Scan QR code.  </a:t>
            </a:r>
            <a:endParaRPr dirty="0"/>
          </a:p>
          <a:p>
            <a:pPr marL="231775" lvl="0" indent="-66675" algn="l" rtl="0">
              <a:lnSpc>
                <a:spcPct val="100000"/>
              </a:lnSpc>
              <a:spcBef>
                <a:spcPts val="0"/>
              </a:spcBef>
              <a:spcAft>
                <a:spcPts val="0"/>
              </a:spcAft>
              <a:buSzPts val="2600"/>
              <a:buNone/>
            </a:pPr>
            <a:endParaRPr dirty="0"/>
          </a:p>
          <a:p>
            <a:pPr marL="231775" lvl="0" indent="-66675" algn="l" rtl="0">
              <a:lnSpc>
                <a:spcPct val="100000"/>
              </a:lnSpc>
              <a:spcBef>
                <a:spcPts val="0"/>
              </a:spcBef>
              <a:spcAft>
                <a:spcPts val="0"/>
              </a:spcAft>
              <a:buSzPts val="2600"/>
              <a:buNone/>
            </a:pPr>
            <a:endParaRPr dirty="0"/>
          </a:p>
        </p:txBody>
      </p:sp>
      <p:pic>
        <p:nvPicPr>
          <p:cNvPr id="121" name="Google Shape;121;g2662dff8034_1_1"/>
          <p:cNvPicPr preferRelativeResize="0"/>
          <p:nvPr/>
        </p:nvPicPr>
        <p:blipFill rotWithShape="1">
          <a:blip r:embed="rId4">
            <a:alphaModFix/>
          </a:blip>
          <a:srcRect/>
          <a:stretch/>
        </p:blipFill>
        <p:spPr>
          <a:xfrm>
            <a:off x="6597850" y="1766525"/>
            <a:ext cx="2088951" cy="208895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g2b49e5f4ad4_0_6"/>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dirty="0"/>
              <a:t>Cognitive Comics</a:t>
            </a:r>
            <a:endParaRPr dirty="0"/>
          </a:p>
        </p:txBody>
      </p:sp>
      <p:sp>
        <p:nvSpPr>
          <p:cNvPr id="127" name="Google Shape;127;g2b49e5f4ad4_0_6"/>
          <p:cNvSpPr txBox="1">
            <a:spLocks noGrp="1"/>
          </p:cNvSpPr>
          <p:nvPr>
            <p:ph type="body" idx="1"/>
          </p:nvPr>
        </p:nvSpPr>
        <p:spPr>
          <a:xfrm>
            <a:off x="282050" y="1297200"/>
            <a:ext cx="6170085" cy="3621000"/>
          </a:xfrm>
          <a:prstGeom prst="rect">
            <a:avLst/>
          </a:prstGeom>
          <a:noFill/>
          <a:ln>
            <a:noFill/>
          </a:ln>
        </p:spPr>
        <p:txBody>
          <a:bodyPr spcFirstLastPara="1" wrap="square" lIns="91400" tIns="91400" rIns="91400" bIns="91400" anchor="t" anchorCtr="0">
            <a:normAutofit/>
          </a:bodyPr>
          <a:lstStyle/>
          <a:p>
            <a:pPr marL="0" lvl="0" indent="0" algn="l" rtl="0">
              <a:lnSpc>
                <a:spcPct val="100000"/>
              </a:lnSpc>
              <a:spcBef>
                <a:spcPts val="1000"/>
              </a:spcBef>
              <a:spcAft>
                <a:spcPts val="0"/>
              </a:spcAft>
              <a:buNone/>
            </a:pPr>
            <a:r>
              <a:rPr lang="en-US" dirty="0"/>
              <a:t>With your group, create a comic strip based on what you have  learned about the 14th Amendment. </a:t>
            </a:r>
            <a:endParaRPr dirty="0"/>
          </a:p>
          <a:p>
            <a:pPr marL="457200" lvl="0" indent="-383059" algn="l" rtl="0">
              <a:lnSpc>
                <a:spcPct val="100000"/>
              </a:lnSpc>
              <a:spcBef>
                <a:spcPts val="1000"/>
              </a:spcBef>
              <a:spcAft>
                <a:spcPts val="0"/>
              </a:spcAft>
              <a:buSzPts val="2432"/>
              <a:buChar char="•"/>
            </a:pPr>
            <a:r>
              <a:rPr lang="en-US" sz="2432" dirty="0"/>
              <a:t>Use all your summaries as a reference.</a:t>
            </a:r>
            <a:endParaRPr sz="2432" dirty="0"/>
          </a:p>
          <a:p>
            <a:pPr marL="457200" lvl="0" indent="-383059" algn="l" rtl="0">
              <a:lnSpc>
                <a:spcPct val="100000"/>
              </a:lnSpc>
              <a:spcBef>
                <a:spcPts val="0"/>
              </a:spcBef>
              <a:spcAft>
                <a:spcPts val="0"/>
              </a:spcAft>
              <a:buSzPts val="2432"/>
              <a:buChar char="•"/>
            </a:pPr>
            <a:r>
              <a:rPr lang="en-US" sz="2432" dirty="0"/>
              <a:t>Think about main events, characters, images/symbols, etc. </a:t>
            </a:r>
            <a:endParaRPr sz="2432" dirty="0"/>
          </a:p>
          <a:p>
            <a:pPr marL="231775" lvl="0" indent="-66675" algn="l" rtl="0">
              <a:lnSpc>
                <a:spcPct val="100000"/>
              </a:lnSpc>
              <a:spcBef>
                <a:spcPts val="0"/>
              </a:spcBef>
              <a:spcAft>
                <a:spcPts val="0"/>
              </a:spcAft>
              <a:buSzPts val="2600"/>
              <a:buNone/>
            </a:pPr>
            <a:endParaRPr dirty="0"/>
          </a:p>
          <a:p>
            <a:pPr marL="231775" lvl="0" indent="-66675" algn="l" rtl="0">
              <a:lnSpc>
                <a:spcPct val="100000"/>
              </a:lnSpc>
              <a:spcBef>
                <a:spcPts val="0"/>
              </a:spcBef>
              <a:spcAft>
                <a:spcPts val="0"/>
              </a:spcAft>
              <a:buSzPts val="2600"/>
              <a:buNone/>
            </a:pPr>
            <a:endParaRPr dirty="0"/>
          </a:p>
        </p:txBody>
      </p:sp>
      <p:pic>
        <p:nvPicPr>
          <p:cNvPr id="128" name="Google Shape;128;g2b49e5f4ad4_0_6"/>
          <p:cNvPicPr preferRelativeResize="0"/>
          <p:nvPr/>
        </p:nvPicPr>
        <p:blipFill>
          <a:blip r:embed="rId3">
            <a:alphaModFix/>
          </a:blip>
          <a:stretch>
            <a:fillRect/>
          </a:stretch>
        </p:blipFill>
        <p:spPr>
          <a:xfrm>
            <a:off x="6540115" y="1577774"/>
            <a:ext cx="2071951" cy="198795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dirty="0"/>
              <a:t>Doctrine of Incorporation</a:t>
            </a:r>
            <a:endParaRPr dirty="0"/>
          </a:p>
        </p:txBody>
      </p:sp>
      <p:sp>
        <p:nvSpPr>
          <p:cNvPr id="134" name="Google Shape;134;p11"/>
          <p:cNvSpPr txBox="1">
            <a:spLocks noGrp="1"/>
          </p:cNvSpPr>
          <p:nvPr>
            <p:ph type="body" idx="1"/>
          </p:nvPr>
        </p:nvSpPr>
        <p:spPr>
          <a:xfrm>
            <a:off x="2496725" y="1534725"/>
            <a:ext cx="4745700" cy="2554800"/>
          </a:xfrm>
          <a:prstGeom prst="rect">
            <a:avLst/>
          </a:prstGeom>
          <a:noFill/>
          <a:ln>
            <a:noFill/>
          </a:ln>
        </p:spPr>
        <p:txBody>
          <a:bodyPr spcFirstLastPara="1" wrap="square" lIns="91400" tIns="91400" rIns="91400" bIns="91400" anchor="t" anchorCtr="0">
            <a:normAutofit fontScale="92500" lnSpcReduction="10000"/>
          </a:bodyPr>
          <a:lstStyle/>
          <a:p>
            <a:pPr marL="0" lvl="0" indent="0" algn="l" rtl="0">
              <a:lnSpc>
                <a:spcPct val="100000"/>
              </a:lnSpc>
              <a:spcBef>
                <a:spcPts val="0"/>
              </a:spcBef>
              <a:spcAft>
                <a:spcPts val="0"/>
              </a:spcAft>
              <a:buSzPct val="100000"/>
              <a:buNone/>
            </a:pPr>
            <a:r>
              <a:rPr lang="en-US" dirty="0"/>
              <a:t>A constitutional doctrine through which parts of the first ten amendments of the United States Constitution (known as the Bill of Rights) are made applicable to the states through the Due Process clause of the 14th Amendment.</a:t>
            </a:r>
            <a:endParaRPr dirty="0"/>
          </a:p>
        </p:txBody>
      </p:sp>
      <p:sp>
        <p:nvSpPr>
          <p:cNvPr id="135" name="Google Shape;135;p11"/>
          <p:cNvSpPr txBox="1">
            <a:spLocks noGrp="1"/>
          </p:cNvSpPr>
          <p:nvPr>
            <p:ph type="body" idx="2"/>
          </p:nvPr>
        </p:nvSpPr>
        <p:spPr>
          <a:xfrm>
            <a:off x="3017949" y="3943350"/>
            <a:ext cx="3108101" cy="521326"/>
          </a:xfrm>
          <a:prstGeom prst="rect">
            <a:avLst/>
          </a:prstGeom>
          <a:noFill/>
          <a:ln>
            <a:noFill/>
          </a:ln>
        </p:spPr>
        <p:txBody>
          <a:bodyPr spcFirstLastPara="1" wrap="square" lIns="91400" tIns="91400" rIns="91400" bIns="91400" anchor="t" anchorCtr="0">
            <a:normAutofit/>
          </a:bodyPr>
          <a:lstStyle/>
          <a:p>
            <a:pPr marL="0" lvl="0" indent="0" algn="l" rtl="0">
              <a:lnSpc>
                <a:spcPct val="100000"/>
              </a:lnSpc>
              <a:spcBef>
                <a:spcPts val="0"/>
              </a:spcBef>
              <a:spcAft>
                <a:spcPts val="0"/>
              </a:spcAft>
              <a:buSzPts val="1600"/>
              <a:buNone/>
            </a:pPr>
            <a:r>
              <a:rPr lang="en-US"/>
              <a:t>-Cornell University</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g2662dff8034_1_7"/>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dirty="0"/>
              <a:t>Context of the 14th Amendment</a:t>
            </a:r>
            <a:endParaRPr dirty="0"/>
          </a:p>
        </p:txBody>
      </p:sp>
      <p:pic>
        <p:nvPicPr>
          <p:cNvPr id="141" name="Google Shape;141;g2662dff8034_1_7" descr="Ratified in 1868, interpretations of the 14th Amendment have been key in extending a slew of legal protections including civil rights, same-sex marriage, abortion rights, and beyond. Here’s what you need to know. Read more: https://wapo.st/3OnoGzB. Subscribe to The Washington Post on YouTube: https://wapo.st/2QOdcqK&#10;&#10;Follow us:&#10;Twitter: https://twitter.com/washingtonpost&#10;Instagram: https://www.instagram.com/washingtonpost/&#10;Facebook: https://www.facebook.com/washingtonpost/" title="The 14th Amendment: Understanding its crucial legal impact">
            <a:hlinkClick r:id="rId3"/>
          </p:cNvPr>
          <p:cNvPicPr preferRelativeResize="0"/>
          <p:nvPr/>
        </p:nvPicPr>
        <p:blipFill>
          <a:blip r:embed="rId4">
            <a:alphaModFix/>
          </a:blip>
          <a:stretch>
            <a:fillRect/>
          </a:stretch>
        </p:blipFill>
        <p:spPr>
          <a:xfrm>
            <a:off x="1524950" y="1233000"/>
            <a:ext cx="5738200" cy="3227725"/>
          </a:xfrm>
          <a:prstGeom prst="rect">
            <a:avLst/>
          </a:prstGeom>
          <a:noFill/>
          <a:ln>
            <a:noFill/>
          </a:ln>
        </p:spPr>
      </p:pic>
      <p:sp>
        <p:nvSpPr>
          <p:cNvPr id="142" name="Google Shape;142;g2662dff8034_1_7"/>
          <p:cNvSpPr txBox="1"/>
          <p:nvPr/>
        </p:nvSpPr>
        <p:spPr>
          <a:xfrm>
            <a:off x="1535700" y="4387800"/>
            <a:ext cx="6072600" cy="542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800" u="sng">
                <a:solidFill>
                  <a:srgbClr val="3E5C61"/>
                </a:solidFill>
                <a:latin typeface="Calibri"/>
                <a:ea typeface="Calibri"/>
                <a:cs typeface="Calibri"/>
                <a:sym typeface="Calibri"/>
                <a:hlinkClick r:id="rId5">
                  <a:extLst>
                    <a:ext uri="{A12FA001-AC4F-418D-AE19-62706E023703}">
                      <ahyp:hlinkClr xmlns:ahyp="http://schemas.microsoft.com/office/drawing/2018/hyperlinkcolor" val="tx"/>
                    </a:ext>
                  </a:extLst>
                </a:hlinkClick>
              </a:rPr>
              <a:t>The 14th Amendment: Understanding its crucial legal impact</a:t>
            </a:r>
            <a:endParaRPr sz="1800">
              <a:solidFill>
                <a:srgbClr val="3E5C61"/>
              </a:solidFill>
              <a:latin typeface="Calibri"/>
              <a:ea typeface="Calibri"/>
              <a:cs typeface="Calibri"/>
              <a:sym typeface="Calibri"/>
            </a:endParaRPr>
          </a:p>
          <a:p>
            <a:pPr marL="0" lvl="0" indent="0" algn="l" rtl="0">
              <a:spcBef>
                <a:spcPts val="0"/>
              </a:spcBef>
              <a:spcAft>
                <a:spcPts val="0"/>
              </a:spcAft>
              <a:buNone/>
            </a:pPr>
            <a:endParaRPr sz="2600">
              <a:solidFill>
                <a:schemeClr val="dk1"/>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1"/>
                                        </p:tgtEl>
                                        <p:attrNameLst>
                                          <p:attrName>style.visibility</p:attrName>
                                        </p:attrNameLst>
                                      </p:cBhvr>
                                      <p:to>
                                        <p:strVal val="visible"/>
                                      </p:to>
                                    </p:set>
                                    <p:animEffect transition="in" filter="fade">
                                      <p:cBhvr>
                                        <p:cTn id="7" dur="1000"/>
                                        <p:tgtEl>
                                          <p:spTgt spid="1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837</Words>
  <Application>Microsoft Macintosh PowerPoint</Application>
  <PresentationFormat>On-screen Show (16:9)</PresentationFormat>
  <Paragraphs>62</Paragraphs>
  <Slides>14</Slides>
  <Notes>14</Notes>
  <HiddenSlides>2</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14</vt:i4>
      </vt:variant>
    </vt:vector>
  </HeadingPairs>
  <TitlesOfParts>
    <vt:vector size="20" baseType="lpstr">
      <vt:lpstr>Arial</vt:lpstr>
      <vt:lpstr>Calibri</vt:lpstr>
      <vt:lpstr>Noto Sans Symbols</vt:lpstr>
      <vt:lpstr>Times New Roman</vt:lpstr>
      <vt:lpstr>LEARN theme</vt:lpstr>
      <vt:lpstr>LEARN theme</vt:lpstr>
      <vt:lpstr>PowerPoint Presentation</vt:lpstr>
      <vt:lpstr>Unpacking the 14th Amendment</vt:lpstr>
      <vt:lpstr>Essential Questions</vt:lpstr>
      <vt:lpstr>Lesson Objectives</vt:lpstr>
      <vt:lpstr>Example/Non-example</vt:lpstr>
      <vt:lpstr>Unwrapping the 14th Amendment </vt:lpstr>
      <vt:lpstr>Cognitive Comics</vt:lpstr>
      <vt:lpstr>Doctrine of Incorporation</vt:lpstr>
      <vt:lpstr>Context of the 14th Amendment</vt:lpstr>
      <vt:lpstr>I Notice, I Wonder</vt:lpstr>
      <vt:lpstr>Unboxing Video</vt:lpstr>
      <vt:lpstr>Unboxing Video |How To</vt:lpstr>
      <vt:lpstr>Unboxing Video |Sample</vt:lpstr>
      <vt:lpstr>How Am I Feeling? What Am I Thinking?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Kelsey Willems</dc:creator>
  <cp:lastModifiedBy>Gracia, Ann M.</cp:lastModifiedBy>
  <cp:revision>2</cp:revision>
  <dcterms:modified xsi:type="dcterms:W3CDTF">2024-02-20T14:34:38Z</dcterms:modified>
</cp:coreProperties>
</file>