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/>
    <p:restoredTop sz="94694"/>
  </p:normalViewPr>
  <p:slideViewPr>
    <p:cSldViewPr snapToGrid="0">
      <p:cViewPr varScale="1">
        <p:scale>
          <a:sx n="145" d="100"/>
          <a:sy n="145" d="100"/>
        </p:scale>
        <p:origin x="1048" y="1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.museivaticani.va/content/museivaticani-mobile/en/collezioni/musei/cappella-sistina/storia-cappella-sistina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Sistine_Chapel_ceiling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Apotheosis_of_Washingto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n_at_the_Crossroad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a.org/calendar/galleries/5512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oehill.com/sf/landmarks/sf178.asp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omensbuilding.org/the-mural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anksyexplained.com/the-segregation-wall-palestine-2005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scaux#/media/File:Lascaux_painting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k-aladdin.com/all-destinations/egypt/category/egypt-site-guide/page/pashedu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reddit.com/r/OutoftheTombs/comments/tw4obf/the_eastern_wall_of_the_burial_chamber_of_the/" TargetMode="External"/><Relationship Id="rId4" Type="http://schemas.openxmlformats.org/officeDocument/2006/relationships/hyperlink" Target="https://www.veniceclayartists.com/relief-art-egypt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llora_Cave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turndeaux/19612144255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ylearning.com/medieval-england/bayeux-tapestry/bayeux-tapestry-scene-by-scen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Zliten_mosaic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llasweb.com/deesis/virgin-and-child-hagia-sophia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orldhistory.org/image/7973/the-virgin-and-child-mosaic-hagia-sophia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ab298cad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ab298cadc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artworks in chronological order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8b0ed275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98b0ed275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https://m.museivaticani.va/content/museivaticani-mobile/en/collezioni/musei/cappella-sistina/storia-cappella-sistina.html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https://en.wikipedia.org/wiki/Sistine_Chapel_ceiling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8b0ed275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98b0ed275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https://en.wikipedia.org/wiki/The_Apotheosis_of_Washington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8b0ed275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98b0ed275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https://en.wikipedia.org/wiki/Man_at_the_Crossroads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8b0ed275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9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98b0ed275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https://www.moma.org/calendar/galleries/5512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9ab298cad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9ab298cad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https://noehill.com/sf/landmarks/sf178.asp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https://womensbuilding.org/the-mural/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9ab298cad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9ab298cadc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https://banksyexplained.com/the-segregation-wall-palestine-2005/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ab298cad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ab298cadc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Arrange art by shared themes. Click on an artwork to go to a slide with more details about the art.</a:t>
            </a:r>
            <a:endParaRPr sz="3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9ab298cadc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9ab298cadc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alibri"/>
                <a:ea typeface="Calibri"/>
                <a:cs typeface="Calibri"/>
                <a:sym typeface="Calibri"/>
              </a:rPr>
              <a:t>Arrange art by what technique/s you think might have been used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https://en.wikipedia.org/wiki/Lascaux#/media/File:Lascaux_painting.jpg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8b0ed27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98b0ed27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https://www.ask-aladdin.com/all-destinations/egypt/category/egypt-site-guide/page/pashedu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credit: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https://www.veniceclayartists.com/relief-art-egypt/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credit: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https://www.reddit.com/r/OutoftheTombs/comments/tw4obf/the_eastern_wall_of_the_burial_chamber_of_the/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8b0ed27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98b0ed27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https://en.wikipedia.org/wiki/Ellora_Caves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credit: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https://www.flickr.com/photos/turndeaux/19612144255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8b0ed275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8b0ed275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https://historylearning.com/medieval-england/bayeux-tapestry/bayeux-tapestry-scene-by-scene/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8b0ed275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98b0ed275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https://en.wikipedia.org/wiki/Zliten_mosaic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98b0ed275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98b0ed275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https://www.pallasweb.com/deesis/virgin-and-child-hagia-sophia.html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Team, H. S. R. (2018, January 24). </a:t>
            </a:r>
            <a:r>
              <a:rPr lang="en" u="sng">
                <a:solidFill>
                  <a:schemeClr val="hlink"/>
                </a:solidFill>
                <a:hlinkClick r:id="rId4"/>
              </a:rPr>
              <a:t>The Virgin and Child Mosaic, Hagia Sophia</a:t>
            </a:r>
            <a:r>
              <a:rPr lang="en"/>
              <a:t>. World History Encyclopedia. Retrieved from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https://www.worldhistory.org/image/7973/the-virgin-and-child-mosaic-hagia-sophia/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spcFirstLastPara="1" wrap="square" lIns="95950" tIns="95950" rIns="95950" bIns="959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149028"/>
            <a:ext cx="8520600" cy="8805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</p:spPr>
        <p:txBody>
          <a:bodyPr spcFirstLastPara="1" wrap="square" lIns="95950" tIns="95950" rIns="95950" bIns="959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600"/>
              <a:buNone/>
              <a:defRPr sz="12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</p:spPr>
        <p:txBody>
          <a:bodyPr spcFirstLastPara="1" wrap="square" lIns="95950" tIns="95950" rIns="95950" bIns="959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5950" tIns="95950" rIns="95950" bIns="95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</p:spPr>
        <p:txBody>
          <a:bodyPr spcFirstLastPara="1" wrap="square" lIns="95950" tIns="95950" rIns="95950" bIns="959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804528"/>
            <a:ext cx="3837000" cy="41055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5950" tIns="95950" rIns="95950" bIns="959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50" tIns="95950" rIns="95950" bIns="959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50" tIns="95950" rIns="95950" bIns="95950" anchor="t" anchorCtr="0">
            <a:norm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  <a:defRPr sz="1500">
                <a:solidFill>
                  <a:schemeClr val="dk2"/>
                </a:solidFill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  <a:defRPr sz="1500">
                <a:solidFill>
                  <a:schemeClr val="dk2"/>
                </a:solidFill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50" tIns="95950" rIns="95950" bIns="95950" anchor="ctr" anchorCtr="0">
            <a:normAutofit/>
          </a:bodyPr>
          <a:lstStyle>
            <a:lvl1pPr lvl="0" algn="r">
              <a:buNone/>
              <a:defRPr sz="1100">
                <a:solidFill>
                  <a:schemeClr val="dk2"/>
                </a:solidFill>
              </a:defRPr>
            </a:lvl1pPr>
            <a:lvl2pPr lvl="1" algn="r">
              <a:buNone/>
              <a:defRPr sz="1100">
                <a:solidFill>
                  <a:schemeClr val="dk2"/>
                </a:solidFill>
              </a:defRPr>
            </a:lvl2pPr>
            <a:lvl3pPr lvl="2" algn="r">
              <a:buNone/>
              <a:defRPr sz="1100">
                <a:solidFill>
                  <a:schemeClr val="dk2"/>
                </a:solidFill>
              </a:defRPr>
            </a:lvl3pPr>
            <a:lvl4pPr lvl="3" algn="r">
              <a:buNone/>
              <a:defRPr sz="1100">
                <a:solidFill>
                  <a:schemeClr val="dk2"/>
                </a:solidFill>
              </a:defRPr>
            </a:lvl4pPr>
            <a:lvl5pPr lvl="4" algn="r">
              <a:buNone/>
              <a:defRPr sz="1100">
                <a:solidFill>
                  <a:schemeClr val="dk2"/>
                </a:solidFill>
              </a:defRPr>
            </a:lvl5pPr>
            <a:lvl6pPr lvl="5" algn="r">
              <a:buNone/>
              <a:defRPr sz="1100">
                <a:solidFill>
                  <a:schemeClr val="dk2"/>
                </a:solidFill>
              </a:defRPr>
            </a:lvl6pPr>
            <a:lvl7pPr lvl="6" algn="r">
              <a:buNone/>
              <a:defRPr sz="1100">
                <a:solidFill>
                  <a:schemeClr val="dk2"/>
                </a:solidFill>
              </a:defRPr>
            </a:lvl7pPr>
            <a:lvl8pPr lvl="7" algn="r">
              <a:buNone/>
              <a:defRPr sz="1100">
                <a:solidFill>
                  <a:schemeClr val="dk2"/>
                </a:solidFill>
              </a:defRPr>
            </a:lvl8pPr>
            <a:lvl9pPr lvl="8" algn="r">
              <a:buNone/>
              <a:defRPr sz="11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0.xml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slide" Target="slide4.xml"/><Relationship Id="rId21" Type="http://schemas.openxmlformats.org/officeDocument/2006/relationships/slide" Target="slide11.xml"/><Relationship Id="rId7" Type="http://schemas.openxmlformats.org/officeDocument/2006/relationships/slide" Target="slide6.xml"/><Relationship Id="rId12" Type="http://schemas.openxmlformats.org/officeDocument/2006/relationships/image" Target="../media/image5.png"/><Relationship Id="rId17" Type="http://schemas.openxmlformats.org/officeDocument/2006/relationships/slide" Target="slide12.xml"/><Relationship Id="rId25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11" Type="http://schemas.openxmlformats.org/officeDocument/2006/relationships/slide" Target="slide9.xml"/><Relationship Id="rId24" Type="http://schemas.openxmlformats.org/officeDocument/2006/relationships/image" Target="../media/image11.png"/><Relationship Id="rId5" Type="http://schemas.openxmlformats.org/officeDocument/2006/relationships/slide" Target="slide5.xml"/><Relationship Id="rId15" Type="http://schemas.openxmlformats.org/officeDocument/2006/relationships/slide" Target="slide14.xml"/><Relationship Id="rId23" Type="http://schemas.openxmlformats.org/officeDocument/2006/relationships/slide" Target="slide15.xml"/><Relationship Id="rId10" Type="http://schemas.openxmlformats.org/officeDocument/2006/relationships/image" Target="../media/image4.png"/><Relationship Id="rId19" Type="http://schemas.openxmlformats.org/officeDocument/2006/relationships/slide" Target="slide13.xml"/><Relationship Id="rId4" Type="http://schemas.openxmlformats.org/officeDocument/2006/relationships/image" Target="../media/image1.png"/><Relationship Id="rId9" Type="http://schemas.openxmlformats.org/officeDocument/2006/relationships/slide" Target="slide7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0.xml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slide" Target="slide4.xml"/><Relationship Id="rId21" Type="http://schemas.openxmlformats.org/officeDocument/2006/relationships/slide" Target="slide11.xml"/><Relationship Id="rId7" Type="http://schemas.openxmlformats.org/officeDocument/2006/relationships/slide" Target="slide6.xml"/><Relationship Id="rId12" Type="http://schemas.openxmlformats.org/officeDocument/2006/relationships/image" Target="../media/image5.png"/><Relationship Id="rId17" Type="http://schemas.openxmlformats.org/officeDocument/2006/relationships/slide" Target="slide12.xml"/><Relationship Id="rId25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slide" Target="slide9.xml"/><Relationship Id="rId24" Type="http://schemas.openxmlformats.org/officeDocument/2006/relationships/image" Target="../media/image11.png"/><Relationship Id="rId32" Type="http://schemas.openxmlformats.org/officeDocument/2006/relationships/image" Target="../media/image18.png"/><Relationship Id="rId5" Type="http://schemas.openxmlformats.org/officeDocument/2006/relationships/slide" Target="slide5.xml"/><Relationship Id="rId15" Type="http://schemas.openxmlformats.org/officeDocument/2006/relationships/slide" Target="slide14.xml"/><Relationship Id="rId23" Type="http://schemas.openxmlformats.org/officeDocument/2006/relationships/slide" Target="slide15.xml"/><Relationship Id="rId28" Type="http://schemas.openxmlformats.org/officeDocument/2006/relationships/image" Target="../media/image14.png"/><Relationship Id="rId10" Type="http://schemas.openxmlformats.org/officeDocument/2006/relationships/image" Target="../media/image4.png"/><Relationship Id="rId19" Type="http://schemas.openxmlformats.org/officeDocument/2006/relationships/slide" Target="slide13.xml"/><Relationship Id="rId31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slide" Target="slide7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0.xml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slide" Target="slide4.xml"/><Relationship Id="rId21" Type="http://schemas.openxmlformats.org/officeDocument/2006/relationships/slide" Target="slide11.xml"/><Relationship Id="rId7" Type="http://schemas.openxmlformats.org/officeDocument/2006/relationships/slide" Target="slide6.xml"/><Relationship Id="rId12" Type="http://schemas.openxmlformats.org/officeDocument/2006/relationships/image" Target="../media/image5.png"/><Relationship Id="rId17" Type="http://schemas.openxmlformats.org/officeDocument/2006/relationships/slide" Target="slide12.xml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slide" Target="slide9.xml"/><Relationship Id="rId24" Type="http://schemas.openxmlformats.org/officeDocument/2006/relationships/image" Target="../media/image11.png"/><Relationship Id="rId5" Type="http://schemas.openxmlformats.org/officeDocument/2006/relationships/slide" Target="slide5.xml"/><Relationship Id="rId15" Type="http://schemas.openxmlformats.org/officeDocument/2006/relationships/slide" Target="slide14.xml"/><Relationship Id="rId23" Type="http://schemas.openxmlformats.org/officeDocument/2006/relationships/slide" Target="slide15.xml"/><Relationship Id="rId10" Type="http://schemas.openxmlformats.org/officeDocument/2006/relationships/image" Target="../media/image4.png"/><Relationship Id="rId19" Type="http://schemas.openxmlformats.org/officeDocument/2006/relationships/slide" Target="slide13.xml"/><Relationship Id="rId4" Type="http://schemas.openxmlformats.org/officeDocument/2006/relationships/image" Target="../media/image1.png"/><Relationship Id="rId9" Type="http://schemas.openxmlformats.org/officeDocument/2006/relationships/slide" Target="slide7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9225" y="2174643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1244" y="756246"/>
            <a:ext cx="1423750" cy="123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>
            <a:hlinkClick r:id="rId7" action="ppaction://hlinksldjump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36358" y="773952"/>
            <a:ext cx="1382954" cy="11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>
            <a:hlinkClick r:id="rId9" action="ppaction://hlinksldjump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61858" y="3593043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hlinkClick r:id="rId11" action="ppaction://hlinksldjump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4789" y="217464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13" action="ppaction://hlinksldjump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34789" y="359304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hlinkClick r:id="rId15" action="ppaction://hlinksldjump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010655" y="756244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17" action="ppaction://hlinksldjump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791554" y="3593043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hlinkClick r:id="rId19" action="ppaction://hlinksldjump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82325" y="756244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hlinkClick r:id="rId21" action="ppaction://hlinksldjump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948725" y="217464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>
            <a:hlinkClick r:id="rId23" action="ppaction://hlinksldjump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762662" y="2174643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>
            <a:hlinkClick r:id="rId25" action="ppaction://hlinksldjump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621250" y="3563188"/>
            <a:ext cx="1492635" cy="129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6825" y="-51650"/>
            <a:ext cx="7707180" cy="576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 rotWithShape="1">
          <a:blip r:embed="rId4">
            <a:alphaModFix/>
          </a:blip>
          <a:srcRect l="3410" r="2904"/>
          <a:stretch/>
        </p:blipFill>
        <p:spPr>
          <a:xfrm>
            <a:off x="0" y="2743200"/>
            <a:ext cx="4191575" cy="2988724"/>
          </a:xfrm>
          <a:prstGeom prst="rect">
            <a:avLst/>
          </a:prstGeom>
          <a:noFill/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4" name="Google Shape;164;p22"/>
          <p:cNvSpPr txBox="1"/>
          <p:nvPr/>
        </p:nvSpPr>
        <p:spPr>
          <a:xfrm>
            <a:off x="152400" y="1605250"/>
            <a:ext cx="3264600" cy="107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 err="1">
                <a:solidFill>
                  <a:schemeClr val="lt1"/>
                </a:solidFill>
              </a:rPr>
              <a:t>Capilla</a:t>
            </a:r>
            <a:r>
              <a:rPr lang="en" sz="1900" dirty="0">
                <a:solidFill>
                  <a:schemeClr val="lt1"/>
                </a:solidFill>
              </a:rPr>
              <a:t> </a:t>
            </a:r>
            <a:r>
              <a:rPr lang="en" sz="1900" dirty="0" err="1">
                <a:solidFill>
                  <a:schemeClr val="lt1"/>
                </a:solidFill>
              </a:rPr>
              <a:t>Sixtina</a:t>
            </a:r>
            <a:r>
              <a:rPr lang="en" sz="1900" dirty="0">
                <a:solidFill>
                  <a:schemeClr val="lt1"/>
                </a:solidFill>
              </a:rPr>
              <a:t>, </a:t>
            </a:r>
            <a:r>
              <a:rPr lang="en" sz="1900" dirty="0" err="1">
                <a:solidFill>
                  <a:schemeClr val="lt1"/>
                </a:solidFill>
              </a:rPr>
              <a:t>Vaticano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Miguel </a:t>
            </a:r>
            <a:r>
              <a:rPr lang="en" sz="1900" dirty="0" err="1">
                <a:solidFill>
                  <a:schemeClr val="lt1"/>
                </a:solidFill>
              </a:rPr>
              <a:t>Ángel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1508-1512</a:t>
            </a:r>
            <a:endParaRPr sz="19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6025" y="0"/>
            <a:ext cx="5985173" cy="448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0075" y="3548499"/>
            <a:ext cx="2698469" cy="2158775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575" y="1280519"/>
            <a:ext cx="2719723" cy="217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075" y="3548500"/>
            <a:ext cx="2719723" cy="215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/>
        </p:nvSpPr>
        <p:spPr>
          <a:xfrm>
            <a:off x="2525" y="3475"/>
            <a:ext cx="4766100" cy="127704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La </a:t>
            </a:r>
            <a:r>
              <a:rPr lang="en" sz="1900" dirty="0" err="1">
                <a:solidFill>
                  <a:schemeClr val="lt1"/>
                </a:solidFill>
              </a:rPr>
              <a:t>Apoteosis</a:t>
            </a:r>
            <a:r>
              <a:rPr lang="en" sz="1900" dirty="0">
                <a:solidFill>
                  <a:schemeClr val="lt1"/>
                </a:solidFill>
              </a:rPr>
              <a:t> de Washington, </a:t>
            </a:r>
            <a:r>
              <a:rPr lang="en" sz="1900" dirty="0" err="1">
                <a:solidFill>
                  <a:schemeClr val="lt1"/>
                </a:solidFill>
              </a:rPr>
              <a:t>Capitolio</a:t>
            </a:r>
            <a:r>
              <a:rPr lang="en" sz="1900" dirty="0">
                <a:solidFill>
                  <a:schemeClr val="lt1"/>
                </a:solidFill>
              </a:rPr>
              <a:t> de EE. UU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Constantino </a:t>
            </a:r>
            <a:r>
              <a:rPr lang="en" sz="1900" dirty="0" err="1">
                <a:solidFill>
                  <a:schemeClr val="lt1"/>
                </a:solidFill>
              </a:rPr>
              <a:t>Brumidi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1865</a:t>
            </a:r>
            <a:endParaRPr sz="19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59560"/>
            <a:ext cx="9144000" cy="381508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/>
          <p:nvPr/>
        </p:nvSpPr>
        <p:spPr>
          <a:xfrm>
            <a:off x="4158925" y="254200"/>
            <a:ext cx="4526100" cy="9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Hombre </a:t>
            </a:r>
            <a:r>
              <a:rPr lang="en" sz="1900" dirty="0" err="1">
                <a:solidFill>
                  <a:schemeClr val="lt1"/>
                </a:solidFill>
              </a:rPr>
              <a:t>en</a:t>
            </a:r>
            <a:r>
              <a:rPr lang="en" sz="1900" dirty="0">
                <a:solidFill>
                  <a:schemeClr val="lt1"/>
                </a:solidFill>
              </a:rPr>
              <a:t> la </a:t>
            </a:r>
            <a:r>
              <a:rPr lang="en" sz="1900" dirty="0" err="1">
                <a:solidFill>
                  <a:schemeClr val="lt1"/>
                </a:solidFill>
              </a:rPr>
              <a:t>encrucijada</a:t>
            </a:r>
            <a:r>
              <a:rPr lang="en" sz="1900" dirty="0">
                <a:solidFill>
                  <a:schemeClr val="lt1"/>
                </a:solidFill>
              </a:rPr>
              <a:t>, Nueva York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Diego Rivera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1933</a:t>
            </a:r>
            <a:endParaRPr sz="19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/>
          </a:blip>
          <a:srcRect l="5423" t="18435" r="6818" b="18667"/>
          <a:stretch/>
        </p:blipFill>
        <p:spPr>
          <a:xfrm>
            <a:off x="1119500" y="0"/>
            <a:ext cx="8024500" cy="32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400" y="2519700"/>
            <a:ext cx="5746152" cy="3232200"/>
          </a:xfrm>
          <a:prstGeom prst="rect">
            <a:avLst/>
          </a:prstGeom>
          <a:noFill/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7" name="Google Shape;187;p25"/>
          <p:cNvPicPr preferRelativeResize="0"/>
          <p:nvPr/>
        </p:nvPicPr>
        <p:blipFill rotWithShape="1">
          <a:blip r:embed="rId5">
            <a:alphaModFix/>
          </a:blip>
          <a:srcRect b="29193"/>
          <a:stretch/>
        </p:blipFill>
        <p:spPr>
          <a:xfrm>
            <a:off x="5721248" y="3232200"/>
            <a:ext cx="3397850" cy="1353299"/>
          </a:xfrm>
          <a:prstGeom prst="rect">
            <a:avLst/>
          </a:prstGeom>
          <a:noFill/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8" name="Google Shape;188;p25"/>
          <p:cNvSpPr txBox="1"/>
          <p:nvPr/>
        </p:nvSpPr>
        <p:spPr>
          <a:xfrm>
            <a:off x="5785925" y="4585500"/>
            <a:ext cx="38385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>
                <a:solidFill>
                  <a:schemeClr val="lt1"/>
                </a:solidFill>
              </a:rPr>
              <a:t>F-111, MoMA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James Rosenquist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>
                <a:solidFill>
                  <a:schemeClr val="lt1"/>
                </a:solidFill>
              </a:rPr>
              <a:t>1974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60775"/>
            <a:ext cx="3595592" cy="251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86773"/>
            <a:ext cx="3595592" cy="259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5389" y="234"/>
            <a:ext cx="5408611" cy="534100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 txBox="1"/>
          <p:nvPr/>
        </p:nvSpPr>
        <p:spPr>
          <a:xfrm>
            <a:off x="3735400" y="4550825"/>
            <a:ext cx="5408700" cy="116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>
                <a:solidFill>
                  <a:schemeClr val="lt1"/>
                </a:solidFill>
              </a:rPr>
              <a:t>MAESTRAPEACE, San Francisco 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>
                <a:solidFill>
                  <a:schemeClr val="lt1"/>
                </a:solidFill>
              </a:rPr>
              <a:t>Susan Cervantes, Meera Desai, Yvonne Littleton y Irene Perez, © 1994, 2000, 2010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7"/>
          <p:cNvPicPr preferRelativeResize="0"/>
          <p:nvPr/>
        </p:nvPicPr>
        <p:blipFill rotWithShape="1">
          <a:blip r:embed="rId3">
            <a:alphaModFix/>
          </a:blip>
          <a:srcRect r="5410" b="1400"/>
          <a:stretch/>
        </p:blipFill>
        <p:spPr>
          <a:xfrm>
            <a:off x="19200" y="171937"/>
            <a:ext cx="2884200" cy="3999526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2" name="Google Shape;202;p27"/>
          <p:cNvPicPr preferRelativeResize="0"/>
          <p:nvPr/>
        </p:nvPicPr>
        <p:blipFill rotWithShape="1">
          <a:blip r:embed="rId4">
            <a:alphaModFix/>
          </a:blip>
          <a:srcRect r="2695"/>
          <a:stretch/>
        </p:blipFill>
        <p:spPr>
          <a:xfrm>
            <a:off x="4572000" y="956588"/>
            <a:ext cx="2649100" cy="2582625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27"/>
          <p:cNvPicPr preferRelativeResize="0"/>
          <p:nvPr/>
        </p:nvPicPr>
        <p:blipFill rotWithShape="1">
          <a:blip r:embed="rId5">
            <a:alphaModFix/>
          </a:blip>
          <a:srcRect l="24356" t="3711" r="51604" b="1841"/>
          <a:stretch/>
        </p:blipFill>
        <p:spPr>
          <a:xfrm>
            <a:off x="6879829" y="-24953"/>
            <a:ext cx="2284697" cy="5738475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" name="Google Shape;204;p27"/>
          <p:cNvPicPr preferRelativeResize="0"/>
          <p:nvPr/>
        </p:nvPicPr>
        <p:blipFill rotWithShape="1">
          <a:blip r:embed="rId6">
            <a:alphaModFix/>
          </a:blip>
          <a:srcRect l="51088" r="3539"/>
          <a:stretch/>
        </p:blipFill>
        <p:spPr>
          <a:xfrm>
            <a:off x="2979600" y="1473"/>
            <a:ext cx="1952724" cy="573848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5" name="Google Shape;205;p27"/>
          <p:cNvSpPr txBox="1"/>
          <p:nvPr/>
        </p:nvSpPr>
        <p:spPr>
          <a:xfrm>
            <a:off x="54725" y="4282250"/>
            <a:ext cx="28842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El </a:t>
            </a:r>
            <a:r>
              <a:rPr lang="en" sz="1900" dirty="0" err="1">
                <a:solidFill>
                  <a:schemeClr val="lt1"/>
                </a:solidFill>
              </a:rPr>
              <a:t>Muro</a:t>
            </a:r>
            <a:r>
              <a:rPr lang="en" sz="1900" dirty="0">
                <a:solidFill>
                  <a:schemeClr val="lt1"/>
                </a:solidFill>
              </a:rPr>
              <a:t> de </a:t>
            </a:r>
            <a:r>
              <a:rPr lang="en" sz="1900" dirty="0" err="1">
                <a:solidFill>
                  <a:schemeClr val="lt1"/>
                </a:solidFill>
              </a:rPr>
              <a:t>segregación</a:t>
            </a:r>
            <a:r>
              <a:rPr lang="en" sz="1900" dirty="0">
                <a:solidFill>
                  <a:schemeClr val="lt1"/>
                </a:solidFill>
              </a:rPr>
              <a:t>, 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 err="1">
                <a:solidFill>
                  <a:schemeClr val="lt1"/>
                </a:solidFill>
              </a:rPr>
              <a:t>Palestina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Banksy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>
                <a:solidFill>
                  <a:schemeClr val="lt1"/>
                </a:solidFill>
              </a:rPr>
              <a:t>2005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4981" y="3341334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2580" y="2023555"/>
            <a:ext cx="1423750" cy="123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>
            <a:hlinkClick r:id="rId7" action="ppaction://hlinksldjump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37139" y="3965378"/>
            <a:ext cx="1382954" cy="11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>
            <a:hlinkClick r:id="rId9" action="ppaction://hlinksldjump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69" y="4592235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>
            <a:hlinkClick r:id="rId11" action="ppaction://hlinksldjump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1" y="2023552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>
            <a:hlinkClick r:id="rId13" action="ppaction://hlinksldjump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11" y="330583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>
            <a:hlinkClick r:id="rId15" action="ppaction://hlinksldjump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46091" y="1337184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>
            <a:hlinkClick r:id="rId17" action="ppaction://hlinksldjump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204277" y="4655087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>
            <a:hlinkClick r:id="rId19" action="ppaction://hlinksldjump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3102" y="681352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>
            <a:hlinkClick r:id="rId21" action="ppaction://hlinksldjump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33002" y="267082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>
            <a:hlinkClick r:id="rId23" action="ppaction://hlinksldjump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253131" y="657482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>
            <a:hlinkClick r:id="rId25" action="ppaction://hlinksldjump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106736" y="-55545"/>
            <a:ext cx="1492635" cy="129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9980E8A-3C2C-44E4-A06B-BB6EE1B65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05" y="1272770"/>
            <a:ext cx="1426698" cy="123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0FCDA8-44FD-B46D-AC83-503D5EB57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272" y="643596"/>
            <a:ext cx="1426698" cy="123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F0BBFDF-FF23-D0D9-EA3E-F21961B2D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71" y="3837977"/>
            <a:ext cx="1426698" cy="123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D8FFE12-55F0-928E-6625-95B55D2E0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97" y="1923708"/>
            <a:ext cx="1426698" cy="123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77CF2DF-41DE-8552-BECC-423E1B731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295" y="3212612"/>
            <a:ext cx="1423750" cy="12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7AAA6C1-D883-E156-974D-CFC18A48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34" y="2555561"/>
            <a:ext cx="1426698" cy="123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/>
          <p:nvPr/>
        </p:nvSpPr>
        <p:spPr>
          <a:xfrm>
            <a:off x="6620300" y="1185800"/>
            <a:ext cx="1318800" cy="1142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fresco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6620300" y="2925"/>
            <a:ext cx="1318800" cy="1142700"/>
          </a:xfrm>
          <a:prstGeom prst="hexagon">
            <a:avLst>
              <a:gd name="adj" fmla="val 20199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cuadrícula</a:t>
            </a:r>
            <a:endParaRPr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5545725" y="599625"/>
            <a:ext cx="1318800" cy="1142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mosaico</a:t>
            </a:r>
            <a:endParaRPr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4981" y="3341334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2580" y="2023555"/>
            <a:ext cx="1423750" cy="123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>
            <a:hlinkClick r:id="rId7" action="ppaction://hlinksldjump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37139" y="3965378"/>
            <a:ext cx="1382954" cy="11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>
            <a:hlinkClick r:id="rId9" action="ppaction://hlinksldjump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69" y="4592235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>
            <a:hlinkClick r:id="rId11" action="ppaction://hlinksldjump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1" y="2023552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>
            <a:hlinkClick r:id="rId13" action="ppaction://hlinksldjump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11" y="330583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>
            <a:hlinkClick r:id="rId15" action="ppaction://hlinksldjump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46091" y="1337184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>
            <a:hlinkClick r:id="rId17" action="ppaction://hlinksldjump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204277" y="4655087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>
            <a:hlinkClick r:id="rId19" action="ppaction://hlinksldjump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3102" y="681352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>
            <a:hlinkClick r:id="rId21" action="ppaction://hlinksldjump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33002" y="2670823"/>
            <a:ext cx="1423770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>
            <a:hlinkClick r:id="rId23" action="ppaction://hlinksldjump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253131" y="657482"/>
            <a:ext cx="1426397" cy="123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>
            <a:hlinkClick r:id="rId25" action="ppaction://hlinksldjump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106736" y="-72896"/>
            <a:ext cx="1492635" cy="129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/>
          <p:nvPr/>
        </p:nvSpPr>
        <p:spPr>
          <a:xfrm>
            <a:off x="5545725" y="1788225"/>
            <a:ext cx="1318800" cy="1142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plantilla</a:t>
            </a:r>
            <a:endParaRPr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6620300" y="2368675"/>
            <a:ext cx="1318800" cy="1142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tapiz</a:t>
            </a:r>
            <a:endParaRPr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5545725" y="2976825"/>
            <a:ext cx="1318800" cy="1142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mano </a:t>
            </a:r>
            <a:r>
              <a:rPr lang="en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alzada</a:t>
            </a:r>
            <a:endParaRPr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475" y="2598450"/>
            <a:ext cx="1981202" cy="19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219200"/>
            <a:ext cx="685800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5">
            <a:alphaModFix/>
          </a:blip>
          <a:srcRect t="709" b="719"/>
          <a:stretch/>
        </p:blipFill>
        <p:spPr>
          <a:xfrm>
            <a:off x="0" y="0"/>
            <a:ext cx="3777623" cy="2476450"/>
          </a:xfrm>
          <a:prstGeom prst="rect">
            <a:avLst/>
          </a:prstGeom>
          <a:noFill/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7" name="Google Shape;117;p16"/>
          <p:cNvSpPr txBox="1"/>
          <p:nvPr/>
        </p:nvSpPr>
        <p:spPr>
          <a:xfrm>
            <a:off x="4158925" y="254200"/>
            <a:ext cx="45261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Pinturas </a:t>
            </a:r>
            <a:r>
              <a:rPr lang="en" sz="1900" dirty="0" err="1">
                <a:solidFill>
                  <a:schemeClr val="lt1"/>
                </a:solidFill>
              </a:rPr>
              <a:t>rupestres</a:t>
            </a:r>
            <a:r>
              <a:rPr lang="en" sz="1900" dirty="0">
                <a:solidFill>
                  <a:schemeClr val="lt1"/>
                </a:solidFill>
              </a:rPr>
              <a:t> de Lascaux, Francia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c. 17,000 - c. 12,000 antes del </a:t>
            </a:r>
            <a:r>
              <a:rPr lang="en" sz="1900" dirty="0" err="1">
                <a:solidFill>
                  <a:schemeClr val="lt1"/>
                </a:solidFill>
              </a:rPr>
              <a:t>presente</a:t>
            </a:r>
            <a:endParaRPr sz="19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48225" cy="52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3025" y="152400"/>
            <a:ext cx="3838575" cy="3499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5153025" y="3934200"/>
            <a:ext cx="38385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 err="1">
                <a:solidFill>
                  <a:schemeClr val="lt1"/>
                </a:solidFill>
              </a:rPr>
              <a:t>Tumba</a:t>
            </a:r>
            <a:r>
              <a:rPr lang="en" sz="1900" dirty="0">
                <a:solidFill>
                  <a:schemeClr val="lt1"/>
                </a:solidFill>
              </a:rPr>
              <a:t> de </a:t>
            </a:r>
            <a:r>
              <a:rPr lang="en" sz="1900" dirty="0" err="1">
                <a:solidFill>
                  <a:schemeClr val="lt1"/>
                </a:solidFill>
              </a:rPr>
              <a:t>Pashedu</a:t>
            </a:r>
            <a:r>
              <a:rPr lang="en" sz="1900" dirty="0">
                <a:solidFill>
                  <a:schemeClr val="lt1"/>
                </a:solidFill>
              </a:rPr>
              <a:t>, </a:t>
            </a:r>
            <a:r>
              <a:rPr lang="en" sz="1900" dirty="0" err="1">
                <a:solidFill>
                  <a:schemeClr val="lt1"/>
                </a:solidFill>
              </a:rPr>
              <a:t>Egipto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3150 a. e. c.</a:t>
            </a:r>
            <a:endParaRPr sz="19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spcFirstLastPara="1" wrap="square" lIns="95950" tIns="95950" rIns="95950" bIns="9595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1"/>
          </p:nvPr>
        </p:nvSpPr>
        <p:spPr>
          <a:xfrm>
            <a:off x="311700" y="3149028"/>
            <a:ext cx="8520600" cy="8805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78" y="0"/>
            <a:ext cx="8574645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5011615" y="4772400"/>
            <a:ext cx="413231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Pinturas de la </a:t>
            </a:r>
            <a:r>
              <a:rPr lang="en-US" sz="1900" dirty="0">
                <a:solidFill>
                  <a:schemeClr val="lt1"/>
                </a:solidFill>
              </a:rPr>
              <a:t>C</a:t>
            </a:r>
            <a:r>
              <a:rPr lang="en" sz="1900" dirty="0" err="1">
                <a:solidFill>
                  <a:schemeClr val="lt1"/>
                </a:solidFill>
              </a:rPr>
              <a:t>ueva</a:t>
            </a:r>
            <a:r>
              <a:rPr lang="en" sz="1900" dirty="0">
                <a:solidFill>
                  <a:schemeClr val="lt1"/>
                </a:solidFill>
              </a:rPr>
              <a:t> de Ellora, India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 err="1">
                <a:solidFill>
                  <a:schemeClr val="lt1"/>
                </a:solidFill>
              </a:rPr>
              <a:t>Siglo</a:t>
            </a:r>
            <a:r>
              <a:rPr lang="en" sz="1900" dirty="0">
                <a:solidFill>
                  <a:schemeClr val="lt1"/>
                </a:solidFill>
              </a:rPr>
              <a:t> II a. e. c. </a:t>
            </a:r>
            <a:endParaRPr sz="19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25"/>
            <a:ext cx="61912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2750" y="2036738"/>
            <a:ext cx="61912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921075"/>
            <a:ext cx="6122459" cy="16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6308075" y="471775"/>
            <a:ext cx="3450600" cy="10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 err="1">
                <a:solidFill>
                  <a:schemeClr val="lt1"/>
                </a:solidFill>
              </a:rPr>
              <a:t>Tapiz</a:t>
            </a:r>
            <a:r>
              <a:rPr lang="en" sz="1900" dirty="0">
                <a:solidFill>
                  <a:schemeClr val="lt1"/>
                </a:solidFill>
              </a:rPr>
              <a:t> de Bayeux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 err="1">
                <a:solidFill>
                  <a:schemeClr val="lt1"/>
                </a:solidFill>
              </a:rPr>
              <a:t>Normandía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 err="1">
                <a:solidFill>
                  <a:schemeClr val="lt1"/>
                </a:solidFill>
              </a:rPr>
              <a:t>Decada</a:t>
            </a:r>
            <a:r>
              <a:rPr lang="en" sz="1900" dirty="0">
                <a:solidFill>
                  <a:schemeClr val="lt1"/>
                </a:solidFill>
              </a:rPr>
              <a:t> de 1070</a:t>
            </a:r>
            <a:endParaRPr sz="19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/>
          <p:cNvPicPr preferRelativeResize="0"/>
          <p:nvPr/>
        </p:nvPicPr>
        <p:blipFill rotWithShape="1">
          <a:blip r:embed="rId3">
            <a:alphaModFix/>
          </a:blip>
          <a:srcRect t="27409"/>
          <a:stretch/>
        </p:blipFill>
        <p:spPr>
          <a:xfrm>
            <a:off x="152400" y="187525"/>
            <a:ext cx="3763799" cy="392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594" y="152400"/>
            <a:ext cx="4923005" cy="2161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5">
            <a:alphaModFix/>
          </a:blip>
          <a:srcRect l="1787" t="2066"/>
          <a:stretch/>
        </p:blipFill>
        <p:spPr>
          <a:xfrm>
            <a:off x="4072350" y="2454225"/>
            <a:ext cx="4389450" cy="30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195425" y="4434650"/>
            <a:ext cx="38385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Mosaico de </a:t>
            </a:r>
            <a:r>
              <a:rPr lang="en" sz="1900" dirty="0" err="1">
                <a:solidFill>
                  <a:schemeClr val="lt1"/>
                </a:solidFill>
              </a:rPr>
              <a:t>Zilten</a:t>
            </a:r>
            <a:r>
              <a:rPr lang="en" sz="1900" dirty="0">
                <a:solidFill>
                  <a:schemeClr val="lt1"/>
                </a:solidFill>
              </a:rPr>
              <a:t>, </a:t>
            </a:r>
            <a:r>
              <a:rPr lang="en" sz="1900" dirty="0" err="1">
                <a:solidFill>
                  <a:schemeClr val="lt1"/>
                </a:solidFill>
              </a:rPr>
              <a:t>Libia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 err="1">
                <a:solidFill>
                  <a:schemeClr val="lt1"/>
                </a:solidFill>
              </a:rPr>
              <a:t>Siglo</a:t>
            </a:r>
            <a:r>
              <a:rPr lang="en" sz="1900" dirty="0">
                <a:solidFill>
                  <a:schemeClr val="lt1"/>
                </a:solidFill>
              </a:rPr>
              <a:t> II a. e. c. </a:t>
            </a:r>
            <a:endParaRPr sz="19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spcFirstLastPara="1" wrap="square" lIns="95950" tIns="95950" rIns="95950" bIns="959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300"/>
              </a:spcAft>
              <a:buNone/>
            </a:pPr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817" y="0"/>
            <a:ext cx="8574592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/>
        </p:nvSpPr>
        <p:spPr>
          <a:xfrm>
            <a:off x="152400" y="1605250"/>
            <a:ext cx="3505500" cy="87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</a:rPr>
              <a:t>La Virgen con </a:t>
            </a:r>
            <a:r>
              <a:rPr lang="en" sz="1900" dirty="0" err="1">
                <a:solidFill>
                  <a:schemeClr val="lt1"/>
                </a:solidFill>
              </a:rPr>
              <a:t>el</a:t>
            </a:r>
            <a:r>
              <a:rPr lang="en" sz="1900" dirty="0">
                <a:solidFill>
                  <a:schemeClr val="lt1"/>
                </a:solidFill>
              </a:rPr>
              <a:t> Niño, </a:t>
            </a:r>
            <a:r>
              <a:rPr lang="en" sz="1900" dirty="0" err="1">
                <a:solidFill>
                  <a:schemeClr val="lt1"/>
                </a:solidFill>
              </a:rPr>
              <a:t>Turquía</a:t>
            </a:r>
            <a:endParaRPr sz="1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lt1"/>
                </a:solidFill>
              </a:rPr>
              <a:t>S</a:t>
            </a:r>
            <a:r>
              <a:rPr lang="en" sz="1900" dirty="0" err="1">
                <a:solidFill>
                  <a:schemeClr val="lt1"/>
                </a:solidFill>
              </a:rPr>
              <a:t>iglo</a:t>
            </a:r>
            <a:r>
              <a:rPr lang="en" sz="1900" dirty="0">
                <a:solidFill>
                  <a:schemeClr val="lt1"/>
                </a:solidFill>
              </a:rPr>
              <a:t> IX e. c</a:t>
            </a:r>
            <a:endParaRPr sz="19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508</Words>
  <Application>Microsoft Macintosh PowerPoint</Application>
  <PresentationFormat>On-screen Show (16:10)</PresentationFormat>
  <Paragraphs>62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Think Big Picture</dc:title>
  <dc:subject/>
  <dc:creator>K20 Center</dc:creator>
  <cp:keywords/>
  <dc:description/>
  <cp:lastModifiedBy>Lopez, Araceli</cp:lastModifiedBy>
  <cp:revision>8</cp:revision>
  <dcterms:modified xsi:type="dcterms:W3CDTF">2024-02-07T21:14:23Z</dcterms:modified>
  <cp:category/>
</cp:coreProperties>
</file>