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08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.museivaticani.va/content/museivaticani-mobile/en/collezioni/musei/cappella-sistina/storia-cappella-sistina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istine_Chapel_ceilin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Apotheosis_of_Washingto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n_at_the_Crossroad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alendar/galleries/551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ehill.com/sf/landmarks/sf178.asp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omensbuilding.org/the-mural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nksyexplained.com/the-segregation-wall-palestine-2005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scaux#/media/File:Lascaux_painting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k-aladdin.com/all-destinations/egypt/category/egypt-site-guide/page/pashed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reddit.com/r/OutoftheTombs/comments/tw4obf/the_eastern_wall_of_the_burial_chamber_of_the/" TargetMode="External"/><Relationship Id="rId4" Type="http://schemas.openxmlformats.org/officeDocument/2006/relationships/hyperlink" Target="https://www.veniceclayartists.com/relief-art-egypt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lora_Cave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turndeaux/19612144255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learning.com/medieval-england/bayeux-tapestry/bayeux-tapestry-scene-by-scen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liten_mosai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llasweb.com/deesis/virgin-and-child-hagia-sophia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orldhistory.org/image/7973/the-virgin-and-child-mosaic-hagia-sophia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ab298cad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ab298cad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artworks in chronological order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8b0ed275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8b0ed275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https://m.museivaticani.va/content/museivaticani-mobile/en/collezioni/musei/cappella-sistina/storia-cappella-sistina.html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https://en.wikipedia.org/wiki/Sistine_Chapel_ceiling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8b0ed275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8b0ed275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https://en.wikipedia.org/wiki/The_Apotheosis_of_Washington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8b0ed275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8b0ed275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https://en.wikipedia.org/wiki/Man_at_the_Crossroads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8b0ed275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98b0ed275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https://www.moma.org/calendar/galleries/5512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ab298cad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ab298cad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https://noehill.com/sf/landmarks/sf178.asp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https://womensbuilding.org/the-mural/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ab298cad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9ab298cad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https://banksyexplained.com/the-segregation-wall-palestine-2005/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b298cad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b298cad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Arrange art by shared themes. Click on an artwork to go to a slide with more details about the art.</a:t>
            </a:r>
            <a:endParaRPr sz="3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ab298cad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ab298cad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alibri"/>
                <a:ea typeface="Calibri"/>
                <a:cs typeface="Calibri"/>
                <a:sym typeface="Calibri"/>
              </a:rPr>
              <a:t>Arrange art by what technique/s you think might have been used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https://en.wikipedia.org/wiki/Lascaux#/media/File:Lascaux_painting.jpg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8b0ed27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8b0ed27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https://www.ask-aladdin.com/all-destinations/egypt/category/egypt-site-guide/page/pashedu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https://www.veniceclayartists.com/relief-art-egypt/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https://www.reddit.com/r/OutoftheTombs/comments/tw4obf/the_eastern_wall_of_the_burial_chamber_of_the/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8b0ed27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8b0ed27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https://en.wikipedia.org/wiki/Ellora_Caves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https://www.flickr.com/photos/turndeaux/19612144255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8b0ed275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8b0ed275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https://historylearning.com/medieval-england/bayeux-tapestry/bayeux-tapestry-scene-by-scene/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8b0ed275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8b0ed275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https://en.wikipedia.org/wiki/Zliten_mosaic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8b0ed275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8b0ed275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https://www.pallasweb.com/deesis/virgin-and-child-hagia-sophia.html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Team, H. S. R. (2018, January 24). </a:t>
            </a:r>
            <a:r>
              <a:rPr lang="en" u="sng">
                <a:solidFill>
                  <a:schemeClr val="hlink"/>
                </a:solidFill>
                <a:hlinkClick r:id="rId4"/>
              </a:rPr>
              <a:t>The Virgin and Child Mosaic, Hagia Sophia</a:t>
            </a:r>
            <a:r>
              <a:rPr lang="en"/>
              <a:t>. World History Encyclopedia. Retrieved from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https://www.worldhistory.org/image/7973/the-virgin-and-child-mosaic-hagia-sophia/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5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5950" tIns="95950" rIns="95950" bIns="95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804528"/>
            <a:ext cx="3837000" cy="41055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50" tIns="95950" rIns="95950" bIns="95950" anchor="ctr" anchorCtr="0">
            <a:normAutofit/>
          </a:bodyPr>
          <a:lstStyle>
            <a:lvl1pPr lvl="0" algn="r">
              <a:buNone/>
              <a:defRPr sz="1100">
                <a:solidFill>
                  <a:schemeClr val="dk2"/>
                </a:solidFill>
              </a:defRPr>
            </a:lvl1pPr>
            <a:lvl2pPr lvl="1" algn="r">
              <a:buNone/>
              <a:defRPr sz="1100">
                <a:solidFill>
                  <a:schemeClr val="dk2"/>
                </a:solidFill>
              </a:defRPr>
            </a:lvl2pPr>
            <a:lvl3pPr lvl="2" algn="r">
              <a:buNone/>
              <a:defRPr sz="1100">
                <a:solidFill>
                  <a:schemeClr val="dk2"/>
                </a:solidFill>
              </a:defRPr>
            </a:lvl3pPr>
            <a:lvl4pPr lvl="3" algn="r">
              <a:buNone/>
              <a:defRPr sz="1100">
                <a:solidFill>
                  <a:schemeClr val="dk2"/>
                </a:solidFill>
              </a:defRPr>
            </a:lvl4pPr>
            <a:lvl5pPr lvl="4" algn="r">
              <a:buNone/>
              <a:defRPr sz="1100">
                <a:solidFill>
                  <a:schemeClr val="dk2"/>
                </a:solidFill>
              </a:defRPr>
            </a:lvl5pPr>
            <a:lvl6pPr lvl="5" algn="r">
              <a:buNone/>
              <a:defRPr sz="1100">
                <a:solidFill>
                  <a:schemeClr val="dk2"/>
                </a:solidFill>
              </a:defRPr>
            </a:lvl6pPr>
            <a:lvl7pPr lvl="6" algn="r">
              <a:buNone/>
              <a:defRPr sz="1100">
                <a:solidFill>
                  <a:schemeClr val="dk2"/>
                </a:solidFill>
              </a:defRPr>
            </a:lvl7pPr>
            <a:lvl8pPr lvl="7" algn="r">
              <a:buNone/>
              <a:defRPr sz="1100">
                <a:solidFill>
                  <a:schemeClr val="dk2"/>
                </a:solidFill>
              </a:defRPr>
            </a:lvl8pPr>
            <a:lvl9pPr lvl="8" algn="r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0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" Target="slide4.xml"/><Relationship Id="rId21" Type="http://schemas.openxmlformats.org/officeDocument/2006/relationships/slide" Target="slide11.xml"/><Relationship Id="rId7" Type="http://schemas.openxmlformats.org/officeDocument/2006/relationships/slide" Target="slide6.xml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slide" Target="slide5.xml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10" Type="http://schemas.openxmlformats.org/officeDocument/2006/relationships/image" Target="../media/image4.png"/><Relationship Id="rId19" Type="http://schemas.openxmlformats.org/officeDocument/2006/relationships/slide" Target="slide13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6.xml"/><Relationship Id="rId18" Type="http://schemas.openxmlformats.org/officeDocument/2006/relationships/image" Target="../media/image5.png"/><Relationship Id="rId26" Type="http://schemas.openxmlformats.org/officeDocument/2006/relationships/image" Target="../media/image9.png"/><Relationship Id="rId3" Type="http://schemas.openxmlformats.org/officeDocument/2006/relationships/image" Target="../media/image13.png"/><Relationship Id="rId21" Type="http://schemas.openxmlformats.org/officeDocument/2006/relationships/slide" Target="slide14.xml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17" Type="http://schemas.openxmlformats.org/officeDocument/2006/relationships/slide" Target="slide9.xml"/><Relationship Id="rId25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29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24" Type="http://schemas.openxmlformats.org/officeDocument/2006/relationships/image" Target="../media/image8.png"/><Relationship Id="rId32" Type="http://schemas.openxmlformats.org/officeDocument/2006/relationships/image" Target="../media/image12.png"/><Relationship Id="rId5" Type="http://schemas.openxmlformats.org/officeDocument/2006/relationships/image" Target="../media/image15.png"/><Relationship Id="rId15" Type="http://schemas.openxmlformats.org/officeDocument/2006/relationships/slide" Target="slide7.xml"/><Relationship Id="rId23" Type="http://schemas.openxmlformats.org/officeDocument/2006/relationships/slide" Target="slide12.xml"/><Relationship Id="rId28" Type="http://schemas.openxmlformats.org/officeDocument/2006/relationships/image" Target="../media/image10.png"/><Relationship Id="rId10" Type="http://schemas.openxmlformats.org/officeDocument/2006/relationships/image" Target="../media/image1.png"/><Relationship Id="rId19" Type="http://schemas.openxmlformats.org/officeDocument/2006/relationships/slide" Target="slide10.xml"/><Relationship Id="rId31" Type="http://schemas.openxmlformats.org/officeDocument/2006/relationships/slide" Target="slide8.xml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3.png"/><Relationship Id="rId22" Type="http://schemas.openxmlformats.org/officeDocument/2006/relationships/image" Target="../media/image7.png"/><Relationship Id="rId27" Type="http://schemas.openxmlformats.org/officeDocument/2006/relationships/slide" Target="slide11.xml"/><Relationship Id="rId30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0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" Target="slide4.xml"/><Relationship Id="rId21" Type="http://schemas.openxmlformats.org/officeDocument/2006/relationships/slide" Target="slide11.xml"/><Relationship Id="rId7" Type="http://schemas.openxmlformats.org/officeDocument/2006/relationships/slide" Target="slide6.xml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slide" Target="slide5.xml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10" Type="http://schemas.openxmlformats.org/officeDocument/2006/relationships/image" Target="../media/image4.png"/><Relationship Id="rId19" Type="http://schemas.openxmlformats.org/officeDocument/2006/relationships/slide" Target="slide13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225" y="21746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1244" y="756246"/>
            <a:ext cx="1423750" cy="12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6358" y="773952"/>
            <a:ext cx="1382954" cy="1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61858" y="35930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4789" y="217464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13" action="ppaction://hlinksldjump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34789" y="359304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5" action="ppaction://hlinksldjump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10655" y="756244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7" action="ppaction://hlinksldjump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91554" y="35930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9" action="ppaction://hlinksldjump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82325" y="756244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21" action="ppaction://hlinksldjump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948725" y="217464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r:id="rId23" action="ppaction://hlinksldjump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762662" y="21746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25" action="ppaction://hlinksldjump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621250" y="3563188"/>
            <a:ext cx="1492635" cy="129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825" y="-51650"/>
            <a:ext cx="7707180" cy="57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l="3410" r="2904"/>
          <a:stretch/>
        </p:blipFill>
        <p:spPr>
          <a:xfrm>
            <a:off x="0" y="2743200"/>
            <a:ext cx="4191575" cy="2988724"/>
          </a:xfrm>
          <a:prstGeom prst="rect">
            <a:avLst/>
          </a:prstGeom>
          <a:noFill/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p22"/>
          <p:cNvSpPr txBox="1"/>
          <p:nvPr/>
        </p:nvSpPr>
        <p:spPr>
          <a:xfrm>
            <a:off x="152400" y="1605250"/>
            <a:ext cx="3264600" cy="107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The Sistine Chapel, Vatican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Michelangelo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1508-1512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025" y="0"/>
            <a:ext cx="5985173" cy="44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0075" y="3548499"/>
            <a:ext cx="2698469" cy="215877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575" y="1280519"/>
            <a:ext cx="2719723" cy="217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075" y="3548500"/>
            <a:ext cx="2719723" cy="215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2525" y="3475"/>
            <a:ext cx="4766100" cy="111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The Apotheosis of Washington, US Capitol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Constantino Brumidi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1865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9560"/>
            <a:ext cx="9144000" cy="3815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4158925" y="254200"/>
            <a:ext cx="45261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Man at the Crossroads, New York City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Diego Rivera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1933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l="5423" t="18435" r="6818" b="18667"/>
          <a:stretch/>
        </p:blipFill>
        <p:spPr>
          <a:xfrm>
            <a:off x="1119500" y="0"/>
            <a:ext cx="8024500" cy="32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400" y="2519700"/>
            <a:ext cx="5746152" cy="3232200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29193"/>
          <a:stretch/>
        </p:blipFill>
        <p:spPr>
          <a:xfrm>
            <a:off x="5721248" y="3232200"/>
            <a:ext cx="3397850" cy="1353299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25"/>
          <p:cNvSpPr txBox="1"/>
          <p:nvPr/>
        </p:nvSpPr>
        <p:spPr>
          <a:xfrm>
            <a:off x="5785925" y="458550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</a:rPr>
              <a:t>F-111, MoMA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James Rosenquist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</a:rPr>
              <a:t>1974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60775"/>
            <a:ext cx="3595592" cy="251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86773"/>
            <a:ext cx="3595592" cy="259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389" y="234"/>
            <a:ext cx="5408611" cy="534100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3735400" y="4550825"/>
            <a:ext cx="5408700" cy="116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</a:rPr>
              <a:t>MAESTRAPEACE, San Francisco 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</a:rPr>
              <a:t>Susan Cervantes, Meera Desai, Yvonne Littleton and Irene Perez, © 1994, 2000, 2010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 r="5410" b="1400"/>
          <a:stretch/>
        </p:blipFill>
        <p:spPr>
          <a:xfrm>
            <a:off x="19200" y="171937"/>
            <a:ext cx="2884200" cy="3999526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4">
            <a:alphaModFix/>
          </a:blip>
          <a:srcRect r="2695"/>
          <a:stretch/>
        </p:blipFill>
        <p:spPr>
          <a:xfrm>
            <a:off x="4572000" y="956588"/>
            <a:ext cx="2649100" cy="258262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27"/>
          <p:cNvPicPr preferRelativeResize="0"/>
          <p:nvPr/>
        </p:nvPicPr>
        <p:blipFill rotWithShape="1">
          <a:blip r:embed="rId5">
            <a:alphaModFix/>
          </a:blip>
          <a:srcRect l="24356" t="3711" r="51604" b="1841"/>
          <a:stretch/>
        </p:blipFill>
        <p:spPr>
          <a:xfrm>
            <a:off x="6879829" y="-24953"/>
            <a:ext cx="2284697" cy="573847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27"/>
          <p:cNvPicPr preferRelativeResize="0"/>
          <p:nvPr/>
        </p:nvPicPr>
        <p:blipFill rotWithShape="1">
          <a:blip r:embed="rId6">
            <a:alphaModFix/>
          </a:blip>
          <a:srcRect l="51088" r="3539"/>
          <a:stretch/>
        </p:blipFill>
        <p:spPr>
          <a:xfrm>
            <a:off x="2979600" y="1473"/>
            <a:ext cx="1952724" cy="573848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27"/>
          <p:cNvSpPr txBox="1"/>
          <p:nvPr/>
        </p:nvSpPr>
        <p:spPr>
          <a:xfrm>
            <a:off x="195425" y="4282250"/>
            <a:ext cx="27435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The Segregation Wall, 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Palestine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Banksy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</a:rPr>
              <a:t>2005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9430" y="1274285"/>
            <a:ext cx="1423770" cy="12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3639" y="658077"/>
            <a:ext cx="1423770" cy="12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1011" y="3837977"/>
            <a:ext cx="1423770" cy="12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9605" y="2552881"/>
            <a:ext cx="1423770" cy="12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0178" y="1938114"/>
            <a:ext cx="1423770" cy="12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22786" y="3208803"/>
            <a:ext cx="1423770" cy="123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44981" y="3341334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62580" y="2023555"/>
            <a:ext cx="1423750" cy="12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>
            <a:hlinkClick r:id="rId13" action="ppaction://hlinksldjump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37139" y="3965378"/>
            <a:ext cx="1382954" cy="1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>
            <a:hlinkClick r:id="rId15" action="ppaction://hlinksldjump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969" y="4592235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>
            <a:hlinkClick r:id="rId17" action="ppaction://hlinksldjump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-11" y="2023552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>
            <a:hlinkClick r:id="rId19" action="ppaction://hlinksldjump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-11" y="330583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>
            <a:hlinkClick r:id="rId21" action="ppaction://hlinksldjump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46091" y="1337184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>
            <a:hlinkClick r:id="rId23" action="ppaction://hlinksldjump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204277" y="4655087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>
            <a:hlinkClick r:id="rId25" action="ppaction://hlinksldjump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3102" y="68135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>
            <a:hlinkClick r:id="rId27" action="ppaction://hlinksldjump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33002" y="267082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>
            <a:hlinkClick r:id="rId29" action="ppaction://hlinksldjump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253131" y="65748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>
            <a:hlinkClick r:id="rId31" action="ppaction://hlinksldjump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106736" y="-55545"/>
            <a:ext cx="1492635" cy="129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6620300" y="1185800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fresco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6620300" y="29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grid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5545725" y="5996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mosaic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4981" y="3341334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2580" y="2023555"/>
            <a:ext cx="1423750" cy="12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7139" y="3965378"/>
            <a:ext cx="1382954" cy="1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69" y="4592235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1" y="2023552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>
            <a:hlinkClick r:id="rId13" action="ppaction://hlinksldjump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1" y="330583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>
            <a:hlinkClick r:id="rId15" action="ppaction://hlinksldjump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46091" y="1337184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>
            <a:hlinkClick r:id="rId17" action="ppaction://hlinksldjump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04277" y="4655087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>
            <a:hlinkClick r:id="rId19" action="ppaction://hlinksldjump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102" y="68135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>
            <a:hlinkClick r:id="rId21" action="ppaction://hlinksldjump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33002" y="267082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>
            <a:hlinkClick r:id="rId23" action="ppaction://hlinksldjump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253131" y="65748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>
            <a:hlinkClick r:id="rId25" action="ppaction://hlinksldjump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06736" y="-72896"/>
            <a:ext cx="1492635" cy="129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/>
        </p:nvSpPr>
        <p:spPr>
          <a:xfrm>
            <a:off x="5545725" y="17882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stencil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6620300" y="236867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tapestry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5545725" y="29768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freehand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75" y="2598450"/>
            <a:ext cx="1981202" cy="19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19200"/>
            <a:ext cx="68580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 t="709" b="719"/>
          <a:stretch/>
        </p:blipFill>
        <p:spPr>
          <a:xfrm>
            <a:off x="0" y="0"/>
            <a:ext cx="3777623" cy="2476450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16"/>
          <p:cNvSpPr txBox="1"/>
          <p:nvPr/>
        </p:nvSpPr>
        <p:spPr>
          <a:xfrm>
            <a:off x="4158925" y="254200"/>
            <a:ext cx="45261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Lascaux Cave Paintings, France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c. 17,000-c. 12,000 BP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8225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025" y="152400"/>
            <a:ext cx="3838575" cy="3499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5153025" y="393420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Tomb of Pashedu, Egypt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3150 BCE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5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78" y="0"/>
            <a:ext cx="8574645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5305425" y="477240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Ellora Cave Paintings, India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2nd Century BCE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25"/>
            <a:ext cx="6191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2750" y="2036738"/>
            <a:ext cx="6191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21075"/>
            <a:ext cx="6122459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6308075" y="471775"/>
            <a:ext cx="34506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Bayeux Tapestry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Normandy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1070s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t="27409"/>
          <a:stretch/>
        </p:blipFill>
        <p:spPr>
          <a:xfrm>
            <a:off x="152400" y="187525"/>
            <a:ext cx="3763799" cy="392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594" y="152400"/>
            <a:ext cx="4923005" cy="216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 l="1787" t="2066"/>
          <a:stretch/>
        </p:blipFill>
        <p:spPr>
          <a:xfrm>
            <a:off x="4072350" y="2454225"/>
            <a:ext cx="4389450" cy="30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195425" y="443465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Zilten Mosaic, Libya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2nd Century AD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300"/>
              </a:spcAft>
              <a:buNone/>
            </a:pP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17" y="0"/>
            <a:ext cx="8574592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152400" y="1605250"/>
            <a:ext cx="3505500" cy="87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The Virgin and Child, Turkey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9th century CE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471</Words>
  <Application>Microsoft Office PowerPoint</Application>
  <PresentationFormat>On-screen Show (16:10)</PresentationFormat>
  <Paragraphs>62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</dc:creator>
  <cp:lastModifiedBy>Bracken, Pam</cp:lastModifiedBy>
  <cp:revision>1</cp:revision>
  <dcterms:modified xsi:type="dcterms:W3CDTF">2024-02-06T16:42:46Z</dcterms:modified>
</cp:coreProperties>
</file>