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5143500" type="screen16x9"/>
  <p:notesSz cx="6858000" cy="9144000"/>
  <p:embeddedFontLst>
    <p:embeddedFont>
      <p:font typeface="Open Sans" panose="020B060603050402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8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49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49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56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49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49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49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_dDPNOwx3U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91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" name="Google Shape;4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76dbdd833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g376dbdd833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76dbdd8336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g376dbdd8336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79204a6c63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g379204a6c6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79204a6c63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g379204a6c63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79204a6c63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379204a6c63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79204a6c63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g379204a6c63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79204a6c63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g379204a6c63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79204a6c63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g379204a6c63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Research poster. Strategies. </a:t>
            </a:r>
            <a:r>
              <a:rPr lang="en-US" sz="1200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https://learn.k20center.ou.edu/strategy/49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2" name="Google Shape;14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76dbdd833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Research Poster. Strategies. </a:t>
            </a:r>
            <a:r>
              <a:rPr lang="en-US" sz="12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https://learn.k20center.ou.edu/strategy/49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g376dbdd833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79204a6c63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K20 Center. (n.d.). CER. Strategies. </a:t>
            </a:r>
            <a:r>
              <a:rPr lang="en-US" sz="12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https://learn.k20center.ou.edu/strategy/156</a:t>
            </a:r>
            <a:endParaRPr/>
          </a:p>
        </p:txBody>
      </p:sp>
      <p:sp>
        <p:nvSpPr>
          <p:cNvPr id="157" name="Google Shape;157;g379204a6c63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79204a6c63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Create the problem. Strategies. </a:t>
            </a:r>
            <a:r>
              <a:rPr lang="en-US" sz="1200" u="sng" dirty="0">
                <a:solidFill>
                  <a:srgbClr val="1155CC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https://learn.k20center.ou.edu/strategy/149</a:t>
            </a:r>
            <a:r>
              <a:rPr lang="en-US" sz="1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dirty="0"/>
          </a:p>
        </p:txBody>
      </p:sp>
      <p:sp>
        <p:nvSpPr>
          <p:cNvPr id="164" name="Google Shape;164;g379204a6c63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79204a6c63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Create the problem. Strategies. </a:t>
            </a:r>
            <a:r>
              <a:rPr lang="en-US" sz="1200" u="sng" dirty="0">
                <a:solidFill>
                  <a:srgbClr val="1155CC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https://learn.k20center.ou.edu/strategy/149</a:t>
            </a:r>
            <a:r>
              <a:rPr lang="en-US" sz="1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dirty="0"/>
          </a:p>
        </p:txBody>
      </p:sp>
      <p:sp>
        <p:nvSpPr>
          <p:cNvPr id="171" name="Google Shape;171;g379204a6c63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79204a6c63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Create the problem. Strategies. </a:t>
            </a:r>
            <a:r>
              <a:rPr lang="en-US" sz="1200" u="sng" dirty="0">
                <a:solidFill>
                  <a:srgbClr val="1155CC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https://learn.k20center.ou.edu/strategy/149</a:t>
            </a:r>
            <a:r>
              <a:rPr lang="en-US" sz="1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dirty="0"/>
          </a:p>
        </p:txBody>
      </p:sp>
      <p:sp>
        <p:nvSpPr>
          <p:cNvPr id="178" name="Google Shape;178;g379204a6c63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" name="Google Shape;6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East Idaho News. (2017, March 3). </a:t>
            </a:r>
            <a:r>
              <a:rPr lang="en-US" sz="12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Idaho boy says angels helped him save his dad after a car fell on him</a:t>
            </a: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[Video]. YouTube. </a:t>
            </a:r>
            <a:r>
              <a:rPr lang="en-US" sz="1200" u="sng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https://www.youtube.com/watch?v=I_dDPNOwx3U</a:t>
            </a: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K20 Center. (n.d.). Preflections. Strategies. </a:t>
            </a:r>
            <a:r>
              <a:rPr lang="en-US" sz="1200" u="sng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https://learn.k20center.ou.edu/strategy/191</a:t>
            </a:r>
            <a:endParaRPr/>
          </a:p>
        </p:txBody>
      </p:sp>
      <p:sp>
        <p:nvSpPr>
          <p:cNvPr id="69" name="Google Shape;6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76dbdd8336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g376dbdd8336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76dbdd8336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376dbdd8336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8;p3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3"/>
          <p:cNvSpPr txBox="1">
            <a:spLocks noGrp="1"/>
          </p:cNvSpPr>
          <p:nvPr>
            <p:ph type="subTitle" idx="1"/>
          </p:nvPr>
        </p:nvSpPr>
        <p:spPr>
          <a:xfrm>
            <a:off x="456175" y="2834125"/>
            <a:ext cx="82323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"/>
          <p:cNvSpPr txBox="1">
            <a:spLocks noGrp="1"/>
          </p:cNvSpPr>
          <p:nvPr>
            <p:ph type="ctrTitle"/>
          </p:nvPr>
        </p:nvSpPr>
        <p:spPr>
          <a:xfrm>
            <a:off x="455850" y="744575"/>
            <a:ext cx="82323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/Objective">
  <p:cSld name="Objectiv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4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4"/>
          <p:cNvSpPr txBox="1">
            <a:spLocks noGrp="1"/>
          </p:cNvSpPr>
          <p:nvPr>
            <p:ph type="ctrTitle"/>
          </p:nvPr>
        </p:nvSpPr>
        <p:spPr>
          <a:xfrm>
            <a:off x="456175" y="744575"/>
            <a:ext cx="82323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subTitle" idx="1"/>
          </p:nvPr>
        </p:nvSpPr>
        <p:spPr>
          <a:xfrm>
            <a:off x="456175" y="2834125"/>
            <a:ext cx="82323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NTR"/>
              <a:buChar char="●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/Objective">
  <p:cSld name="Essential Ques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5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5"/>
          <p:cNvSpPr txBox="1">
            <a:spLocks noGrp="1"/>
          </p:cNvSpPr>
          <p:nvPr>
            <p:ph type="ctrTitle"/>
          </p:nvPr>
        </p:nvSpPr>
        <p:spPr>
          <a:xfrm>
            <a:off x="456175" y="744575"/>
            <a:ext cx="82323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subTitle" idx="1"/>
          </p:nvPr>
        </p:nvSpPr>
        <p:spPr>
          <a:xfrm>
            <a:off x="456175" y="2834125"/>
            <a:ext cx="82323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NTR"/>
              <a:buChar char="●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6" title="k20center-logo-variations_K20 - Bug Colo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6"/>
          <p:cNvSpPr txBox="1">
            <a:spLocks noGrp="1"/>
          </p:cNvSpPr>
          <p:nvPr>
            <p:ph type="title"/>
          </p:nvPr>
        </p:nvSpPr>
        <p:spPr>
          <a:xfrm>
            <a:off x="1483050" y="1515775"/>
            <a:ext cx="6177900" cy="909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Calibri"/>
              <a:buNone/>
              <a:defRPr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title" idx="2"/>
          </p:nvPr>
        </p:nvSpPr>
        <p:spPr>
          <a:xfrm>
            <a:off x="1483050" y="3100738"/>
            <a:ext cx="6177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None/>
              <a:defRPr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Layout">
  <p:cSld name="Content - 1 Column">
    <p:bg>
      <p:bgPr>
        <a:solidFill>
          <a:schemeClr val="lt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7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7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body" idx="1"/>
          </p:nvPr>
        </p:nvSpPr>
        <p:spPr>
          <a:xfrm>
            <a:off x="456300" y="1263111"/>
            <a:ext cx="8225400" cy="1968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NTR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Courier New"/>
              <a:buChar char="o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 Layout">
  <p:cSld name="Content - 2 column">
    <p:bg>
      <p:bgPr>
        <a:solidFill>
          <a:schemeClr val="lt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body" idx="1"/>
          </p:nvPr>
        </p:nvSpPr>
        <p:spPr>
          <a:xfrm>
            <a:off x="456300" y="1263111"/>
            <a:ext cx="3993900" cy="3251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NTR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Courier New"/>
              <a:buChar char="o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body" idx="2"/>
          </p:nvPr>
        </p:nvSpPr>
        <p:spPr>
          <a:xfrm>
            <a:off x="4687932" y="1263111"/>
            <a:ext cx="3993900" cy="3251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libri"/>
              <a:buAutoNum type="arabicPeriod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Calibri"/>
              <a:buAutoNum type="alphaLcPeriod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romanLcPeriod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0" name="Google Shape;30;p8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 Option 1">
  <p:cSld name="Video">
    <p:bg>
      <p:bgPr>
        <a:solidFill>
          <a:schemeClr val="lt1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9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754050" y="4329575"/>
            <a:ext cx="763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bg>
      <p:bgPr>
        <a:solidFill>
          <a:schemeClr val="lt1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10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I_dDPNOwx3U?feature=oembed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s://youtu.be/I_dDPNOwx3U?si=gKe9VbV-PmH0P0-h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title"/>
          </p:nvPr>
        </p:nvSpPr>
        <p:spPr>
          <a:xfrm>
            <a:off x="456300" y="136186"/>
            <a:ext cx="82254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 dirty="0"/>
              <a:t>Open Inquiry Lab</a:t>
            </a:r>
            <a:endParaRPr dirty="0"/>
          </a:p>
        </p:txBody>
      </p:sp>
      <p:sp>
        <p:nvSpPr>
          <p:cNvPr id="97" name="Google Shape;97;p20"/>
          <p:cNvSpPr txBox="1">
            <a:spLocks noGrp="1"/>
          </p:cNvSpPr>
          <p:nvPr>
            <p:ph type="body" idx="1"/>
          </p:nvPr>
        </p:nvSpPr>
        <p:spPr>
          <a:xfrm>
            <a:off x="476595" y="1026941"/>
            <a:ext cx="8225400" cy="3732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Develop the following within your groups:</a:t>
            </a:r>
            <a:endParaRPr dirty="0"/>
          </a:p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Char char="●"/>
            </a:pPr>
            <a:r>
              <a:rPr lang="en-US" dirty="0"/>
              <a:t>Your Hypothesis</a:t>
            </a:r>
            <a:endParaRPr dirty="0"/>
          </a:p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Char char="●"/>
            </a:pPr>
            <a:r>
              <a:rPr lang="en-US" dirty="0"/>
              <a:t>Procedures and Materials</a:t>
            </a:r>
            <a:endParaRPr dirty="0"/>
          </a:p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Char char="●"/>
            </a:pPr>
            <a:r>
              <a:rPr lang="en-US" dirty="0"/>
              <a:t>Data Tables</a:t>
            </a:r>
            <a:endParaRPr dirty="0"/>
          </a:p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Char char="●"/>
            </a:pPr>
            <a:r>
              <a:rPr lang="en-US" dirty="0"/>
              <a:t>Data Analysis</a:t>
            </a:r>
            <a:endParaRPr dirty="0"/>
          </a:p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Char char="●"/>
            </a:pPr>
            <a:r>
              <a:rPr lang="en-US" dirty="0"/>
              <a:t>Conclusion</a:t>
            </a:r>
            <a:endParaRPr dirty="0"/>
          </a:p>
          <a:p>
            <a:pPr marL="635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>
            <a:spLocks noGrp="1"/>
          </p:cNvSpPr>
          <p:nvPr>
            <p:ph type="title"/>
          </p:nvPr>
        </p:nvSpPr>
        <p:spPr>
          <a:xfrm>
            <a:off x="456174" y="69575"/>
            <a:ext cx="82254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 dirty="0"/>
              <a:t>Data Table 1</a:t>
            </a:r>
            <a:endParaRPr dirty="0"/>
          </a:p>
        </p:txBody>
      </p:sp>
      <p:pic>
        <p:nvPicPr>
          <p:cNvPr id="103" name="Google Shape;10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0551" y="1057233"/>
            <a:ext cx="5645648" cy="35755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>
            <a:spLocks noGrp="1"/>
          </p:cNvSpPr>
          <p:nvPr>
            <p:ph type="title"/>
          </p:nvPr>
        </p:nvSpPr>
        <p:spPr>
          <a:xfrm>
            <a:off x="456176" y="152599"/>
            <a:ext cx="82254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 dirty="0"/>
              <a:t>Data Table 2</a:t>
            </a:r>
            <a:endParaRPr dirty="0"/>
          </a:p>
        </p:txBody>
      </p:sp>
      <p:pic>
        <p:nvPicPr>
          <p:cNvPr id="109" name="Google Shape;10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9800" y="1069345"/>
            <a:ext cx="5638152" cy="3727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/>
              <a:t>Sample Calculations: Grams into Kilograms</a:t>
            </a:r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>
            <a:off x="456300" y="1263100"/>
            <a:ext cx="7998900" cy="19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Converting hanging mass to kilograms:</a:t>
            </a:r>
            <a:endParaRPr b="1"/>
          </a:p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Char char="●"/>
            </a:pPr>
            <a:r>
              <a:rPr lang="en-US"/>
              <a:t>m</a:t>
            </a:r>
            <a:r>
              <a:rPr lang="en-US" baseline="-25000"/>
              <a:t>hang</a:t>
            </a:r>
            <a:r>
              <a:rPr lang="en-US"/>
              <a:t> (kg) = hanging mass (g) / 1000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Trial 1 Example: 25 g</a:t>
            </a:r>
            <a:endParaRPr b="1"/>
          </a:p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Char char="●"/>
            </a:pPr>
            <a:r>
              <a:rPr lang="en-US"/>
              <a:t>m</a:t>
            </a:r>
            <a:r>
              <a:rPr lang="en-US" baseline="-25000"/>
              <a:t>hang</a:t>
            </a:r>
            <a:r>
              <a:rPr lang="en-US"/>
              <a:t> (kg) =  25g / 1000 = 0.025 kg</a:t>
            </a:r>
            <a:endParaRPr/>
          </a:p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Char char="●"/>
            </a:pPr>
            <a:r>
              <a:rPr lang="en-US"/>
              <a:t>m</a:t>
            </a:r>
            <a:r>
              <a:rPr lang="en-US" baseline="-25000"/>
              <a:t>hang</a:t>
            </a:r>
            <a:r>
              <a:rPr lang="en-US"/>
              <a:t> (kg) = 0.025 kg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>
            <a:off x="459300" y="281522"/>
            <a:ext cx="82254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 dirty="0"/>
              <a:t>Sample Calculations: Average Time (</a:t>
            </a:r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dirty="0"/>
              <a:t>)</a:t>
            </a:r>
            <a:endParaRPr dirty="0"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>
            <a:off x="459300" y="1099622"/>
            <a:ext cx="7998900" cy="19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Calculating the Average Time (</a:t>
            </a:r>
            <a:r>
              <a:rPr lang="en-US" b="1" dirty="0" err="1"/>
              <a:t>t</a:t>
            </a:r>
            <a:r>
              <a:rPr lang="en-US" b="1" baseline="-25000" dirty="0" err="1"/>
              <a:t>avg</a:t>
            </a:r>
            <a:r>
              <a:rPr lang="en-US" b="1" dirty="0"/>
              <a:t>):</a:t>
            </a:r>
            <a:endParaRPr b="1" dirty="0"/>
          </a:p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Char char="●"/>
            </a:pPr>
            <a:r>
              <a:rPr lang="en-US" dirty="0"/>
              <a:t>(t</a:t>
            </a:r>
            <a:r>
              <a:rPr lang="en-US" baseline="-25000" dirty="0"/>
              <a:t>1</a:t>
            </a:r>
            <a:r>
              <a:rPr lang="en-US" dirty="0"/>
              <a:t>+ t</a:t>
            </a:r>
            <a:r>
              <a:rPr lang="en-US" baseline="-25000" dirty="0"/>
              <a:t>2</a:t>
            </a:r>
            <a:r>
              <a:rPr lang="en-US" dirty="0"/>
              <a:t> +t</a:t>
            </a:r>
            <a:r>
              <a:rPr lang="en-US" baseline="-25000" dirty="0"/>
              <a:t>3</a:t>
            </a:r>
            <a:r>
              <a:rPr lang="en-US" dirty="0"/>
              <a:t>)/ 3 = </a:t>
            </a:r>
            <a:r>
              <a:rPr lang="en-US" dirty="0" err="1"/>
              <a:t>t</a:t>
            </a:r>
            <a:r>
              <a:rPr lang="en-US" baseline="-25000" dirty="0" err="1"/>
              <a:t>avg</a:t>
            </a:r>
            <a:endParaRPr baseline="-250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Example: </a:t>
            </a:r>
            <a:endParaRPr b="1" dirty="0"/>
          </a:p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Char char="●"/>
            </a:pPr>
            <a:r>
              <a:rPr lang="en-US" dirty="0"/>
              <a:t>(1.70s + 1.68s +1.72s) / 3 = 1.70s</a:t>
            </a:r>
            <a:endParaRPr dirty="0"/>
          </a:p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Char char="●"/>
            </a:pPr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dirty="0"/>
              <a:t>= 1.70s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>
            <a:spLocks noGrp="1"/>
          </p:cNvSpPr>
          <p:nvPr>
            <p:ph type="title"/>
          </p:nvPr>
        </p:nvSpPr>
        <p:spPr>
          <a:xfrm>
            <a:off x="456300" y="184633"/>
            <a:ext cx="85092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 dirty="0"/>
              <a:t>Sample Calculations: Measured Acceleration (</a:t>
            </a:r>
            <a:r>
              <a:rPr lang="en-US" i="1" dirty="0"/>
              <a:t>a</a:t>
            </a:r>
            <a:r>
              <a:rPr lang="en-US" dirty="0"/>
              <a:t>)</a:t>
            </a:r>
            <a:endParaRPr dirty="0"/>
          </a:p>
        </p:txBody>
      </p:sp>
      <p:sp>
        <p:nvSpPr>
          <p:cNvPr id="127" name="Google Shape;127;p25"/>
          <p:cNvSpPr txBox="1">
            <a:spLocks noGrp="1"/>
          </p:cNvSpPr>
          <p:nvPr>
            <p:ph type="body" idx="1"/>
          </p:nvPr>
        </p:nvSpPr>
        <p:spPr>
          <a:xfrm>
            <a:off x="1055808" y="1160730"/>
            <a:ext cx="7998900" cy="12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Calculating the acceleration (</a:t>
            </a:r>
            <a:r>
              <a:rPr lang="en-US" b="1" i="1" dirty="0"/>
              <a:t>a</a:t>
            </a:r>
            <a:r>
              <a:rPr lang="en-US" b="1" dirty="0"/>
              <a:t>) (starting from rest)</a:t>
            </a:r>
            <a:endParaRPr b="1" dirty="0"/>
          </a:p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Char char="●"/>
            </a:pPr>
            <a:r>
              <a:rPr lang="en-US" i="1" dirty="0"/>
              <a:t>a</a:t>
            </a:r>
            <a:r>
              <a:rPr lang="en-US" dirty="0"/>
              <a:t> = 2</a:t>
            </a:r>
            <a:r>
              <a:rPr lang="en-US" i="1" dirty="0"/>
              <a:t>d</a:t>
            </a:r>
            <a:r>
              <a:rPr lang="en-US" dirty="0"/>
              <a:t> / t</a:t>
            </a:r>
            <a:r>
              <a:rPr lang="en-US" baseline="-25000" dirty="0"/>
              <a:t>avg</a:t>
            </a:r>
            <a:r>
              <a:rPr lang="en-US" baseline="30000" dirty="0"/>
              <a:t>2</a:t>
            </a:r>
            <a:endParaRPr baseline="300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Example: </a:t>
            </a:r>
            <a:endParaRPr b="1" dirty="0"/>
          </a:p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Char char="●"/>
            </a:pPr>
            <a:r>
              <a:rPr lang="en-US" i="1" dirty="0"/>
              <a:t>a</a:t>
            </a:r>
            <a:r>
              <a:rPr lang="en-US" dirty="0"/>
              <a:t> = 2 (1.0) / 1.70</a:t>
            </a:r>
            <a:r>
              <a:rPr lang="en-US" baseline="30000" dirty="0"/>
              <a:t>2</a:t>
            </a:r>
            <a:r>
              <a:rPr lang="en-US" dirty="0"/>
              <a:t> = 0.69</a:t>
            </a:r>
            <a:endParaRPr dirty="0"/>
          </a:p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Char char="●"/>
            </a:pPr>
            <a:r>
              <a:rPr lang="en-US" i="1" dirty="0"/>
              <a:t>a</a:t>
            </a:r>
            <a:r>
              <a:rPr lang="en-US" dirty="0"/>
              <a:t> = 0.69 m/s</a:t>
            </a:r>
            <a:r>
              <a:rPr lang="en-US" baseline="30000" dirty="0"/>
              <a:t>2</a:t>
            </a:r>
            <a:endParaRPr baseline="30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>
            <a:spLocks noGrp="1"/>
          </p:cNvSpPr>
          <p:nvPr>
            <p:ph type="title"/>
          </p:nvPr>
        </p:nvSpPr>
        <p:spPr>
          <a:xfrm>
            <a:off x="504620" y="202800"/>
            <a:ext cx="85092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 dirty="0"/>
              <a:t>Sample Calculations: Force</a:t>
            </a:r>
            <a:endParaRPr dirty="0"/>
          </a:p>
        </p:txBody>
      </p:sp>
      <p:sp>
        <p:nvSpPr>
          <p:cNvPr id="133" name="Google Shape;133;p26"/>
          <p:cNvSpPr txBox="1">
            <a:spLocks noGrp="1"/>
          </p:cNvSpPr>
          <p:nvPr>
            <p:ph type="body" idx="1"/>
          </p:nvPr>
        </p:nvSpPr>
        <p:spPr>
          <a:xfrm>
            <a:off x="504620" y="1180128"/>
            <a:ext cx="7998900" cy="18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Calculating the force produced by the hanging mass</a:t>
            </a:r>
            <a:endParaRPr b="1"/>
          </a:p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Char char="●"/>
            </a:pPr>
            <a:r>
              <a:rPr lang="en-US" i="1"/>
              <a:t>F</a:t>
            </a:r>
            <a:r>
              <a:rPr lang="en-US"/>
              <a:t> = </a:t>
            </a:r>
            <a:r>
              <a:rPr lang="en-US" i="1"/>
              <a:t>m</a:t>
            </a:r>
            <a:r>
              <a:rPr lang="en-US" baseline="-25000"/>
              <a:t>hang</a:t>
            </a:r>
            <a:r>
              <a:rPr lang="en-US"/>
              <a:t> x </a:t>
            </a:r>
            <a:r>
              <a:rPr lang="en-US" i="1"/>
              <a:t>g</a:t>
            </a:r>
            <a:endParaRPr/>
          </a:p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i="1"/>
              <a:t>g</a:t>
            </a:r>
            <a:r>
              <a:rPr lang="en-US"/>
              <a:t> = 9.8 m/s</a:t>
            </a:r>
            <a:r>
              <a:rPr lang="en-US" baseline="30000"/>
              <a:t>2</a:t>
            </a:r>
            <a:endParaRPr baseline="30000"/>
          </a:p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i="1"/>
              <a:t>m</a:t>
            </a:r>
            <a:r>
              <a:rPr lang="en-US" baseline="-25000"/>
              <a:t>hang</a:t>
            </a:r>
            <a:r>
              <a:rPr lang="en-US"/>
              <a:t>= 0.025 kg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Example: </a:t>
            </a:r>
            <a:endParaRPr b="1"/>
          </a:p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Char char="●"/>
            </a:pPr>
            <a:r>
              <a:rPr lang="en-US" i="1"/>
              <a:t>F</a:t>
            </a:r>
            <a:r>
              <a:rPr lang="en-US"/>
              <a:t> = 0.025 x 9.8 = 0.245 N (Newtons)</a:t>
            </a:r>
            <a:endParaRPr baseline="30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>
            <a:spLocks noGrp="1"/>
          </p:cNvSpPr>
          <p:nvPr>
            <p:ph type="title"/>
          </p:nvPr>
        </p:nvSpPr>
        <p:spPr>
          <a:xfrm>
            <a:off x="488706" y="257300"/>
            <a:ext cx="85092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 dirty="0"/>
              <a:t>Sample Calculations: Percent Difference</a:t>
            </a:r>
            <a:endParaRPr dirty="0"/>
          </a:p>
        </p:txBody>
      </p:sp>
      <p:sp>
        <p:nvSpPr>
          <p:cNvPr id="139" name="Google Shape;139;p27"/>
          <p:cNvSpPr txBox="1">
            <a:spLocks noGrp="1"/>
          </p:cNvSpPr>
          <p:nvPr>
            <p:ph type="body" idx="1"/>
          </p:nvPr>
        </p:nvSpPr>
        <p:spPr>
          <a:xfrm>
            <a:off x="488706" y="1075399"/>
            <a:ext cx="8251200" cy="3611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Calculating the percent difference between your measured acceleration (a) and your predicted acceleration (</a:t>
            </a:r>
            <a:r>
              <a:rPr lang="en-US" dirty="0" err="1"/>
              <a:t>a</a:t>
            </a:r>
            <a:r>
              <a:rPr lang="en-US" baseline="-25000" dirty="0" err="1"/>
              <a:t>theory</a:t>
            </a:r>
            <a:r>
              <a:rPr lang="en-US" dirty="0"/>
              <a:t>)</a:t>
            </a:r>
            <a:endParaRPr dirty="0"/>
          </a:p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Char char="●"/>
            </a:pPr>
            <a:r>
              <a:rPr lang="en-US" dirty="0"/>
              <a:t>Percent difference (% diff) = ( a - </a:t>
            </a:r>
            <a:r>
              <a:rPr lang="en-US" dirty="0" err="1"/>
              <a:t>a</a:t>
            </a:r>
            <a:r>
              <a:rPr lang="en-US" baseline="-25000" dirty="0" err="1"/>
              <a:t>theory</a:t>
            </a:r>
            <a:r>
              <a:rPr lang="en-US" dirty="0"/>
              <a:t> ) / </a:t>
            </a:r>
            <a:r>
              <a:rPr lang="en-US" dirty="0" err="1"/>
              <a:t>a</a:t>
            </a:r>
            <a:r>
              <a:rPr lang="en-US" baseline="-25000" dirty="0" err="1"/>
              <a:t>theory</a:t>
            </a:r>
            <a:r>
              <a:rPr lang="en-US" dirty="0"/>
              <a:t>  x 100</a:t>
            </a:r>
            <a:endParaRPr dirty="0"/>
          </a:p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Char char="●"/>
            </a:pPr>
            <a:r>
              <a:rPr lang="en-US" dirty="0"/>
              <a:t>= |(0.754 - 0.693)| / 0.754 X 100 =</a:t>
            </a:r>
            <a:endParaRPr dirty="0"/>
          </a:p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Char char="●"/>
            </a:pPr>
            <a:r>
              <a:rPr lang="en-US" dirty="0"/>
              <a:t>(0.061/0.754) x 100 =</a:t>
            </a:r>
            <a:endParaRPr dirty="0"/>
          </a:p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Char char="●"/>
            </a:pPr>
            <a:r>
              <a:rPr lang="en-US" dirty="0"/>
              <a:t>0.08 x 100 = 8.0%</a:t>
            </a:r>
            <a:endParaRPr i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>
            <a:spLocks noGrp="1"/>
          </p:cNvSpPr>
          <p:nvPr>
            <p:ph type="title"/>
          </p:nvPr>
        </p:nvSpPr>
        <p:spPr>
          <a:xfrm>
            <a:off x="456300" y="233077"/>
            <a:ext cx="8225400" cy="81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 dirty="0"/>
              <a:t>Research Poster</a:t>
            </a:r>
            <a:endParaRPr dirty="0"/>
          </a:p>
        </p:txBody>
      </p:sp>
      <p:sp>
        <p:nvSpPr>
          <p:cNvPr id="145" name="Google Shape;145;p28"/>
          <p:cNvSpPr txBox="1">
            <a:spLocks noGrp="1"/>
          </p:cNvSpPr>
          <p:nvPr>
            <p:ph type="body" idx="1"/>
          </p:nvPr>
        </p:nvSpPr>
        <p:spPr>
          <a:xfrm>
            <a:off x="464483" y="1102129"/>
            <a:ext cx="4115700" cy="3808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Your poster should include:</a:t>
            </a:r>
            <a:endParaRPr dirty="0"/>
          </a:p>
          <a:p>
            <a:pPr marL="457200" lvl="0" indent="-3937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Char char="●"/>
            </a:pPr>
            <a:r>
              <a:rPr lang="en-US" dirty="0"/>
              <a:t>Title</a:t>
            </a:r>
            <a:endParaRPr dirty="0"/>
          </a:p>
          <a:p>
            <a:pPr marL="457200" lvl="0" indent="-3937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Char char="●"/>
            </a:pPr>
            <a:r>
              <a:rPr lang="en-US" dirty="0"/>
              <a:t>Goal</a:t>
            </a:r>
            <a:endParaRPr dirty="0"/>
          </a:p>
          <a:p>
            <a:pPr marL="457200" lvl="0" indent="-3937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Char char="●"/>
            </a:pPr>
            <a:r>
              <a:rPr lang="en-US" dirty="0"/>
              <a:t>Hypothesis</a:t>
            </a:r>
            <a:endParaRPr dirty="0"/>
          </a:p>
          <a:p>
            <a:pPr marL="457200" lvl="0" indent="-3937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Char char="●"/>
            </a:pPr>
            <a:r>
              <a:rPr lang="en-US" dirty="0"/>
              <a:t>Procedure</a:t>
            </a:r>
            <a:endParaRPr dirty="0"/>
          </a:p>
          <a:p>
            <a:pPr marL="457200" lvl="0" indent="-3937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Char char="●"/>
            </a:pPr>
            <a:r>
              <a:rPr lang="en-US" dirty="0"/>
              <a:t>Data Tables</a:t>
            </a:r>
            <a:endParaRPr dirty="0"/>
          </a:p>
          <a:p>
            <a:pPr marL="4572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NTR"/>
              <a:buNone/>
            </a:pPr>
            <a:endParaRPr dirty="0"/>
          </a:p>
        </p:txBody>
      </p:sp>
      <p:pic>
        <p:nvPicPr>
          <p:cNvPr id="146" name="Google Shape;146;p28" title="Research Poster.png"/>
          <p:cNvPicPr preferRelativeResize="0"/>
          <p:nvPr/>
        </p:nvPicPr>
        <p:blipFill rotWithShape="1">
          <a:blip r:embed="rId3">
            <a:alphaModFix/>
          </a:blip>
          <a:srcRect t="1465" b="1456"/>
          <a:stretch/>
        </p:blipFill>
        <p:spPr>
          <a:xfrm>
            <a:off x="6588525" y="182111"/>
            <a:ext cx="2093176" cy="1743579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8"/>
          <p:cNvSpPr txBox="1">
            <a:spLocks noGrp="1"/>
          </p:cNvSpPr>
          <p:nvPr>
            <p:ph type="body" idx="1"/>
          </p:nvPr>
        </p:nvSpPr>
        <p:spPr>
          <a:xfrm>
            <a:off x="4572000" y="1280625"/>
            <a:ext cx="4115700" cy="19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Char char="●"/>
            </a:pPr>
            <a:r>
              <a:rPr lang="en-US" dirty="0"/>
              <a:t>Analysis</a:t>
            </a:r>
            <a:endParaRPr dirty="0"/>
          </a:p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Char char="●"/>
            </a:pPr>
            <a:r>
              <a:rPr lang="en-US" dirty="0"/>
              <a:t>Conclusion</a:t>
            </a:r>
            <a:endParaRPr dirty="0"/>
          </a:p>
          <a:p>
            <a:pPr marL="4572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NTR"/>
              <a:buNone/>
            </a:pP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9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/>
              <a:t>Research Poster</a:t>
            </a:r>
            <a:endParaRPr/>
          </a:p>
        </p:txBody>
      </p:sp>
      <p:sp>
        <p:nvSpPr>
          <p:cNvPr id="153" name="Google Shape;153;p29"/>
          <p:cNvSpPr txBox="1">
            <a:spLocks noGrp="1"/>
          </p:cNvSpPr>
          <p:nvPr>
            <p:ph type="body" idx="1"/>
          </p:nvPr>
        </p:nvSpPr>
        <p:spPr>
          <a:xfrm>
            <a:off x="456300" y="1263111"/>
            <a:ext cx="5641719" cy="19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Share the following from your poster:</a:t>
            </a:r>
            <a:endParaRPr dirty="0"/>
          </a:p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Main findings</a:t>
            </a:r>
            <a:endParaRPr dirty="0"/>
          </a:p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Conclusions</a:t>
            </a:r>
            <a:endParaRPr dirty="0"/>
          </a:p>
        </p:txBody>
      </p:sp>
      <p:pic>
        <p:nvPicPr>
          <p:cNvPr id="154" name="Google Shape;154;p29" title="Research Poster.png"/>
          <p:cNvPicPr preferRelativeResize="0"/>
          <p:nvPr/>
        </p:nvPicPr>
        <p:blipFill rotWithShape="1">
          <a:blip r:embed="rId3">
            <a:alphaModFix/>
          </a:blip>
          <a:srcRect t="1465" b="1456"/>
          <a:stretch/>
        </p:blipFill>
        <p:spPr>
          <a:xfrm>
            <a:off x="6382633" y="1520236"/>
            <a:ext cx="2434875" cy="22342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subTitle" idx="1"/>
          </p:nvPr>
        </p:nvSpPr>
        <p:spPr>
          <a:xfrm>
            <a:off x="3351775" y="2910325"/>
            <a:ext cx="4351352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</a:pPr>
            <a:r>
              <a:rPr lang="en-US" dirty="0"/>
              <a:t>Newton’s 2nd Law of Motion</a:t>
            </a:r>
            <a:endParaRPr dirty="0"/>
          </a:p>
        </p:txBody>
      </p:sp>
      <p:sp>
        <p:nvSpPr>
          <p:cNvPr id="47" name="Google Shape;47;p12"/>
          <p:cNvSpPr txBox="1">
            <a:spLocks noGrp="1"/>
          </p:cNvSpPr>
          <p:nvPr>
            <p:ph type="ctrTitle"/>
          </p:nvPr>
        </p:nvSpPr>
        <p:spPr>
          <a:xfrm>
            <a:off x="3351450" y="820775"/>
            <a:ext cx="4434805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Go, Car, Go</a:t>
            </a:r>
            <a:endParaRPr dirty="0"/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id="{25074CED-3F87-A997-7122-855A50C99053}"/>
              </a:ext>
            </a:extLst>
          </p:cNvPr>
          <p:cNvSpPr/>
          <p:nvPr/>
        </p:nvSpPr>
        <p:spPr>
          <a:xfrm>
            <a:off x="803564" y="1615786"/>
            <a:ext cx="2217836" cy="1911928"/>
          </a:xfrm>
          <a:prstGeom prst="hexagon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0"/>
          <p:cNvSpPr txBox="1">
            <a:spLocks noGrp="1"/>
          </p:cNvSpPr>
          <p:nvPr>
            <p:ph type="title"/>
          </p:nvPr>
        </p:nvSpPr>
        <p:spPr>
          <a:xfrm>
            <a:off x="456300" y="239132"/>
            <a:ext cx="82254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 dirty="0"/>
              <a:t>CER (Claim-Evidence-Reasoning)</a:t>
            </a:r>
            <a:endParaRPr dirty="0"/>
          </a:p>
        </p:txBody>
      </p:sp>
      <p:sp>
        <p:nvSpPr>
          <p:cNvPr id="160" name="Google Shape;160;p30"/>
          <p:cNvSpPr txBox="1">
            <a:spLocks noGrp="1"/>
          </p:cNvSpPr>
          <p:nvPr>
            <p:ph type="body" idx="1"/>
          </p:nvPr>
        </p:nvSpPr>
        <p:spPr>
          <a:xfrm>
            <a:off x="446317" y="1166221"/>
            <a:ext cx="8225400" cy="3690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Char char="●"/>
            </a:pPr>
            <a:r>
              <a:rPr lang="en-US" dirty="0"/>
              <a:t>Using the CER Strategy, answer the following:</a:t>
            </a:r>
            <a:endParaRPr dirty="0"/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What does your experiment show about the relationship between force, mass, and acceleration?</a:t>
            </a:r>
            <a:endParaRPr dirty="0"/>
          </a:p>
          <a:p>
            <a:pPr marL="914400" lvl="1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o"/>
            </a:pPr>
            <a:r>
              <a:rPr lang="en-US" dirty="0"/>
              <a:t>C - Make a claim.</a:t>
            </a:r>
            <a:endParaRPr dirty="0"/>
          </a:p>
          <a:p>
            <a:pPr marL="914400" lvl="1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o"/>
            </a:pPr>
            <a:r>
              <a:rPr lang="en-US" dirty="0"/>
              <a:t>E - Provide evidence to back your claim.</a:t>
            </a:r>
            <a:endParaRPr dirty="0"/>
          </a:p>
          <a:p>
            <a:pPr marL="914400" lvl="1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o"/>
            </a:pPr>
            <a:r>
              <a:rPr lang="en-US" dirty="0"/>
              <a:t>R - Provide reasoning that supports your claim.</a:t>
            </a:r>
            <a:endParaRPr dirty="0"/>
          </a:p>
          <a:p>
            <a:pPr marL="4572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NTR"/>
              <a:buNone/>
            </a:pPr>
            <a:endParaRPr dirty="0"/>
          </a:p>
        </p:txBody>
      </p:sp>
      <p:pic>
        <p:nvPicPr>
          <p:cNvPr id="161" name="Google Shape;161;p30" title="30 Second Expe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2875" y="182112"/>
            <a:ext cx="1508825" cy="109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1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/>
              <a:t>Create the Problem</a:t>
            </a:r>
            <a:endParaRPr/>
          </a:p>
        </p:txBody>
      </p:sp>
      <p:sp>
        <p:nvSpPr>
          <p:cNvPr id="167" name="Google Shape;167;p31"/>
          <p:cNvSpPr txBox="1">
            <a:spLocks noGrp="1"/>
          </p:cNvSpPr>
          <p:nvPr>
            <p:ph type="body" idx="1"/>
          </p:nvPr>
        </p:nvSpPr>
        <p:spPr>
          <a:xfrm>
            <a:off x="456300" y="1263111"/>
            <a:ext cx="8225400" cy="2842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Char char="●"/>
            </a:pPr>
            <a:r>
              <a:rPr lang="en-US" dirty="0"/>
              <a:t>The problem should include:</a:t>
            </a:r>
            <a:endParaRPr dirty="0"/>
          </a:p>
          <a:p>
            <a:pPr marL="914400" lvl="1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o"/>
            </a:pPr>
            <a:r>
              <a:rPr lang="en-US" dirty="0"/>
              <a:t>The mass of an object</a:t>
            </a:r>
            <a:endParaRPr dirty="0"/>
          </a:p>
          <a:p>
            <a:pPr marL="914400" lvl="1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o"/>
            </a:pPr>
            <a:r>
              <a:rPr lang="en-US" dirty="0"/>
              <a:t>Acceleration </a:t>
            </a:r>
            <a:r>
              <a:rPr lang="en-US" u="sng" dirty="0"/>
              <a:t>OR</a:t>
            </a:r>
            <a:r>
              <a:rPr lang="en-US" dirty="0"/>
              <a:t> Force</a:t>
            </a:r>
            <a:endParaRPr dirty="0"/>
          </a:p>
          <a:p>
            <a:pPr marL="914400" lvl="1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o"/>
            </a:pPr>
            <a:r>
              <a:rPr lang="en-US" dirty="0"/>
              <a:t>Real context (a cart, bike, or ball)</a:t>
            </a:r>
            <a:endParaRPr dirty="0"/>
          </a:p>
          <a:p>
            <a:pPr marL="4572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NTR"/>
              <a:buNone/>
            </a:pPr>
            <a:endParaRPr dirty="0"/>
          </a:p>
        </p:txBody>
      </p:sp>
      <p:pic>
        <p:nvPicPr>
          <p:cNvPr id="168" name="Google Shape;168;p31" title="Create the Problem.png"/>
          <p:cNvPicPr preferRelativeResize="0"/>
          <p:nvPr/>
        </p:nvPicPr>
        <p:blipFill rotWithShape="1">
          <a:blip r:embed="rId3">
            <a:alphaModFix/>
          </a:blip>
          <a:srcRect t="13600" b="13593"/>
          <a:stretch/>
        </p:blipFill>
        <p:spPr>
          <a:xfrm>
            <a:off x="5952683" y="199836"/>
            <a:ext cx="2507031" cy="21167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2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/>
              <a:t>Create the Problem</a:t>
            </a:r>
            <a:endParaRPr/>
          </a:p>
        </p:txBody>
      </p:sp>
      <p:sp>
        <p:nvSpPr>
          <p:cNvPr id="174" name="Google Shape;174;p32"/>
          <p:cNvSpPr txBox="1">
            <a:spLocks noGrp="1"/>
          </p:cNvSpPr>
          <p:nvPr>
            <p:ph type="body" idx="1"/>
          </p:nvPr>
        </p:nvSpPr>
        <p:spPr>
          <a:xfrm>
            <a:off x="456300" y="1263110"/>
            <a:ext cx="8225400" cy="3205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Char char="●"/>
            </a:pPr>
            <a:r>
              <a:rPr lang="en-US" dirty="0"/>
              <a:t>Solve your own problem to make sure it works!</a:t>
            </a:r>
            <a:endParaRPr dirty="0"/>
          </a:p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Char char="●"/>
            </a:pPr>
            <a:r>
              <a:rPr lang="en-US" dirty="0"/>
              <a:t>Then, provide an explanation of how your problem demonstrates Newton’s Second Law.</a:t>
            </a:r>
            <a:endParaRPr dirty="0"/>
          </a:p>
          <a:p>
            <a:pPr marL="914400" lvl="1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Char char="o"/>
            </a:pPr>
            <a:r>
              <a:rPr lang="en-US" dirty="0"/>
              <a:t>Connect your problem to force, mass, and acceleration.</a:t>
            </a:r>
            <a:endParaRPr dirty="0"/>
          </a:p>
          <a:p>
            <a:pPr marL="4572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NTR"/>
              <a:buNone/>
            </a:pPr>
            <a:endParaRPr dirty="0"/>
          </a:p>
        </p:txBody>
      </p:sp>
      <p:pic>
        <p:nvPicPr>
          <p:cNvPr id="175" name="Google Shape;175;p32" title="Create the Problem.png"/>
          <p:cNvPicPr preferRelativeResize="0"/>
          <p:nvPr/>
        </p:nvPicPr>
        <p:blipFill rotWithShape="1">
          <a:blip r:embed="rId3">
            <a:alphaModFix/>
          </a:blip>
          <a:srcRect t="13600" b="13593"/>
          <a:stretch/>
        </p:blipFill>
        <p:spPr>
          <a:xfrm>
            <a:off x="7172875" y="182112"/>
            <a:ext cx="1508824" cy="109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3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/>
              <a:t>Create the Problem</a:t>
            </a:r>
            <a:endParaRPr/>
          </a:p>
        </p:txBody>
      </p:sp>
      <p:sp>
        <p:nvSpPr>
          <p:cNvPr id="181" name="Google Shape;181;p33"/>
          <p:cNvSpPr txBox="1">
            <a:spLocks noGrp="1"/>
          </p:cNvSpPr>
          <p:nvPr>
            <p:ph type="body" idx="1"/>
          </p:nvPr>
        </p:nvSpPr>
        <p:spPr>
          <a:xfrm>
            <a:off x="456300" y="1263111"/>
            <a:ext cx="8225400" cy="19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Char char="●"/>
            </a:pPr>
            <a:r>
              <a:rPr lang="en-US" dirty="0"/>
              <a:t>Trade your problem with a partner.</a:t>
            </a:r>
            <a:endParaRPr dirty="0"/>
          </a:p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Solve each other’s scenarios.</a:t>
            </a:r>
            <a:endParaRPr dirty="0"/>
          </a:p>
          <a:p>
            <a:pPr marL="4572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NTR"/>
              <a:buNone/>
            </a:pPr>
            <a:endParaRPr dirty="0"/>
          </a:p>
        </p:txBody>
      </p:sp>
      <p:pic>
        <p:nvPicPr>
          <p:cNvPr id="182" name="Google Shape;182;p33" title="Create the Problem.png"/>
          <p:cNvPicPr preferRelativeResize="0"/>
          <p:nvPr/>
        </p:nvPicPr>
        <p:blipFill rotWithShape="1">
          <a:blip r:embed="rId3">
            <a:alphaModFix/>
          </a:blip>
          <a:srcRect t="13600" b="13593"/>
          <a:stretch/>
        </p:blipFill>
        <p:spPr>
          <a:xfrm>
            <a:off x="6643025" y="1033685"/>
            <a:ext cx="1723782" cy="1739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>
            <a:spLocks noGrp="1"/>
          </p:cNvSpPr>
          <p:nvPr>
            <p:ph type="ctrTitle"/>
          </p:nvPr>
        </p:nvSpPr>
        <p:spPr>
          <a:xfrm>
            <a:off x="698400" y="716575"/>
            <a:ext cx="8232300" cy="11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Learning Objectives</a:t>
            </a:r>
            <a:endParaRPr dirty="0"/>
          </a:p>
        </p:txBody>
      </p:sp>
      <p:sp>
        <p:nvSpPr>
          <p:cNvPr id="53" name="Google Shape;53;p13"/>
          <p:cNvSpPr txBox="1">
            <a:spLocks noGrp="1"/>
          </p:cNvSpPr>
          <p:nvPr>
            <p:ph type="subTitle" idx="1"/>
          </p:nvPr>
        </p:nvSpPr>
        <p:spPr>
          <a:xfrm>
            <a:off x="498565" y="1697700"/>
            <a:ext cx="8232300" cy="3104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NTR"/>
              <a:buChar char="●"/>
            </a:pPr>
            <a:r>
              <a:rPr lang="en-US" dirty="0"/>
              <a:t>Investigate and analyze how changes in force and mass affect the acceleration of an object.</a:t>
            </a:r>
            <a:endParaRPr dirty="0"/>
          </a:p>
          <a:p>
            <a:pPr marL="5715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NTR"/>
              <a:buChar char="●"/>
            </a:pPr>
            <a:r>
              <a:rPr lang="en-US" dirty="0"/>
              <a:t>Explain and justify the relationship between force, mass, and acceleration using experimental data and the equation F=ma. </a:t>
            </a:r>
            <a:endParaRPr dirty="0"/>
          </a:p>
          <a:p>
            <a:pPr marL="5715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NTR"/>
              <a:buChar char="●"/>
            </a:pPr>
            <a:r>
              <a:rPr lang="en-US" dirty="0"/>
              <a:t>Apply Newton’s Second Law to create and solve real-world problems involving motion.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>
            <a:spLocks noGrp="1"/>
          </p:cNvSpPr>
          <p:nvPr>
            <p:ph type="ctrTitle"/>
          </p:nvPr>
        </p:nvSpPr>
        <p:spPr>
          <a:xfrm>
            <a:off x="455850" y="405460"/>
            <a:ext cx="82323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Essential Question</a:t>
            </a:r>
            <a:endParaRPr dirty="0"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1"/>
          </p:nvPr>
        </p:nvSpPr>
        <p:spPr>
          <a:xfrm>
            <a:off x="475695" y="2571750"/>
            <a:ext cx="82323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NTR"/>
              <a:buChar char="●"/>
            </a:pPr>
            <a:r>
              <a:rPr lang="en-US" dirty="0"/>
              <a:t>How do mass and speed affect each other?</a:t>
            </a:r>
            <a:endParaRPr dirty="0"/>
          </a:p>
          <a:p>
            <a:pPr marL="5715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NTR"/>
              <a:buNone/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>
            <a:spLocks noGrp="1"/>
          </p:cNvSpPr>
          <p:nvPr>
            <p:ph type="title"/>
          </p:nvPr>
        </p:nvSpPr>
        <p:spPr>
          <a:xfrm>
            <a:off x="754050" y="4190925"/>
            <a:ext cx="763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Hero Boy Lifts Car Off Dad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65" name="Google Shape;65;p15"/>
          <p:cNvSpPr/>
          <p:nvPr/>
        </p:nvSpPr>
        <p:spPr>
          <a:xfrm>
            <a:off x="1294200" y="448425"/>
            <a:ext cx="6555600" cy="3742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Online Media 1" descr="Idaho boy says angels helped him save his dad after a car fell on him">
            <a:hlinkClick r:id="" action="ppaction://media"/>
            <a:extLst>
              <a:ext uri="{FF2B5EF4-FFF2-40B4-BE49-F238E27FC236}">
                <a16:creationId xmlns:a16="http://schemas.microsoft.com/office/drawing/2014/main" id="{C9DCE7AA-0D1A-B717-5661-2D3FFE6AF91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294200" y="448425"/>
            <a:ext cx="6623893" cy="374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/>
              <a:t>Preflection</a:t>
            </a:r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body" idx="1"/>
          </p:nvPr>
        </p:nvSpPr>
        <p:spPr>
          <a:xfrm>
            <a:off x="456175" y="1674894"/>
            <a:ext cx="5139100" cy="1968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Char char="●"/>
            </a:pPr>
            <a:r>
              <a:rPr lang="en-US" dirty="0"/>
              <a:t>How does this video relate to Newton’s Second Law?</a:t>
            </a:r>
            <a:endParaRPr dirty="0"/>
          </a:p>
        </p:txBody>
      </p:sp>
      <p:pic>
        <p:nvPicPr>
          <p:cNvPr id="73" name="Google Shape;73;p16" title="Preflections.png"/>
          <p:cNvPicPr preferRelativeResize="0"/>
          <p:nvPr/>
        </p:nvPicPr>
        <p:blipFill rotWithShape="1">
          <a:blip r:embed="rId3">
            <a:alphaModFix/>
          </a:blip>
          <a:srcRect l="-18665" r="-18678"/>
          <a:stretch/>
        </p:blipFill>
        <p:spPr>
          <a:xfrm>
            <a:off x="5503025" y="1520236"/>
            <a:ext cx="3314483" cy="2413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/>
              <a:t>Guided Inquiry Lab</a:t>
            </a:r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>
            <a:off x="456300" y="1263111"/>
            <a:ext cx="8225400" cy="27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Char char="●"/>
            </a:pPr>
            <a:r>
              <a:rPr lang="en-US"/>
              <a:t>Determine the mathematical relationship between the force applied to an object and the object’s acceleration.</a:t>
            </a:r>
            <a:endParaRPr/>
          </a:p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Example questions:</a:t>
            </a:r>
            <a:endParaRPr/>
          </a:p>
          <a:p>
            <a:pPr marL="914400" lvl="1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o"/>
            </a:pPr>
            <a:r>
              <a:rPr lang="en-US"/>
              <a:t>If you change the force, will it affect its acceleration?</a:t>
            </a:r>
            <a:endParaRPr/>
          </a:p>
          <a:p>
            <a:pPr marL="914400" lvl="1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o"/>
            </a:pPr>
            <a:r>
              <a:rPr lang="en-US"/>
              <a:t>If you double the force, will it decrease the acceleration?</a:t>
            </a:r>
            <a:endParaRPr/>
          </a:p>
          <a:p>
            <a:pPr marL="635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title"/>
          </p:nvPr>
        </p:nvSpPr>
        <p:spPr>
          <a:xfrm>
            <a:off x="383508" y="142242"/>
            <a:ext cx="82254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 dirty="0"/>
              <a:t>Guided Inquiry Lab</a:t>
            </a:r>
            <a:endParaRPr dirty="0"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1"/>
          </p:nvPr>
        </p:nvSpPr>
        <p:spPr>
          <a:xfrm>
            <a:off x="494706" y="960342"/>
            <a:ext cx="8225400" cy="3880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Char char="●"/>
            </a:pPr>
            <a:r>
              <a:rPr lang="en-US" dirty="0"/>
              <a:t>Use the handout to guide your lab.</a:t>
            </a:r>
            <a:endParaRPr dirty="0"/>
          </a:p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Expectations:</a:t>
            </a:r>
            <a:endParaRPr dirty="0"/>
          </a:p>
          <a:p>
            <a:pPr marL="914400" lvl="1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o"/>
            </a:pPr>
            <a:r>
              <a:rPr lang="en-US" dirty="0"/>
              <a:t>Work collaboratively.</a:t>
            </a:r>
            <a:endParaRPr dirty="0"/>
          </a:p>
          <a:p>
            <a:pPr marL="914400" lvl="1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o"/>
            </a:pPr>
            <a:r>
              <a:rPr lang="en-US" dirty="0"/>
              <a:t>Make careful measurements.</a:t>
            </a:r>
            <a:endParaRPr dirty="0"/>
          </a:p>
          <a:p>
            <a:pPr marL="914400" lvl="1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o"/>
            </a:pPr>
            <a:r>
              <a:rPr lang="en-US" dirty="0"/>
              <a:t>Record data accurately.</a:t>
            </a:r>
            <a:endParaRPr dirty="0"/>
          </a:p>
          <a:p>
            <a:pPr marL="914400" lvl="1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o"/>
            </a:pPr>
            <a:r>
              <a:rPr lang="en-US" dirty="0"/>
              <a:t>Take thorough notes on observations and analysis.</a:t>
            </a:r>
            <a:endParaRPr dirty="0"/>
          </a:p>
          <a:p>
            <a:pPr marL="635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/>
              <a:t>Open Inquiry Lab</a:t>
            </a:r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body" idx="1"/>
          </p:nvPr>
        </p:nvSpPr>
        <p:spPr>
          <a:xfrm>
            <a:off x="456300" y="1263111"/>
            <a:ext cx="8225400" cy="2751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Char char="●"/>
            </a:pPr>
            <a:r>
              <a:rPr lang="en-US"/>
              <a:t>Your goal is to determine the relationship between force, mass, and acceleration.</a:t>
            </a:r>
            <a:endParaRPr/>
          </a:p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Char char="●"/>
            </a:pPr>
            <a:r>
              <a:rPr lang="en-US"/>
              <a:t>Use the supplies available to you to construct an experiment that produces data that will determine that relationship.  </a:t>
            </a:r>
            <a:endParaRPr/>
          </a:p>
          <a:p>
            <a:pPr marL="635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20 LEAR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8AC3"/>
      </a:accent1>
      <a:accent2>
        <a:srgbClr val="285781"/>
      </a:accent2>
      <a:accent3>
        <a:srgbClr val="971D20"/>
      </a:accent3>
      <a:accent4>
        <a:srgbClr val="E8BF3C"/>
      </a:accent4>
      <a:accent5>
        <a:srgbClr val="FFFFF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852</Words>
  <Application>Microsoft Office PowerPoint</Application>
  <PresentationFormat>On-screen Show (16:9)</PresentationFormat>
  <Paragraphs>106</Paragraphs>
  <Slides>23</Slides>
  <Notes>23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Calibri</vt:lpstr>
      <vt:lpstr>Arial</vt:lpstr>
      <vt:lpstr>Open Sans</vt:lpstr>
      <vt:lpstr>NTR</vt:lpstr>
      <vt:lpstr>Noto Sans Symbols</vt:lpstr>
      <vt:lpstr>Courier New</vt:lpstr>
      <vt:lpstr>Times New Roman</vt:lpstr>
      <vt:lpstr>K20 LEARN</vt:lpstr>
      <vt:lpstr>PowerPoint Presentation</vt:lpstr>
      <vt:lpstr>Go, Car, Go</vt:lpstr>
      <vt:lpstr>Learning Objectives</vt:lpstr>
      <vt:lpstr>Essential Question</vt:lpstr>
      <vt:lpstr>Hero Boy Lifts Car Off Dad</vt:lpstr>
      <vt:lpstr>Preflection</vt:lpstr>
      <vt:lpstr>Guided Inquiry Lab</vt:lpstr>
      <vt:lpstr>Guided Inquiry Lab</vt:lpstr>
      <vt:lpstr>Open Inquiry Lab</vt:lpstr>
      <vt:lpstr>Open Inquiry Lab</vt:lpstr>
      <vt:lpstr>Data Table 1</vt:lpstr>
      <vt:lpstr>Data Table 2</vt:lpstr>
      <vt:lpstr>Sample Calculations: Grams into Kilograms</vt:lpstr>
      <vt:lpstr>Sample Calculations: Average Time (tavg)</vt:lpstr>
      <vt:lpstr>Sample Calculations: Measured Acceleration (a)</vt:lpstr>
      <vt:lpstr>Sample Calculations: Force</vt:lpstr>
      <vt:lpstr>Sample Calculations: Percent Difference</vt:lpstr>
      <vt:lpstr>Research Poster</vt:lpstr>
      <vt:lpstr>Research Poster</vt:lpstr>
      <vt:lpstr>CER (Claim-Evidence-Reasoning)</vt:lpstr>
      <vt:lpstr>Create the Problem</vt:lpstr>
      <vt:lpstr>Create the Problem</vt:lpstr>
      <vt:lpstr>Create the Problem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McLeod Porter, Delma</dc:creator>
  <cp:lastModifiedBy>Stone, Aster</cp:lastModifiedBy>
  <cp:revision>4</cp:revision>
  <dcterms:modified xsi:type="dcterms:W3CDTF">2025-09-23T14:11:42Z</dcterms:modified>
</cp:coreProperties>
</file>