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3" roundtripDataSignature="AMtx7mjeyyNwHK5Ia/gVIjhROHGuI0Ui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2"/>
  </p:normalViewPr>
  <p:slideViewPr>
    <p:cSldViewPr snapToGrid="0">
      <p:cViewPr varScale="1">
        <p:scale>
          <a:sx n="139" d="100"/>
          <a:sy n="139" d="100"/>
        </p:scale>
        <p:origin x="17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8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glZJ-Jlm9U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8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2386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c46ba3e4db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45" name="Google Shape;145;g2c46ba3e4d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c46ba3e4db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52" name="Google Shape;152;g2c46ba3e4db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b86f2badf3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2b86f2badf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c40b12ed49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c40b12ed49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6b2bf0999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6b2bf0999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c40b12ed49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c40b12ed49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c40b12ed49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c40b12ed49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c40b12ed4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c40b12ed4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c40b12ed4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c40b12ed49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c40b12ed49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2c40b12ed49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c40b12ed4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2c40b12ed4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c26f68b0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c26f68b0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First word/last word. Strategies. Retrieved from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https://learn.k20center.ou.edu/strategy/148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b86f2badf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https://youtu.be/3glZJ-Jlm9U</a:t>
            </a:r>
            <a:r>
              <a:rPr lang="en-US"/>
              <a:t> </a:t>
            </a:r>
            <a:endParaRPr/>
          </a:p>
        </p:txBody>
      </p:sp>
      <p:sp>
        <p:nvSpPr>
          <p:cNvPr id="232" name="Google Shape;232;g2b86f2badf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b93c600d2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2b93c600d2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First word/last word. Strategies. Retrieved from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https://learn.k20center.ou.edu/strategy/148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b93c600d2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b93c600d2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b86f2badf3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Blooket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https://learn.k20center.ou.edu/tech-tool/2386</a:t>
            </a:r>
            <a:r>
              <a:rPr lang="en-US"/>
              <a:t> </a:t>
            </a:r>
            <a:endParaRPr/>
          </a:p>
        </p:txBody>
      </p:sp>
      <p:sp>
        <p:nvSpPr>
          <p:cNvPr id="251" name="Google Shape;251;g2b86f2badf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c407dd190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2c407dd190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Bell ringers and exit tickets.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https://learn.k20center.ou.edu/strategy/125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c46ba3e4db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17" name="Google Shape;117;g2c46ba3e4d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c46ba3e4d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24" name="Google Shape;124;g2c46ba3e4d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c46ba3e4d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31" name="Google Shape;131;g2c46ba3e4d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c46ba3e4db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38" name="Google Shape;138;g2c46ba3e4db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6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8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0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1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5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5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glZJ-Jlm9U?feature=oembed" TargetMode="External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play.blooket.co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c46ba3e4db_0_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rgbClr val="292929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92929"/>
                </a:solidFill>
              </a:rPr>
              <a:t>The order of the numbers matters when doing multiplication.</a:t>
            </a:r>
            <a:endParaRPr sz="2400">
              <a:solidFill>
                <a:srgbClr val="29292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400"/>
          </a:p>
        </p:txBody>
      </p:sp>
      <p:sp>
        <p:nvSpPr>
          <p:cNvPr id="148" name="Google Shape;148;g2c46ba3e4db_0_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Always, Sometimes, or Never True</a:t>
            </a:r>
            <a:endParaRPr/>
          </a:p>
        </p:txBody>
      </p:sp>
      <p:pic>
        <p:nvPicPr>
          <p:cNvPr id="149" name="Google Shape;149;g2c46ba3e4db_0_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3675" y="-217450"/>
            <a:ext cx="2088550" cy="208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c46ba3e4db_0_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100">
              <a:solidFill>
                <a:srgbClr val="292929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>
                <a:solidFill>
                  <a:srgbClr val="292929"/>
                </a:solidFill>
              </a:rPr>
              <a:t>The order of the numbers matters when doing division.</a:t>
            </a:r>
            <a:endParaRPr sz="2400"/>
          </a:p>
        </p:txBody>
      </p:sp>
      <p:sp>
        <p:nvSpPr>
          <p:cNvPr id="155" name="Google Shape;155;g2c46ba3e4db_0_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Always, Sometimes, or Never True</a:t>
            </a:r>
            <a:endParaRPr/>
          </a:p>
        </p:txBody>
      </p:sp>
      <p:pic>
        <p:nvPicPr>
          <p:cNvPr id="156" name="Google Shape;156;g2c46ba3e4db_0_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3675" y="-217450"/>
            <a:ext cx="2088550" cy="208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6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Side A</a:t>
            </a:r>
            <a:endParaRPr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" name="Google Shape;162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Testing Operations </a:t>
            </a:r>
            <a:endParaRPr/>
          </a:p>
        </p:txBody>
      </p:sp>
      <p:sp>
        <p:nvSpPr>
          <p:cNvPr id="163" name="Google Shape;163;p6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Side B </a:t>
            </a:r>
            <a:endParaRPr/>
          </a:p>
        </p:txBody>
      </p:sp>
      <p:sp>
        <p:nvSpPr>
          <p:cNvPr id="164" name="Google Shape;164;p6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/>
              <a:t>On the left side of the arrow, roll the die once for each blank on the expression (twice total) and record the number for each blank. 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/>
              <a:t>Show the solution below it.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/>
              <a:t>To the right side of the arrow, </a:t>
            </a:r>
            <a:r>
              <a:rPr lang="en-US" sz="1600" b="1"/>
              <a:t>reverse</a:t>
            </a:r>
            <a:r>
              <a:rPr lang="en-US" sz="1600"/>
              <a:t> the order of the rolled numbers to see if the solution remains the same with reversed numbers in the expression. 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/>
              <a:t>Show the solution below it.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/>
              <a:t>If the answers are the same, check the box next to the expressions.</a:t>
            </a:r>
            <a:endParaRPr sz="160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65" name="Google Shape;165;p6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Calibri"/>
              <a:buAutoNum type="arabicPeriod"/>
            </a:pPr>
            <a:r>
              <a:rPr lang="en-US" sz="1600"/>
              <a:t>On the left side of the arrow, roll the die once for each blank in the expression (three times total) and record the number for each blank.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/>
              <a:t>Show the solution below it.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/>
              <a:t>On the right side of the arrow, </a:t>
            </a:r>
            <a:r>
              <a:rPr lang="en-US" sz="1600" b="1"/>
              <a:t>re-record</a:t>
            </a:r>
            <a:r>
              <a:rPr lang="en-US" sz="1600"/>
              <a:t> the numbers in the same order.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/>
              <a:t>Show the solution below it.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/>
              <a:t>If the answers are the same, check the box next to the expressions.</a:t>
            </a:r>
            <a:endParaRPr sz="1600"/>
          </a:p>
          <a:p>
            <a:pPr marL="45720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b86f2badf3_0_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Use your handout to record helpful information about each property as we discuss them.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Keep your Operation Testing handout out for reference throughout the discussion. </a:t>
            </a:r>
            <a:endParaRPr/>
          </a:p>
        </p:txBody>
      </p:sp>
      <p:sp>
        <p:nvSpPr>
          <p:cNvPr id="171" name="Google Shape;171;g2b86f2badf3_0_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Guided Notes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c40b12ed49_0_3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Which expressions remained equivalent regardless of the order of the numbers?</a:t>
            </a:r>
            <a:endParaRPr/>
          </a:p>
        </p:txBody>
      </p:sp>
      <p:sp>
        <p:nvSpPr>
          <p:cNvPr id="177" name="Google Shape;177;g2c40b12ed49_0_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Equivalent Expressions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6b2bf0999e_1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b="1"/>
              <a:t>Rule:</a:t>
            </a:r>
            <a:endParaRPr sz="1700" b="1">
              <a:solidFill>
                <a:srgbClr val="910D28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b="1"/>
              <a:t>Operations:</a:t>
            </a:r>
            <a:endParaRPr sz="17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7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b="1"/>
              <a:t>     Commutative Property of Addition                      Commutative Property of Multiplication</a:t>
            </a:r>
            <a:endParaRPr sz="1700"/>
          </a:p>
        </p:txBody>
      </p:sp>
      <p:sp>
        <p:nvSpPr>
          <p:cNvPr id="183" name="Google Shape;183;g26b2bf0999e_1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Commutative Property</a:t>
            </a:r>
            <a:endParaRPr/>
          </a:p>
        </p:txBody>
      </p:sp>
      <p:pic>
        <p:nvPicPr>
          <p:cNvPr id="184" name="Google Shape;184;g26b2bf0999e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980" y="3972275"/>
            <a:ext cx="1114620" cy="8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c40b12ed49_0_17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8229600" cy="2181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5000"/>
              <a:t>4 + 9 + 1</a:t>
            </a:r>
            <a:endParaRPr sz="5000"/>
          </a:p>
        </p:txBody>
      </p:sp>
      <p:sp>
        <p:nvSpPr>
          <p:cNvPr id="190" name="Google Shape;190;g2c40b12ed49_0_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Simplify the expression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c40b12ed49_0_27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8229600" cy="2181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5000"/>
              <a:t>3 × 5 × 2</a:t>
            </a:r>
            <a:endParaRPr sz="5000"/>
          </a:p>
        </p:txBody>
      </p:sp>
      <p:sp>
        <p:nvSpPr>
          <p:cNvPr id="196" name="Google Shape;196;g2c40b12ed49_0_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Simplify the expression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c40b12ed49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b="1"/>
              <a:t>Rule:</a:t>
            </a:r>
            <a:endParaRPr sz="1700" b="1">
              <a:solidFill>
                <a:srgbClr val="910D28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b="1"/>
              <a:t>Operations:</a:t>
            </a:r>
            <a:endParaRPr sz="17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7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b="1"/>
              <a:t>    Associative Property of Addition                                Associative Property of Multiplication</a:t>
            </a:r>
            <a:endParaRPr sz="1700"/>
          </a:p>
        </p:txBody>
      </p:sp>
      <p:sp>
        <p:nvSpPr>
          <p:cNvPr id="202" name="Google Shape;202;g2c40b12ed49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Associative Property</a:t>
            </a:r>
            <a:endParaRPr/>
          </a:p>
        </p:txBody>
      </p:sp>
      <p:pic>
        <p:nvPicPr>
          <p:cNvPr id="203" name="Google Shape;203;g2c40b12ed49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980" y="3972275"/>
            <a:ext cx="1114620" cy="8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c40b12ed49_0_22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8229600" cy="2181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5000"/>
              <a:t>4(3 + 6)</a:t>
            </a:r>
            <a:endParaRPr sz="5000"/>
          </a:p>
        </p:txBody>
      </p:sp>
      <p:sp>
        <p:nvSpPr>
          <p:cNvPr id="209" name="Google Shape;209;g2c40b12ed49_0_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Simplify the expression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Party of Properties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Discovering the role of commutative, associative and distributive properties in mathematics.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c40b12ed49_0_32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8229600" cy="2181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5000"/>
              <a:t>5(x + 4)</a:t>
            </a:r>
            <a:endParaRPr sz="5000"/>
          </a:p>
        </p:txBody>
      </p:sp>
      <p:sp>
        <p:nvSpPr>
          <p:cNvPr id="215" name="Google Shape;215;g2c40b12ed49_0_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Simplify the expression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c40b12ed49_0_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b="1"/>
              <a:t>Rule:</a:t>
            </a:r>
            <a:endParaRPr sz="1700" b="1">
              <a:solidFill>
                <a:srgbClr val="910D28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b="1"/>
              <a:t>Operations:</a:t>
            </a:r>
            <a:endParaRPr sz="17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7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b="1"/>
              <a:t>      Distributive Property of Addition                              Distributive Property of Subtraction</a:t>
            </a:r>
            <a:endParaRPr sz="17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b="1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21" name="Google Shape;221;g2c40b12ed49_0_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Distributive Property</a:t>
            </a:r>
            <a:endParaRPr/>
          </a:p>
        </p:txBody>
      </p:sp>
      <p:pic>
        <p:nvPicPr>
          <p:cNvPr id="222" name="Google Shape;222;g2c40b12ed49_0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980" y="3972275"/>
            <a:ext cx="1114620" cy="8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c26f68b016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word do you think of when you hear the term “event coordinator”?</a:t>
            </a:r>
            <a:endParaRPr/>
          </a:p>
        </p:txBody>
      </p:sp>
      <p:sp>
        <p:nvSpPr>
          <p:cNvPr id="228" name="Google Shape;228;g2c26f68b016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First Word, Last Word: First Word</a:t>
            </a:r>
            <a:endParaRPr/>
          </a:p>
        </p:txBody>
      </p:sp>
      <p:pic>
        <p:nvPicPr>
          <p:cNvPr id="229" name="Google Shape;229;g2c26f68b016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3400" y="2765725"/>
            <a:ext cx="2657177" cy="2111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b86f2badf3_0_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Party of Properties</a:t>
            </a:r>
            <a:endParaRPr/>
          </a:p>
        </p:txBody>
      </p:sp>
      <p:pic>
        <p:nvPicPr>
          <p:cNvPr id="2" name="Online Media 1" descr="K20 ICAP - Event Coordinator - Party of Properties">
            <a:hlinkClick r:id="" action="ppaction://media"/>
            <a:extLst>
              <a:ext uri="{FF2B5EF4-FFF2-40B4-BE49-F238E27FC236}">
                <a16:creationId xmlns:a16="http://schemas.microsoft.com/office/drawing/2014/main" id="{9AABD598-A5C7-3D33-E957-0DF710ABC2E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43200" y="1558412"/>
            <a:ext cx="3858768" cy="21802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b93c600d22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Now that you have heard from an expert, answer the following question again: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What word do you think of when you hear the term “event coordinator”?</a:t>
            </a:r>
            <a:endParaRPr/>
          </a:p>
        </p:txBody>
      </p:sp>
      <p:sp>
        <p:nvSpPr>
          <p:cNvPr id="241" name="Google Shape;241;g2b93c600d22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First Word, Last Word: Last Word</a:t>
            </a:r>
            <a:endParaRPr/>
          </a:p>
        </p:txBody>
      </p:sp>
      <p:pic>
        <p:nvPicPr>
          <p:cNvPr id="242" name="Google Shape;242;g2b93c600d22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3400" y="2765725"/>
            <a:ext cx="2657177" cy="2111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b93c600d22_0_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Review the scenario on your handout, noting important details that will help you determine your needs. Use your Guided Notes and Operation Testing handouts for reference.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Use the information you’ve collected to create an expression that represents your scenario.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Determine which property best fits your expression.</a:t>
            </a:r>
            <a:endParaRPr/>
          </a:p>
        </p:txBody>
      </p:sp>
      <p:sp>
        <p:nvSpPr>
          <p:cNvPr id="248" name="Google Shape;248;g2b93c600d22_0_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Plan an Event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2b86f2badf3_0_1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Go to </a:t>
            </a:r>
            <a:r>
              <a:rPr lang="en-US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play.blooket.com</a:t>
            </a:r>
            <a:r>
              <a:rPr lang="en-US">
                <a:solidFill>
                  <a:srgbClr val="0000FF"/>
                </a:solidFill>
              </a:rPr>
              <a:t> 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Enter the Game ID shown below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Follow the instructions on the website to complete the activity.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GAME ID: </a:t>
            </a:r>
            <a:r>
              <a:rPr lang="en-US">
                <a:solidFill>
                  <a:srgbClr val="FF0000"/>
                </a:solidFill>
              </a:rPr>
              <a:t>{INSERT GAME ID HERE}</a:t>
            </a:r>
            <a:endParaRPr>
              <a:solidFill>
                <a:srgbClr val="FF0000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FF"/>
              </a:solidFill>
            </a:endParaRPr>
          </a:p>
        </p:txBody>
      </p:sp>
      <p:sp>
        <p:nvSpPr>
          <p:cNvPr id="254" name="Google Shape;254;g2b86f2badf3_0_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Blooklet</a:t>
            </a:r>
            <a:endParaRPr/>
          </a:p>
        </p:txBody>
      </p:sp>
      <p:pic>
        <p:nvPicPr>
          <p:cNvPr id="255" name="Google Shape;255;g2b86f2badf3_0_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4000" y="547125"/>
            <a:ext cx="1508475" cy="149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c407dd1902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On the same paper you used for your First Word Last Word activity, complete the following: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Simplify the expressions: </a:t>
            </a:r>
            <a:endParaRPr/>
          </a:p>
          <a:p>
            <a:pPr marL="1371600" lvl="0" indent="45720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5(2x-3) 					2+(x+4)</a:t>
            </a:r>
            <a:endParaRPr/>
          </a:p>
          <a:p>
            <a:pPr marL="1371600" lvl="0" indent="45720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When you are done, turn in your paper as your exit ticket.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g2c407dd1902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Exit Ticket</a:t>
            </a:r>
            <a:endParaRPr/>
          </a:p>
        </p:txBody>
      </p:sp>
      <p:pic>
        <p:nvPicPr>
          <p:cNvPr id="262" name="Google Shape;262;g2c407dd1902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3950" y="236075"/>
            <a:ext cx="2010027" cy="1036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029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What role do the commutative, associative, and distributive properties play in mathematics, and how do they aid in simplifying expressions and solving equations?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982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Understanding how commutative, associative, and distributive properties can help simplify expressions.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400"/>
              <a:t>Examine each of the following statements. As you examine each statement, decide if it is always, sometimes, or never true.</a:t>
            </a:r>
            <a:endParaRPr sz="240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rgbClr val="29292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400"/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Always, Sometimes, or Never True</a:t>
            </a:r>
            <a:endParaRPr/>
          </a:p>
        </p:txBody>
      </p:sp>
      <p:pic>
        <p:nvPicPr>
          <p:cNvPr id="114" name="Google Shape;11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1813" y="1938725"/>
            <a:ext cx="2980375" cy="298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c46ba3e4db_0_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rgbClr val="292929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92929"/>
                </a:solidFill>
              </a:rPr>
              <a:t>In order of operations, you solve the equation from left to right.</a:t>
            </a:r>
            <a:endParaRPr sz="2400">
              <a:solidFill>
                <a:srgbClr val="29292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400"/>
          </a:p>
        </p:txBody>
      </p:sp>
      <p:sp>
        <p:nvSpPr>
          <p:cNvPr id="120" name="Google Shape;120;g2c46ba3e4db_0_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Always, Sometimes, or Never True</a:t>
            </a:r>
            <a:endParaRPr/>
          </a:p>
        </p:txBody>
      </p:sp>
      <p:pic>
        <p:nvPicPr>
          <p:cNvPr id="121" name="Google Shape;121;g2c46ba3e4db_0_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3675" y="-217450"/>
            <a:ext cx="2088550" cy="208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c46ba3e4db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rgbClr val="292929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92929"/>
                </a:solidFill>
              </a:rPr>
              <a:t>You cannot switch the order of numbers in an expression or equation. </a:t>
            </a:r>
            <a:endParaRPr sz="2400">
              <a:solidFill>
                <a:srgbClr val="29292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400"/>
          </a:p>
        </p:txBody>
      </p:sp>
      <p:sp>
        <p:nvSpPr>
          <p:cNvPr id="127" name="Google Shape;127;g2c46ba3e4db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Always, Sometimes, or Never True</a:t>
            </a:r>
            <a:endParaRPr/>
          </a:p>
        </p:txBody>
      </p:sp>
      <p:pic>
        <p:nvPicPr>
          <p:cNvPr id="128" name="Google Shape;128;g2c46ba3e4db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3675" y="-217450"/>
            <a:ext cx="2088550" cy="208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c46ba3e4db_0_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rgbClr val="292929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92929"/>
                </a:solidFill>
              </a:rPr>
              <a:t>The order of the numbers matters when doing addition.</a:t>
            </a:r>
            <a:endParaRPr sz="2400">
              <a:solidFill>
                <a:srgbClr val="29292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400"/>
          </a:p>
        </p:txBody>
      </p:sp>
      <p:sp>
        <p:nvSpPr>
          <p:cNvPr id="134" name="Google Shape;134;g2c46ba3e4db_0_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Always, Sometimes, or Never True</a:t>
            </a:r>
            <a:endParaRPr/>
          </a:p>
        </p:txBody>
      </p:sp>
      <p:pic>
        <p:nvPicPr>
          <p:cNvPr id="135" name="Google Shape;135;g2c46ba3e4db_0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3675" y="-217450"/>
            <a:ext cx="2088550" cy="208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c46ba3e4db_0_1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rgbClr val="292929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92929"/>
                </a:solidFill>
              </a:rPr>
              <a:t>The order of the numbers matters when doing subtraction.</a:t>
            </a:r>
            <a:endParaRPr sz="2400">
              <a:solidFill>
                <a:srgbClr val="29292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400"/>
          </a:p>
        </p:txBody>
      </p:sp>
      <p:sp>
        <p:nvSpPr>
          <p:cNvPr id="141" name="Google Shape;141;g2c46ba3e4db_0_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Always, Sometimes, or Never True</a:t>
            </a:r>
            <a:endParaRPr/>
          </a:p>
        </p:txBody>
      </p:sp>
      <p:pic>
        <p:nvPicPr>
          <p:cNvPr id="142" name="Google Shape;142;g2c46ba3e4db_0_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3675" y="-217450"/>
            <a:ext cx="2088550" cy="208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1021</Words>
  <Application>Microsoft Macintosh PowerPoint</Application>
  <PresentationFormat>On-screen Show (16:9)</PresentationFormat>
  <Paragraphs>107</Paragraphs>
  <Slides>27</Slides>
  <Notes>27</Notes>
  <HiddenSlides>3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Noto Sans Symbols</vt:lpstr>
      <vt:lpstr>LEARN theme</vt:lpstr>
      <vt:lpstr>LEARN theme</vt:lpstr>
      <vt:lpstr>PowerPoint Presentation</vt:lpstr>
      <vt:lpstr>Party of Properties</vt:lpstr>
      <vt:lpstr>Essential Question</vt:lpstr>
      <vt:lpstr>Lesson Objectives</vt:lpstr>
      <vt:lpstr>Always, Sometimes, or Never True</vt:lpstr>
      <vt:lpstr>Always, Sometimes, or Never True</vt:lpstr>
      <vt:lpstr>Always, Sometimes, or Never True</vt:lpstr>
      <vt:lpstr>Always, Sometimes, or Never True</vt:lpstr>
      <vt:lpstr>Always, Sometimes, or Never True</vt:lpstr>
      <vt:lpstr>Always, Sometimes, or Never True</vt:lpstr>
      <vt:lpstr>Always, Sometimes, or Never True</vt:lpstr>
      <vt:lpstr>Testing Operations </vt:lpstr>
      <vt:lpstr>Guided Notes</vt:lpstr>
      <vt:lpstr>Equivalent Expressions</vt:lpstr>
      <vt:lpstr>Commutative Property</vt:lpstr>
      <vt:lpstr>Simplify the expression</vt:lpstr>
      <vt:lpstr>Simplify the expression</vt:lpstr>
      <vt:lpstr>Associative Property</vt:lpstr>
      <vt:lpstr>Simplify the expression</vt:lpstr>
      <vt:lpstr>Simplify the expression</vt:lpstr>
      <vt:lpstr>Distributive Property</vt:lpstr>
      <vt:lpstr>First Word, Last Word: First Word</vt:lpstr>
      <vt:lpstr>Party of Properties</vt:lpstr>
      <vt:lpstr>First Word, Last Word: Last Word</vt:lpstr>
      <vt:lpstr>Plan an Event</vt:lpstr>
      <vt:lpstr>Blooklet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Finley, Erin E.</cp:lastModifiedBy>
  <cp:revision>2</cp:revision>
  <dcterms:created xsi:type="dcterms:W3CDTF">2022-06-29T19:59:44Z</dcterms:created>
  <dcterms:modified xsi:type="dcterms:W3CDTF">2024-03-19T16:49:50Z</dcterms:modified>
</cp:coreProperties>
</file>