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8" r:id="rId6"/>
    <p:sldId id="261" r:id="rId7"/>
    <p:sldId id="262" r:id="rId8"/>
    <p:sldId id="263" r:id="rId9"/>
    <p:sldId id="267" r:id="rId10"/>
    <p:sldId id="265" r:id="rId11"/>
    <p:sldId id="266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" roundtripDataSignature="AMtx7miskVGozy9NBD4Ns8UN1q50BwCC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C60450-B396-4C26-A01D-B1017D6B29D1}" v="5" dt="2026-09-09T15:26:47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92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8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d9908066f654727934df7bf4f5078797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0DB8E1C4-56C9-DFF1-2205-B59010D08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>
            <a:extLst>
              <a:ext uri="{FF2B5EF4-FFF2-40B4-BE49-F238E27FC236}">
                <a16:creationId xmlns:a16="http://schemas.microsoft.com/office/drawing/2014/main" id="{9574E9F1-A99F-6174-CF90-6269AEE594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p9:notes">
            <a:extLst>
              <a:ext uri="{FF2B5EF4-FFF2-40B4-BE49-F238E27FC236}">
                <a16:creationId xmlns:a16="http://schemas.microsoft.com/office/drawing/2014/main" id="{53623564-24D6-92B3-346A-2C72EFA333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0177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400" b="0" i="0" u="none" strike="noStrike" cap="none" spc="0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Soomo</a:t>
            </a:r>
            <a:r>
              <a:rPr lang="en-US" sz="14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(2010). </a:t>
            </a:r>
            <a:r>
              <a:rPr lang="en-US" sz="1400" b="0" i="1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Too late to apologize: A declaration</a:t>
            </a:r>
            <a:r>
              <a:rPr lang="en-US" sz="14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[Video]. YouTube. https://</a:t>
            </a:r>
            <a:r>
              <a:rPr lang="en-US" sz="1400" b="0" i="0" u="none" strike="noStrike" cap="none" spc="0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www.youtube.com</a:t>
            </a:r>
            <a:r>
              <a:rPr lang="en-US" sz="14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400" b="0" i="0" u="none" strike="noStrike" cap="none" spc="0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watch?v</a:t>
            </a:r>
            <a:r>
              <a:rPr lang="en-US" sz="14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=</a:t>
            </a:r>
            <a:r>
              <a:rPr lang="en-US" sz="1400" b="0" i="0" u="none" strike="noStrike" cap="none" spc="0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uZfRaWAtBVg</a:t>
            </a:r>
            <a:endParaRPr lang="en-US" sz="1400" b="0" i="0" u="none" strike="noStrike" cap="none" spc="0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98" name="Google Shape;9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K20 Center. (n.d.). Card sort. Strategies. </a:t>
            </a:r>
            <a:r>
              <a:rPr lang="en-US" dirty="0">
                <a:hlinkClick r:id="rId3"/>
              </a:rPr>
              <a:t>https://learn.k20center.ou.edu/strategy/147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4" name="Google Shape;1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6efa3bbe1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K20 Center. (n.d.). Categorical highlighting. Strategies. </a:t>
            </a:r>
            <a:r>
              <a:rPr lang="en-US" dirty="0">
                <a:hlinkClick r:id="rId3"/>
              </a:rPr>
              <a:t>https://learn.k20center.ou.edu/strategy/192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1" name="Google Shape;111;g3f6efa3bbe1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K20 Center. (n.d.). Anchor charts. Strategies. </a:t>
            </a:r>
            <a:r>
              <a:rPr lang="en-US" sz="1400" b="0" i="0" u="sng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  <a:hlinkClick r:id="rId3"/>
              </a:rPr>
              <a:t>https://learn.k20center.ou.edu/strategy/58</a:t>
            </a:r>
            <a:r>
              <a:rPr lang="en-US" sz="14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</p:txBody>
      </p:sp>
      <p:sp>
        <p:nvSpPr>
          <p:cNvPr id="125" name="Google Shape;1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6efa3bbe1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K20 Center. (n.d.). What did I learn today? Strategies. </a:t>
            </a:r>
            <a:r>
              <a:rPr lang="en-US" dirty="0">
                <a:hlinkClick r:id="rId3"/>
              </a:rPr>
              <a:t>https://learn.k20center.ou.edu/strategy/d9908066f654727934df7bf4f5078797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2" name="Google Shape;132;g3f6efa3bbe1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6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7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7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1 Column">
  <p:cSld name="Content - 1 Column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1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23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3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Instructional Strateg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2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0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9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2 column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1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1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body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22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2"/>
          <p:cNvSpPr txBox="1"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2"/>
          <p:cNvSpPr txBox="1"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4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2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1 Column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2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Blue Background">
  <p:cSld name="Content - Blue Background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2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28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8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Red Background">
  <p:cSld name="Content - Red Background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2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2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29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29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3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ZfRaWAtBV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"/>
          <p:cNvSpPr txBox="1">
            <a:spLocks noGrp="1"/>
          </p:cNvSpPr>
          <p:nvPr>
            <p:ph type="title"/>
          </p:nvPr>
        </p:nvSpPr>
        <p:spPr>
          <a:xfrm>
            <a:off x="3945466" y="1163156"/>
            <a:ext cx="4565100" cy="21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Too Late to Apologize</a:t>
            </a:r>
            <a:endParaRPr dirty="0"/>
          </a:p>
        </p:txBody>
      </p:sp>
      <p:sp>
        <p:nvSpPr>
          <p:cNvPr id="77" name="Google Shape;77;p2"/>
          <p:cNvSpPr/>
          <p:nvPr/>
        </p:nvSpPr>
        <p:spPr>
          <a:xfrm>
            <a:off x="744173" y="1312133"/>
            <a:ext cx="2922311" cy="2519234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 txBox="1">
            <a:spLocks noGrp="1"/>
          </p:cNvSpPr>
          <p:nvPr>
            <p:ph type="title"/>
          </p:nvPr>
        </p:nvSpPr>
        <p:spPr>
          <a:xfrm>
            <a:off x="623887" y="693391"/>
            <a:ext cx="7954847" cy="1659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Essential Question</a:t>
            </a:r>
            <a:endParaRPr dirty="0"/>
          </a:p>
        </p:txBody>
      </p:sp>
      <p:sp>
        <p:nvSpPr>
          <p:cNvPr id="83" name="Google Shape;83;p3"/>
          <p:cNvSpPr txBox="1">
            <a:spLocks noGrp="1"/>
          </p:cNvSpPr>
          <p:nvPr>
            <p:ph type="body" idx="1"/>
          </p:nvPr>
        </p:nvSpPr>
        <p:spPr>
          <a:xfrm>
            <a:off x="623887" y="2464319"/>
            <a:ext cx="7896225" cy="1985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>
              <a:buClr>
                <a:srgbClr val="FFFFFF"/>
              </a:buClr>
              <a:buNone/>
            </a:pPr>
            <a:r>
              <a:rPr lang="en-US" dirty="0"/>
              <a:t>What conditions cause citizens to rebel against their government?</a:t>
            </a:r>
            <a:endParaRPr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"/>
          <p:cNvSpPr txBox="1">
            <a:spLocks noGrp="1"/>
          </p:cNvSpPr>
          <p:nvPr>
            <p:ph type="title"/>
          </p:nvPr>
        </p:nvSpPr>
        <p:spPr>
          <a:xfrm>
            <a:off x="623888" y="651164"/>
            <a:ext cx="7885200" cy="16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Learning Objectives</a:t>
            </a:r>
            <a:endParaRPr dirty="0"/>
          </a:p>
        </p:txBody>
      </p:sp>
      <p:sp>
        <p:nvSpPr>
          <p:cNvPr id="89" name="Google Shape;89;p4"/>
          <p:cNvSpPr txBox="1">
            <a:spLocks noGrp="1"/>
          </p:cNvSpPr>
          <p:nvPr>
            <p:ph type="body" idx="1"/>
          </p:nvPr>
        </p:nvSpPr>
        <p:spPr>
          <a:xfrm>
            <a:off x="623888" y="2335212"/>
            <a:ext cx="7885200" cy="1888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-US" dirty="0">
                <a:solidFill>
                  <a:srgbClr val="FFFFFF"/>
                </a:solidFill>
              </a:rPr>
              <a:t>Develop an understanding of the grievances of the American colonists.</a:t>
            </a:r>
            <a:endParaRPr dirty="0">
              <a:solidFill>
                <a:srgbClr val="FFFFFF"/>
              </a:solidFill>
            </a:endParaRPr>
          </a:p>
          <a:p>
            <a:pPr marL="45720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Char char="●"/>
            </a:pPr>
            <a:r>
              <a:rPr lang="en-US" dirty="0">
                <a:solidFill>
                  <a:srgbClr val="FFFFFF"/>
                </a:solidFill>
              </a:rPr>
              <a:t>Consider how those grievances led to the American Revolution.</a:t>
            </a:r>
            <a:endParaRPr dirty="0">
              <a:solidFill>
                <a:srgbClr val="FFFFFF"/>
              </a:solidFill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>
          <a:extLst>
            <a:ext uri="{FF2B5EF4-FFF2-40B4-BE49-F238E27FC236}">
              <a16:creationId xmlns:a16="http://schemas.microsoft.com/office/drawing/2014/main" id="{31AD5136-B1A8-1D16-709C-6FB892334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">
            <a:extLst>
              <a:ext uri="{FF2B5EF4-FFF2-40B4-BE49-F238E27FC236}">
                <a16:creationId xmlns:a16="http://schemas.microsoft.com/office/drawing/2014/main" id="{E11E0322-2028-A810-FF26-9A5C37A038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3600"/>
              <a:buFont typeface="Georgia"/>
              <a:buNone/>
            </a:pPr>
            <a:r>
              <a:rPr lang="en-US" dirty="0">
                <a:solidFill>
                  <a:srgbClr val="991B1E"/>
                </a:solidFill>
              </a:rPr>
              <a:t>Too Late to Apologize</a:t>
            </a:r>
            <a:endParaRPr dirty="0"/>
          </a:p>
        </p:txBody>
      </p:sp>
      <p:sp>
        <p:nvSpPr>
          <p:cNvPr id="128" name="Google Shape;128;p9">
            <a:extLst>
              <a:ext uri="{FF2B5EF4-FFF2-40B4-BE49-F238E27FC236}">
                <a16:creationId xmlns:a16="http://schemas.microsoft.com/office/drawing/2014/main" id="{752AFD68-601B-FB1F-D3B9-81D42941EB1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8650" y="1370012"/>
            <a:ext cx="8033212" cy="3268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>
              <a:buClr>
                <a:srgbClr val="991B1E"/>
              </a:buClr>
              <a:buNone/>
            </a:pPr>
            <a:r>
              <a:rPr lang="en-US" sz="2400" dirty="0"/>
              <a:t>As you watch the video, think about these questions:</a:t>
            </a:r>
          </a:p>
          <a:p>
            <a:pPr indent="-393192">
              <a:buClr>
                <a:srgbClr val="991B1E"/>
              </a:buClr>
              <a:buFont typeface="Arial"/>
              <a:buChar char="●"/>
            </a:pPr>
            <a:r>
              <a:rPr lang="en-US" sz="2400" dirty="0"/>
              <a:t>Who is the author of this song, or “declaration?” (Who do the singers represent?) </a:t>
            </a:r>
          </a:p>
          <a:p>
            <a:pPr indent="-393192">
              <a:buClr>
                <a:srgbClr val="991B1E"/>
              </a:buClr>
              <a:buFont typeface="Arial"/>
              <a:buChar char="●"/>
            </a:pPr>
            <a:r>
              <a:rPr lang="en-US" sz="2400" dirty="0"/>
              <a:t>What is the main idea of the song, or “declaration?”</a:t>
            </a:r>
          </a:p>
          <a:p>
            <a:pPr indent="-393192">
              <a:buClr>
                <a:srgbClr val="991B1E"/>
              </a:buClr>
              <a:buFont typeface="Arial"/>
              <a:buChar char="●"/>
            </a:pPr>
            <a:r>
              <a:rPr lang="en-US" sz="2400" dirty="0"/>
              <a:t>Who is the audience? In other words, for whom is the song or “declaration” created? </a:t>
            </a:r>
          </a:p>
          <a:p>
            <a:pPr indent="-393192">
              <a:buClr>
                <a:srgbClr val="991B1E"/>
              </a:buClr>
              <a:buFont typeface="Arial"/>
              <a:buChar char="●"/>
            </a:pPr>
            <a:r>
              <a:rPr lang="en-US" sz="2400" dirty="0"/>
              <a:t>What is the significance of the main idea of this song, or “declaration?”</a:t>
            </a:r>
          </a:p>
        </p:txBody>
      </p:sp>
    </p:spTree>
    <p:extLst>
      <p:ext uri="{BB962C8B-B14F-4D97-AF65-F5344CB8AC3E}">
        <p14:creationId xmlns:p14="http://schemas.microsoft.com/office/powerpoint/2010/main" val="1639235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title"/>
          </p:nvPr>
        </p:nvSpPr>
        <p:spPr>
          <a:xfrm>
            <a:off x="754050" y="4329113"/>
            <a:ext cx="7635900" cy="5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dirty="0">
                <a:hlinkClick r:id="rId3"/>
              </a:rPr>
              <a:t>Too Late To Apologize</a:t>
            </a:r>
            <a:endParaRPr dirty="0"/>
          </a:p>
        </p:txBody>
      </p:sp>
      <p:pic>
        <p:nvPicPr>
          <p:cNvPr id="3" name="Picture 2" descr="The photo is of four men dressed in early American clothing sitting at a table and are writing a document by candle-light. ">
            <a:hlinkClick r:id="rId3"/>
            <a:extLst>
              <a:ext uri="{FF2B5EF4-FFF2-40B4-BE49-F238E27FC236}">
                <a16:creationId xmlns:a16="http://schemas.microsoft.com/office/drawing/2014/main" id="{D7965FA9-9C63-0651-EF20-747715A866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450" y="241387"/>
            <a:ext cx="6985099" cy="39237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3600"/>
              <a:buFont typeface="Calibri"/>
              <a:buNone/>
            </a:pPr>
            <a:r>
              <a:rPr lang="en-US">
                <a:solidFill>
                  <a:srgbClr val="991B1E"/>
                </a:solidFill>
              </a:rPr>
              <a:t>Card Sort Activity</a:t>
            </a:r>
            <a:endParaRPr/>
          </a:p>
        </p:txBody>
      </p:sp>
      <p:sp>
        <p:nvSpPr>
          <p:cNvPr id="107" name="Google Shape;107;p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4192732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3208" lvl="0" indent="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dirty="0">
                <a:solidFill>
                  <a:schemeClr val="tx1"/>
                </a:solidFill>
              </a:rPr>
              <a:t>Match</a:t>
            </a:r>
            <a:r>
              <a:rPr lang="en-US" dirty="0"/>
              <a:t> the Four Principles of Government with their definitions.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108" name="Google Shape;10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53363" y="900191"/>
            <a:ext cx="3461987" cy="33431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6efa3bbe1_0_2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>
                <a:solidFill>
                  <a:srgbClr val="991B1E"/>
                </a:solidFill>
              </a:rPr>
              <a:t>Categorical Highlighting</a:t>
            </a:r>
            <a:endParaRPr dirty="0"/>
          </a:p>
        </p:txBody>
      </p:sp>
      <p:sp>
        <p:nvSpPr>
          <p:cNvPr id="114" name="Google Shape;114;g3f6efa3bbe1_0_2"/>
          <p:cNvSpPr txBox="1">
            <a:spLocks noGrp="1"/>
          </p:cNvSpPr>
          <p:nvPr>
            <p:ph type="body" idx="1"/>
          </p:nvPr>
        </p:nvSpPr>
        <p:spPr>
          <a:xfrm>
            <a:off x="628647" y="1370011"/>
            <a:ext cx="6146225" cy="3368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393192">
              <a:buClr>
                <a:srgbClr val="991B1E"/>
              </a:buClr>
              <a:buSzPts val="2600"/>
              <a:buFont typeface="Arial"/>
              <a:buChar char="●"/>
            </a:pPr>
            <a:r>
              <a:rPr lang="en-US" sz="2400" dirty="0"/>
              <a:t>As a group, choose one color for each of the Four Principles of Government. </a:t>
            </a:r>
          </a:p>
          <a:p>
            <a:pPr lvl="0" indent="-393192">
              <a:buClr>
                <a:srgbClr val="991B1E"/>
              </a:buClr>
              <a:buSzPts val="2600"/>
              <a:buFont typeface="Arial"/>
              <a:buChar char="●"/>
            </a:pPr>
            <a:r>
              <a:rPr lang="en-US" sz="2400" dirty="0">
                <a:solidFill>
                  <a:srgbClr val="3974A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Highlight</a:t>
            </a:r>
            <a:r>
              <a:rPr lang="en-US" sz="2400" dirty="0"/>
              <a:t> the grievances or complaints you find in the lyrics of "Too Late to Apologize.”</a:t>
            </a:r>
          </a:p>
          <a:p>
            <a:pPr indent="-393192">
              <a:buClr>
                <a:srgbClr val="991B1E"/>
              </a:buClr>
              <a:buSzPts val="2600"/>
              <a:buFont typeface="Arial"/>
              <a:buChar char="●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For each grievance, use the color that matches the Principle of Government to which it connects. </a:t>
            </a:r>
            <a:r>
              <a:rPr lang="en-US" sz="2400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DA38B0-75AD-D9EC-21D8-58086025E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7791" y="1723479"/>
            <a:ext cx="1807065" cy="16965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9AE7DA5-9B7E-480A-F6D9-48512BABC4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904852"/>
              </p:ext>
            </p:extLst>
          </p:nvPr>
        </p:nvGraphicFramePr>
        <p:xfrm>
          <a:off x="518160" y="277437"/>
          <a:ext cx="7802880" cy="4794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9855">
                  <a:extLst>
                    <a:ext uri="{9D8B030D-6E8A-4147-A177-3AD203B41FA5}">
                      <a16:colId xmlns:a16="http://schemas.microsoft.com/office/drawing/2014/main" val="1449577780"/>
                    </a:ext>
                  </a:extLst>
                </a:gridCol>
                <a:gridCol w="5503025">
                  <a:extLst>
                    <a:ext uri="{9D8B030D-6E8A-4147-A177-3AD203B41FA5}">
                      <a16:colId xmlns:a16="http://schemas.microsoft.com/office/drawing/2014/main" val="3407013772"/>
                    </a:ext>
                  </a:extLst>
                </a:gridCol>
              </a:tblGrid>
              <a:tr h="616953">
                <a:tc gridSpan="2">
                  <a:txBody>
                    <a:bodyPr/>
                    <a:lstStyle/>
                    <a:p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Four Principles of Government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847594"/>
                  </a:ext>
                </a:extLst>
              </a:tr>
              <a:tr h="9962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Popular Sovereignty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The powers of government come from the people and the consent of the governed.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49086"/>
                  </a:ext>
                </a:extLst>
              </a:tr>
              <a:tr h="996295">
                <a:tc>
                  <a:txBody>
                    <a:bodyPr/>
                    <a:lstStyle/>
                    <a:p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Inalienable Rights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Every person has the right to life, liberty, and the pursuit of happiness.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46601"/>
                  </a:ext>
                </a:extLst>
              </a:tr>
              <a:tr h="99629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Equality and Justice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 people are created equal and receive equal treatment under the law.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385446"/>
                  </a:ext>
                </a:extLst>
              </a:tr>
              <a:tr h="99629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Abolishment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When a government becomes destructive, it is the right of the people to change or remove it.</a:t>
                      </a:r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597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1039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"/>
          <p:cNvSpPr txBox="1">
            <a:spLocks noGrp="1"/>
          </p:cNvSpPr>
          <p:nvPr>
            <p:ph type="title"/>
          </p:nvPr>
        </p:nvSpPr>
        <p:spPr>
          <a:xfrm>
            <a:off x="546874" y="0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1B1E"/>
              </a:buClr>
              <a:buSzPts val="3600"/>
              <a:buFont typeface="Georgia"/>
              <a:buNone/>
            </a:pPr>
            <a:r>
              <a:rPr lang="en-US" dirty="0">
                <a:solidFill>
                  <a:srgbClr val="991B1E"/>
                </a:solidFill>
              </a:rPr>
              <a:t>Anchor Chart</a:t>
            </a:r>
            <a:endParaRPr dirty="0"/>
          </a:p>
        </p:txBody>
      </p:sp>
      <p:sp>
        <p:nvSpPr>
          <p:cNvPr id="128" name="Google Shape;128;p9"/>
          <p:cNvSpPr txBox="1">
            <a:spLocks noGrp="1"/>
          </p:cNvSpPr>
          <p:nvPr>
            <p:ph type="body" idx="4294967295"/>
          </p:nvPr>
        </p:nvSpPr>
        <p:spPr>
          <a:xfrm>
            <a:off x="546874" y="1065212"/>
            <a:ext cx="7886700" cy="3595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●"/>
            </a:pPr>
            <a:r>
              <a:rPr lang="en-US" dirty="0"/>
              <a:t>Select one of the Principles of Government.</a:t>
            </a:r>
            <a:endParaRPr dirty="0"/>
          </a:p>
          <a:p>
            <a:pPr marL="45720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●"/>
            </a:pPr>
            <a:r>
              <a:rPr lang="en-US" dirty="0"/>
              <a:t>The names of the Principles are already written at the top of the page for your convenience. </a:t>
            </a:r>
          </a:p>
          <a:p>
            <a:pPr marL="45720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●"/>
            </a:pPr>
            <a:r>
              <a:rPr lang="en-US" dirty="0"/>
              <a:t>List the grievances connected to that Principle on the chart. Arrange them in order from the most upsetting for the colonists to the least upsetting.</a:t>
            </a:r>
            <a:endParaRPr dirty="0"/>
          </a:p>
          <a:p>
            <a:pPr marL="457200" lvl="0" indent="-393192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91B1E"/>
              </a:buClr>
              <a:buSzPts val="2600"/>
              <a:buFont typeface="Arial"/>
              <a:buChar char="●"/>
            </a:pPr>
            <a:r>
              <a:rPr lang="en-US" dirty="0"/>
              <a:t>Include a full-color illustration of the Principle you have chosen to highlight.</a:t>
            </a:r>
            <a:endParaRPr dirty="0"/>
          </a:p>
        </p:txBody>
      </p:sp>
      <p:pic>
        <p:nvPicPr>
          <p:cNvPr id="129" name="Google Shape;129;p9" title="AnchorChart.png"/>
          <p:cNvPicPr preferRelativeResize="0"/>
          <p:nvPr/>
        </p:nvPicPr>
        <p:blipFill rotWithShape="1">
          <a:blip r:embed="rId3">
            <a:alphaModFix/>
          </a:blip>
          <a:srcRect l="-19159" r="-19173"/>
          <a:stretch/>
        </p:blipFill>
        <p:spPr>
          <a:xfrm rot="739971">
            <a:off x="7561156" y="146071"/>
            <a:ext cx="1484543" cy="1080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f6efa3bbe1_0_1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What Did I Learn Today?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053762-5DA3-3D58-C2CF-41865B946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898" y="274638"/>
            <a:ext cx="803082" cy="10770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57F8EB-59FF-E909-0649-9144E02AE079}"/>
              </a:ext>
            </a:extLst>
          </p:cNvPr>
          <p:cNvSpPr txBox="1"/>
          <p:nvPr/>
        </p:nvSpPr>
        <p:spPr>
          <a:xfrm>
            <a:off x="628650" y="1351669"/>
            <a:ext cx="7740188" cy="342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Reflect on the following questions and </a:t>
            </a: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explain your reasoning. </a:t>
            </a:r>
          </a:p>
          <a:p>
            <a:pPr marL="457200" indent="-393192">
              <a:spcBef>
                <a:spcPts val="520"/>
              </a:spcBef>
              <a:buClr>
                <a:schemeClr val="accent3"/>
              </a:buClr>
              <a:buFont typeface="+mj-lt"/>
              <a:buAutoNum type="arabicPeriod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Summarize the reasons the American colonists gave for declaring independence from England.</a:t>
            </a:r>
          </a:p>
          <a:p>
            <a:pPr marL="457200" indent="-393192">
              <a:spcBef>
                <a:spcPts val="520"/>
              </a:spcBef>
              <a:buClr>
                <a:schemeClr val="accent3"/>
              </a:buClr>
              <a:buFont typeface="+mj-lt"/>
              <a:buAutoNum type="arabicPeriod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Were the colonists justified in declaring independence? Support your answer with at least one grievance from the Declaration and the Principle of Government it violated.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528</Words>
  <Application>Microsoft Macintosh PowerPoint</Application>
  <PresentationFormat>On-screen Show (16:9)</PresentationFormat>
  <Paragraphs>43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Georgia</vt:lpstr>
      <vt:lpstr>NTR</vt:lpstr>
      <vt:lpstr>Custom Design</vt:lpstr>
      <vt:lpstr>PowerPoint Presentation</vt:lpstr>
      <vt:lpstr>Too Late to Apologize</vt:lpstr>
      <vt:lpstr>Essential Question</vt:lpstr>
      <vt:lpstr>Learning Objectives</vt:lpstr>
      <vt:lpstr>Too Late to Apologize</vt:lpstr>
      <vt:lpstr>Too Late To Apologize</vt:lpstr>
      <vt:lpstr>Card Sort Activity</vt:lpstr>
      <vt:lpstr>Categorical Highlighting</vt:lpstr>
      <vt:lpstr>PowerPoint Presentation</vt:lpstr>
      <vt:lpstr>Anchor Chart</vt:lpstr>
      <vt:lpstr>What Did I Learn Today?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 Late to Apoligize</dc:title>
  <dc:subject/>
  <dc:creator>K20 Center</dc:creator>
  <cp:keywords/>
  <dc:description/>
  <cp:lastModifiedBy>Gracia, Ann M.</cp:lastModifiedBy>
  <cp:revision>9</cp:revision>
  <dcterms:created xsi:type="dcterms:W3CDTF">2025-08-05T20:58:42Z</dcterms:created>
  <dcterms:modified xsi:type="dcterms:W3CDTF">2026-09-09T18:52:23Z</dcterms:modified>
  <cp:category/>
</cp:coreProperties>
</file>