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5"/>
  </p:notesMasterIdLst>
  <p:sldIdLst>
    <p:sldId id="256" r:id="rId3"/>
    <p:sldId id="257" r:id="rId4"/>
    <p:sldId id="261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uZfRaWAtBV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pGVR6ZF_2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88D5-28CC-4AA3-BEE4-B3F0E9AB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Socratic Seminar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188A4-E569-4CB8-8EEF-C53C39B57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2. Create two higher order thinking (HOT)* questions about the text of the Declaration of Independence to discuss with other groups.  </a:t>
            </a:r>
          </a:p>
        </p:txBody>
      </p:sp>
    </p:spTree>
    <p:extLst>
      <p:ext uri="{BB962C8B-B14F-4D97-AF65-F5344CB8AC3E}">
        <p14:creationId xmlns:p14="http://schemas.microsoft.com/office/powerpoint/2010/main" val="4920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F0FC-E75B-4C69-ACE9-8A56C117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59" y="345613"/>
            <a:ext cx="8229600" cy="498167"/>
          </a:xfrm>
        </p:spPr>
        <p:txBody>
          <a:bodyPr/>
          <a:lstStyle/>
          <a:p>
            <a:r>
              <a:rPr lang="en-US" dirty="0"/>
              <a:t>*HOT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ACFFB-973E-4A21-A8EE-3899A483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258" y="843780"/>
            <a:ext cx="3755435" cy="4109768"/>
          </a:xfrm>
        </p:spPr>
        <p:txBody>
          <a:bodyPr/>
          <a:lstStyle/>
          <a:p>
            <a:pPr marL="63500" indent="0">
              <a:buNone/>
            </a:pPr>
            <a:r>
              <a:rPr lang="en-US" sz="2400" i="1" dirty="0"/>
              <a:t>Higher order thinking questions ask for more than recalling the facts.  </a:t>
            </a:r>
          </a:p>
          <a:p>
            <a:pPr marL="63500" indent="0">
              <a:buNone/>
            </a:pPr>
            <a:r>
              <a:rPr lang="en-US" sz="2400" dirty="0"/>
              <a:t>They are used to </a:t>
            </a:r>
          </a:p>
          <a:p>
            <a:pPr marL="6350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APPLY </a:t>
            </a:r>
            <a:r>
              <a:rPr lang="en-US" sz="2400" dirty="0"/>
              <a:t>knowledge gained from reading, </a:t>
            </a:r>
          </a:p>
          <a:p>
            <a:pPr marL="6350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ANALYZE </a:t>
            </a:r>
            <a:r>
              <a:rPr lang="en-US" sz="2400" dirty="0"/>
              <a:t>what was read, </a:t>
            </a:r>
            <a:r>
              <a:rPr lang="en-US" sz="2400" dirty="0">
                <a:solidFill>
                  <a:schemeClr val="accent6"/>
                </a:solidFill>
              </a:rPr>
              <a:t>EVALUATE</a:t>
            </a:r>
            <a:r>
              <a:rPr lang="en-US" sz="2400" dirty="0"/>
              <a:t> its meaning, and </a:t>
            </a:r>
          </a:p>
          <a:p>
            <a:pPr marL="6350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CREATE </a:t>
            </a:r>
            <a:r>
              <a:rPr lang="en-US" sz="2400" dirty="0"/>
              <a:t>new ideas from the reading.</a:t>
            </a:r>
          </a:p>
          <a:p>
            <a:pPr marL="63500" indent="0">
              <a:buNone/>
            </a:pP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F88B0-2E1C-4F84-932B-8FFBED001F9D}"/>
              </a:ext>
            </a:extLst>
          </p:cNvPr>
          <p:cNvSpPr txBox="1"/>
          <p:nvPr/>
        </p:nvSpPr>
        <p:spPr>
          <a:xfrm>
            <a:off x="5233444" y="1663809"/>
            <a:ext cx="32455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indent="0"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</a:t>
            </a:r>
          </a:p>
          <a:p>
            <a:pPr marL="63500" indent="0">
              <a:buNone/>
            </a:pPr>
            <a:r>
              <a:rPr lang="en-US" sz="1600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HOT Question: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(Recall, Level 1) Who wrote the Declaration of Independence?</a:t>
            </a:r>
          </a:p>
          <a:p>
            <a:pPr marL="63500" indent="0">
              <a:buNone/>
            </a:pPr>
            <a:r>
              <a:rPr lang="en-US" sz="1600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Question: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(Evaluate, Level 5)</a:t>
            </a:r>
          </a:p>
          <a:p>
            <a:pPr marL="63500" indent="0">
              <a:buNone/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What grievances were probably MOST upsetting to the colonists?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5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43F6-6014-4F29-A576-322DEEDE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76" y="336289"/>
            <a:ext cx="7772400" cy="492592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What Did I Learn Today?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6B9A5-BBDC-4F40-A107-72DAB7305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675" y="849350"/>
            <a:ext cx="7979293" cy="3957861"/>
          </a:xfrm>
        </p:spPr>
        <p:txBody>
          <a:bodyPr/>
          <a:lstStyle/>
          <a:p>
            <a:r>
              <a:rPr lang="en-US" sz="2400" dirty="0"/>
              <a:t>Write for five minutes about ONE of these topics:</a:t>
            </a:r>
          </a:p>
          <a:p>
            <a:pPr marL="742950" indent="-514350">
              <a:buClr>
                <a:schemeClr val="bg1"/>
              </a:buClr>
              <a:buAutoNum type="arabicPeriod"/>
            </a:pPr>
            <a:r>
              <a:rPr lang="en-US" sz="2400" dirty="0"/>
              <a:t>Summarize the seminar topic. </a:t>
            </a:r>
            <a:r>
              <a:rPr lang="en-US" sz="2400" i="1" dirty="0"/>
              <a:t>Were the colonists justified in declaring their independence? Why or why not?</a:t>
            </a:r>
          </a:p>
          <a:p>
            <a:pPr marL="742950" indent="-514350">
              <a:buClr>
                <a:schemeClr val="bg1"/>
              </a:buClr>
              <a:buAutoNum type="arabicPeriod"/>
            </a:pPr>
            <a:r>
              <a:rPr lang="en-US" sz="2400" i="1" dirty="0"/>
              <a:t>If you had a list of grievances for your government, what would they be? How should they be addressed by the government? </a:t>
            </a:r>
          </a:p>
          <a:p>
            <a:pPr marL="742950" indent="-514350">
              <a:buClr>
                <a:schemeClr val="bg1"/>
              </a:buClr>
              <a:buAutoNum type="arabicPeriod"/>
            </a:pPr>
            <a:r>
              <a:rPr lang="en-US" sz="2400" i="1" dirty="0"/>
              <a:t>Could a war between the colonists and England have been prevented?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854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Too Late to Apologize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U.S. History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E97B-BDD9-47CF-8DB3-2899AC2C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B2E16-930B-4D62-B8C3-7FAB8ECDF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Why do citizens rebel against a government?  </a:t>
            </a:r>
          </a:p>
          <a:p>
            <a:r>
              <a:rPr lang="en-US" i="1" dirty="0"/>
              <a:t>What would cause citizens to rebel against a government?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908286" y="1428750"/>
            <a:ext cx="3778514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indent="0">
              <a:buNone/>
            </a:pPr>
            <a:r>
              <a:rPr lang="en-US" sz="1800" dirty="0"/>
              <a:t> </a:t>
            </a:r>
          </a:p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r>
              <a:rPr lang="en-US" sz="2800" dirty="0">
                <a:solidFill>
                  <a:schemeClr val="dk1"/>
                </a:solidFill>
              </a:rPr>
              <a:t>A</a:t>
            </a:r>
            <a:r>
              <a:rPr lang="en-US" sz="2400" dirty="0">
                <a:solidFill>
                  <a:schemeClr val="dk1"/>
                </a:solidFill>
              </a:rPr>
              <a:t>s you watch the video, think about these questions:</a:t>
            </a:r>
            <a:endParaRPr sz="24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B251C-30DD-49F2-B2DD-BBF46FFA16E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08286" y="1444336"/>
            <a:ext cx="3457339" cy="325755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400" dirty="0"/>
              <a:t>Who is the author of this song, or “declaration”? (Who do the singers represent?) </a:t>
            </a:r>
            <a:br>
              <a:rPr lang="en-US" sz="1400" dirty="0"/>
            </a:b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/>
              <a:t>What is the main idea of the song, or “declaration”?</a:t>
            </a:r>
            <a:br>
              <a:rPr lang="en-US" sz="1400" dirty="0"/>
            </a:b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/>
              <a:t>Who is the audience? In other words, for whom is the song or “declaration” created? </a:t>
            </a:r>
            <a:br>
              <a:rPr lang="en-US" sz="1400" dirty="0"/>
            </a:b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400" dirty="0"/>
              <a:t>What is the significance of the main idea of this song, or “declaration”?</a:t>
            </a:r>
          </a:p>
        </p:txBody>
      </p:sp>
      <p:pic>
        <p:nvPicPr>
          <p:cNvPr id="3" name="Online Media 2" title="Too Late to Apologize: A Declaration">
            <a:hlinkClick r:id="" action="ppaction://media"/>
            <a:extLst>
              <a:ext uri="{FF2B5EF4-FFF2-40B4-BE49-F238E27FC236}">
                <a16:creationId xmlns:a16="http://schemas.microsoft.com/office/drawing/2014/main" id="{B2C890CC-8FBF-4FD5-A1F4-0575F14877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520143"/>
            <a:ext cx="4572000" cy="2571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C3BF46-0A64-42AF-B8D0-C788FC5CF526}"/>
              </a:ext>
            </a:extLst>
          </p:cNvPr>
          <p:cNvSpPr txBox="1">
            <a:spLocks/>
          </p:cNvSpPr>
          <p:nvPr/>
        </p:nvSpPr>
        <p:spPr>
          <a:xfrm>
            <a:off x="457200" y="129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Too Late To Apologize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91E9-6C55-4FD4-8FCA-0AF6D967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Sort Activity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7BC03-9D33-44C1-8F75-9FFD30C37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Match</a:t>
            </a:r>
            <a:r>
              <a:rPr lang="en-US" dirty="0"/>
              <a:t> the four principles of government with their definitions.</a:t>
            </a:r>
          </a:p>
        </p:txBody>
      </p:sp>
    </p:spTree>
    <p:extLst>
      <p:ext uri="{BB962C8B-B14F-4D97-AF65-F5344CB8AC3E}">
        <p14:creationId xmlns:p14="http://schemas.microsoft.com/office/powerpoint/2010/main" val="6718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961F-FF6E-4FD9-8D3D-DA83306D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Sort 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038A4-19F5-4B05-A13F-81B9720A6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18209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Highlight or Circle</a:t>
            </a:r>
            <a:r>
              <a:rPr lang="en-US" dirty="0"/>
              <a:t> the grievances or complaints in the lyrics of “Too Late to Apologize.</a:t>
            </a:r>
          </a:p>
          <a:p>
            <a:r>
              <a:rPr lang="en-US" dirty="0"/>
              <a:t>Identify which principle of government addresses each grievance.</a:t>
            </a:r>
          </a:p>
        </p:txBody>
      </p:sp>
    </p:spTree>
    <p:extLst>
      <p:ext uri="{BB962C8B-B14F-4D97-AF65-F5344CB8AC3E}">
        <p14:creationId xmlns:p14="http://schemas.microsoft.com/office/powerpoint/2010/main" val="16862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F75B-A41D-407B-9411-2AE74C8E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Principles of Government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AFDEB-F548-4B00-95CE-F4F82A8A1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2" y="1063228"/>
            <a:ext cx="3994500" cy="3929791"/>
          </a:xfrm>
        </p:spPr>
        <p:txBody>
          <a:bodyPr/>
          <a:lstStyle/>
          <a:p>
            <a:pPr marL="63500" indent="0">
              <a:buNone/>
            </a:pPr>
            <a:r>
              <a:rPr lang="en-US" sz="2000" dirty="0"/>
              <a:t>Popular Sovereignty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r>
              <a:rPr lang="en-US" sz="2000" dirty="0"/>
              <a:t>Inalienable Rights</a:t>
            </a:r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r>
              <a:rPr lang="en-US" sz="2000" dirty="0"/>
              <a:t>Equality &amp; Justice</a:t>
            </a:r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r>
              <a:rPr lang="en-US" sz="2000" dirty="0"/>
              <a:t>Abolishment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FA409-BDC0-4E9B-832A-73229333DF2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92299" y="884386"/>
            <a:ext cx="4083309" cy="4053136"/>
          </a:xfrm>
        </p:spPr>
        <p:txBody>
          <a:bodyPr/>
          <a:lstStyle/>
          <a:p>
            <a:pPr marL="63500" indent="0">
              <a:buNone/>
            </a:pPr>
            <a:r>
              <a:rPr lang="en-US" sz="1800" dirty="0"/>
              <a:t>The powers of government come from the people and the consent of the governed.</a:t>
            </a:r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r>
              <a:rPr lang="en-US" sz="1800" dirty="0"/>
              <a:t>Every person has the right to life, liberty, and the pursuit of happiness.</a:t>
            </a:r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r>
              <a:rPr lang="en-US" sz="1800" dirty="0"/>
              <a:t>All people are created equal and receive equal treatment under the law.</a:t>
            </a:r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r>
              <a:rPr lang="en-US" sz="1800" dirty="0"/>
              <a:t>When a government becomes destructive, it is the right of the people to change or remove it.</a:t>
            </a:r>
          </a:p>
        </p:txBody>
      </p:sp>
    </p:spTree>
    <p:extLst>
      <p:ext uri="{BB962C8B-B14F-4D97-AF65-F5344CB8AC3E}">
        <p14:creationId xmlns:p14="http://schemas.microsoft.com/office/powerpoint/2010/main" val="13778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5E8E-104C-4D41-8A6F-EA848B51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Socratic Seminar Preparation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20000-F2CA-4E79-BC53-D17A7D284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</p:txBody>
      </p:sp>
      <p:pic>
        <p:nvPicPr>
          <p:cNvPr id="4" name="Online Media 3" title="Walker Middle School Socratic Seminar">
            <a:hlinkClick r:id="" action="ppaction://media"/>
            <a:extLst>
              <a:ext uri="{FF2B5EF4-FFF2-40B4-BE49-F238E27FC236}">
                <a16:creationId xmlns:a16="http://schemas.microsoft.com/office/drawing/2014/main" id="{797850ED-D38F-401E-8890-61351B26A3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0555" y="1542813"/>
            <a:ext cx="5462437" cy="30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7C29-ABDB-4395-BE9A-306E29BE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Socratic Seminar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CC884-8045-4D36-8304-B20BB8F05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1. Using the text of the Declaration of Independence, answer this question as a group:</a:t>
            </a:r>
          </a:p>
          <a:p>
            <a:pPr marL="63500" indent="0">
              <a:buNone/>
            </a:pPr>
            <a:r>
              <a:rPr lang="en-US" i="1" dirty="0"/>
              <a:t>Were the colonists justified in their decision to declare independence?  Why or why not?</a:t>
            </a:r>
          </a:p>
          <a:p>
            <a:pPr marL="63500" indent="0">
              <a:buNone/>
            </a:pPr>
            <a:endParaRPr lang="en-US" i="1" dirty="0"/>
          </a:p>
          <a:p>
            <a:pPr marL="63500" indent="0">
              <a:buNone/>
            </a:pPr>
            <a:r>
              <a:rPr lang="en-US" dirty="0"/>
              <a:t>Use text and your understanding of the principles of government to explain your reasoning.</a:t>
            </a:r>
          </a:p>
        </p:txBody>
      </p:sp>
    </p:spTree>
    <p:extLst>
      <p:ext uri="{BB962C8B-B14F-4D97-AF65-F5344CB8AC3E}">
        <p14:creationId xmlns:p14="http://schemas.microsoft.com/office/powerpoint/2010/main" val="6969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402</Words>
  <Application>Microsoft Office PowerPoint</Application>
  <PresentationFormat>On-screen Show (16:9)</PresentationFormat>
  <Paragraphs>59</Paragraphs>
  <Slides>12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Georgia</vt:lpstr>
      <vt:lpstr>Calibri</vt:lpstr>
      <vt:lpstr>Noto Sans Symbols</vt:lpstr>
      <vt:lpstr>LEARN theme</vt:lpstr>
      <vt:lpstr>LEARN theme</vt:lpstr>
      <vt:lpstr>PowerPoint Presentation</vt:lpstr>
      <vt:lpstr>Too Late to Apologize</vt:lpstr>
      <vt:lpstr>Essential Questions</vt:lpstr>
      <vt:lpstr>As you watch the video, think about these questions:</vt:lpstr>
      <vt:lpstr>Card Sort Activity </vt:lpstr>
      <vt:lpstr>Card Sort Activity</vt:lpstr>
      <vt:lpstr>Four Principles of Government</vt:lpstr>
      <vt:lpstr>Socratic Seminar Preparation</vt:lpstr>
      <vt:lpstr>Socratic Seminar</vt:lpstr>
      <vt:lpstr>Socratic Seminar</vt:lpstr>
      <vt:lpstr>*HOT Questions</vt:lpstr>
      <vt:lpstr>What Did I Learn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 Late To Apologize</dc:title>
  <dc:creator>K20 Center</dc:creator>
  <cp:lastModifiedBy>Kuehn, Elizabeth C.</cp:lastModifiedBy>
  <cp:revision>26</cp:revision>
  <dcterms:modified xsi:type="dcterms:W3CDTF">2018-11-26T16:10:38Z</dcterms:modified>
</cp:coreProperties>
</file>