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5"/>
  </p:notesMasterIdLst>
  <p:sldIdLst>
    <p:sldId id="276" r:id="rId2"/>
    <p:sldId id="256" r:id="rId3"/>
    <p:sldId id="274" r:id="rId4"/>
    <p:sldId id="275" r:id="rId5"/>
    <p:sldId id="273" r:id="rId6"/>
    <p:sldId id="309" r:id="rId7"/>
    <p:sldId id="282" r:id="rId8"/>
    <p:sldId id="289" r:id="rId9"/>
    <p:sldId id="291" r:id="rId10"/>
    <p:sldId id="292" r:id="rId11"/>
    <p:sldId id="294" r:id="rId12"/>
    <p:sldId id="295" r:id="rId13"/>
    <p:sldId id="310" r:id="rId14"/>
    <p:sldId id="305" r:id="rId15"/>
    <p:sldId id="306" r:id="rId16"/>
    <p:sldId id="296" r:id="rId17"/>
    <p:sldId id="298" r:id="rId18"/>
    <p:sldId id="304" r:id="rId19"/>
    <p:sldId id="307" r:id="rId20"/>
    <p:sldId id="285" r:id="rId21"/>
    <p:sldId id="308" r:id="rId22"/>
    <p:sldId id="284" r:id="rId23"/>
    <p:sldId id="29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2"/>
  </p:normalViewPr>
  <p:slideViewPr>
    <p:cSldViewPr snapToGrid="0" snapToObjects="1">
      <p:cViewPr varScale="1">
        <p:scale>
          <a:sx n="202" d="100"/>
          <a:sy n="202" d="100"/>
        </p:scale>
        <p:origin x="59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fJvuvFWH3vJ3B0z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eerangestock.com/photos/77824/photo-details.html" TargetMode="External"/><Relationship Id="rId5" Type="http://schemas.openxmlformats.org/officeDocument/2006/relationships/hyperlink" Target="https://commons.wikimedia.org/wiki/File:Cattongues.jpg" TargetMode="External"/><Relationship Id="rId4" Type="http://schemas.openxmlformats.org/officeDocument/2006/relationships/hyperlink" Target="https://commons.wikimedia.org/wiki/File:Makki_ki_Roti_%26_Sarso_ka_Saag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em</a:t>
            </a:r>
            <a:r>
              <a:rPr lang="en-US" dirty="0"/>
              <a:t> dash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7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em</a:t>
            </a:r>
            <a:r>
              <a:rPr lang="en-US" dirty="0"/>
              <a:t> dash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dash</a:t>
            </a:r>
          </a:p>
        </p:txBody>
      </p:sp>
    </p:spTree>
    <p:extLst>
      <p:ext uri="{BB962C8B-B14F-4D97-AF65-F5344CB8AC3E}">
        <p14:creationId xmlns:p14="http://schemas.microsoft.com/office/powerpoint/2010/main" val="350218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dash</a:t>
            </a:r>
          </a:p>
        </p:txBody>
      </p:sp>
    </p:spTree>
    <p:extLst>
      <p:ext uri="{BB962C8B-B14F-4D97-AF65-F5344CB8AC3E}">
        <p14:creationId xmlns:p14="http://schemas.microsoft.com/office/powerpoint/2010/main" val="1261806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em</a:t>
            </a:r>
            <a:r>
              <a:rPr lang="en-US" dirty="0"/>
              <a:t> dash</a:t>
            </a:r>
          </a:p>
        </p:txBody>
      </p:sp>
    </p:spTree>
    <p:extLst>
      <p:ext uri="{BB962C8B-B14F-4D97-AF65-F5344CB8AC3E}">
        <p14:creationId xmlns:p14="http://schemas.microsoft.com/office/powerpoint/2010/main" val="4549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dash</a:t>
            </a:r>
          </a:p>
        </p:txBody>
      </p:sp>
    </p:spTree>
    <p:extLst>
      <p:ext uri="{BB962C8B-B14F-4D97-AF65-F5344CB8AC3E}">
        <p14:creationId xmlns:p14="http://schemas.microsoft.com/office/powerpoint/2010/main" val="162882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Roy, A. (2014) Cooking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Time.CommonLit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1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u="none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Fist to Five. Strategies. Retrieved from </a:t>
            </a:r>
            <a:r>
              <a:rPr lang="en-US" sz="1100" u="non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https://learn.k20center.ou.edu/strategy/68</a:t>
            </a:r>
            <a:endParaRPr lang="en-US" sz="1100" u="non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C267-8FC0-500C-C35C-5F9D456B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CD83A-3207-18AC-F858-E5C011262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83555-C804-F03A-58C6-91DB6107B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K20 Center. (2021, September 21).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 5 minute timer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[Video]. YouTube.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https://youtu.be/EVS_yYQoLJg?si=fJvuvFWH3vJ3B0z9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dirty="0"/>
              <a:t>Arya, G. (2022, December 18). Makki ki Roti &amp; </a:t>
            </a:r>
            <a:r>
              <a:rPr lang="en-US" sz="3200" dirty="0" err="1"/>
              <a:t>Sarso</a:t>
            </a:r>
            <a:r>
              <a:rPr lang="en-US" sz="3200" dirty="0"/>
              <a:t> ka Saag [Online image]. March 4, 2024 from </a:t>
            </a:r>
            <a:r>
              <a:rPr lang="en-US" sz="3200" dirty="0">
                <a:hlinkClick r:id="rId4" tooltip="https://commons.wikimedia.org/wiki/file:makki_ki_roti_%26_sarso_ka_saag.jpg"/>
              </a:rPr>
              <a:t>https://commons.wikimedia.org/wiki/File:Makki_ki_Roti_%26_Sarso_ka_Saag.jpg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Bukietowa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, H. (February 19, 2022). </a:t>
            </a:r>
            <a:r>
              <a:rPr lang="en-US" sz="1800" b="0" i="1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Cattongues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[Photograph]. Wikimedia Commons.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https://commons.wikimedia.org/wiki/File:Cattongues.jpg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Kaboompics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(n.d.). Soup. [Photograph].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Freerange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Stock.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https://freerangestock.com/photos/77824/photo-details.html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7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Inverted Pyramid. Strategies. 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9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D22EA-67EF-5AA9-E602-173975FDE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8DFC3-75DB-AE53-5F96-8110DFE02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5DA6F-3D3C-99DC-F475-8A7FA1820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Inverted Pyramid. Strategies. 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7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E213-D9D2-4A4D-2458-884AEF95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51B3E-8661-DFFD-7C90-A754787B5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05F3A-DE60-E65F-D71E-2110628B0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Inverted Pyramid. Strategies. 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5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72A62-963A-5772-ABA6-48ACBEB9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443AC-177E-D077-C025-90D97E6CC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826F2-1A28-1D5D-B700-3EED06959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23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F267C-314F-FDBE-06C4-1CA0521D5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E66A6-20D5-E9D4-7607-6783CB90A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B53DC-63A2-5852-38A1-301B736C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2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en</a:t>
            </a:r>
            <a:r>
              <a:rPr lang="en-US" dirty="0"/>
              <a:t> dash</a:t>
            </a:r>
          </a:p>
        </p:txBody>
      </p:sp>
    </p:spTree>
    <p:extLst>
      <p:ext uri="{BB962C8B-B14F-4D97-AF65-F5344CB8AC3E}">
        <p14:creationId xmlns:p14="http://schemas.microsoft.com/office/powerpoint/2010/main" val="316865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C7441-78CF-1749-54ED-5E72DBFFC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A3B22-7F39-50E4-8F41-F6C09D56D4CB}"/>
              </a:ext>
            </a:extLst>
          </p:cNvPr>
          <p:cNvSpPr/>
          <p:nvPr/>
        </p:nvSpPr>
        <p:spPr>
          <a:xfrm>
            <a:off x="5453308" y="1309352"/>
            <a:ext cx="3291840" cy="3526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Em Dash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—</a:t>
            </a:r>
          </a:p>
          <a:p>
            <a:pPr algn="ctr"/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6FEB308-055A-2D18-9CF0-D6E09308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7D08A-FA44-DFAA-C933-2F5C9A396145}"/>
              </a:ext>
            </a:extLst>
          </p:cNvPr>
          <p:cNvSpPr/>
          <p:nvPr/>
        </p:nvSpPr>
        <p:spPr>
          <a:xfrm>
            <a:off x="457200" y="1309352"/>
            <a:ext cx="1645920" cy="3526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Hyphen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-</a:t>
            </a:r>
          </a:p>
          <a:p>
            <a:pPr algn="ctr"/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34FA1-A7CF-EF60-3F7F-4E8E3270CA05}"/>
              </a:ext>
            </a:extLst>
          </p:cNvPr>
          <p:cNvSpPr/>
          <p:nvPr/>
        </p:nvSpPr>
        <p:spPr>
          <a:xfrm>
            <a:off x="2543774" y="1309352"/>
            <a:ext cx="2468880" cy="3526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En Dash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–</a:t>
            </a:r>
          </a:p>
          <a:p>
            <a:pPr algn="ctr"/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14A3-B91D-325B-DF5C-DA710CC5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E1550-D6BF-8BDF-C82D-B70B67CEB197}"/>
              </a:ext>
            </a:extLst>
          </p:cNvPr>
          <p:cNvSpPr/>
          <p:nvPr/>
        </p:nvSpPr>
        <p:spPr>
          <a:xfrm>
            <a:off x="5453308" y="1309352"/>
            <a:ext cx="3291840" cy="3526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Em Dash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—</a:t>
            </a:r>
          </a:p>
          <a:p>
            <a:pPr algn="ctr"/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Used to separate sets of words—such as interjections or parenthetical phrases—for emphasis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4"/>
                </a:solidFill>
              </a:rPr>
              <a:t>Knowing how to use these—these important punctuation marks—will help your writing stand 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68B082A-DEBF-5AE4-B33E-28638C69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Note Catcher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8C05A-F774-695B-9820-A4A80606E688}"/>
              </a:ext>
            </a:extLst>
          </p:cNvPr>
          <p:cNvSpPr/>
          <p:nvPr/>
        </p:nvSpPr>
        <p:spPr>
          <a:xfrm>
            <a:off x="457200" y="1309352"/>
            <a:ext cx="1645920" cy="3526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Hyphen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-</a:t>
            </a:r>
          </a:p>
          <a:p>
            <a:pPr algn="ctr"/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Used to join words together</a:t>
            </a:r>
            <a:br>
              <a:rPr lang="en-US" sz="1800" dirty="0"/>
            </a:br>
            <a:r>
              <a:rPr lang="en-US" sz="1800" dirty="0"/>
              <a:t>to create compound words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4"/>
                </a:solidFill>
              </a:rPr>
              <a:t>short-lived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A0A4E-C490-5CBF-AE0E-B2F1B87B9EE3}"/>
              </a:ext>
            </a:extLst>
          </p:cNvPr>
          <p:cNvSpPr/>
          <p:nvPr/>
        </p:nvSpPr>
        <p:spPr>
          <a:xfrm>
            <a:off x="2543774" y="1309352"/>
            <a:ext cx="2468880" cy="35269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En Dash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–</a:t>
            </a:r>
          </a:p>
          <a:p>
            <a:pPr algn="ctr"/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Used in a range of numbers or dates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4"/>
                </a:solidFill>
              </a:rPr>
              <a:t>1985–2003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CF8C-DF74-2150-0136-B34520093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805AA09-8B82-5F72-CD3D-348B964D9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N</a:t>
            </a:r>
          </a:p>
          <a:p>
            <a:r>
              <a:rPr lang="en-US" dirty="0"/>
              <a:t>The </a:t>
            </a:r>
            <a:r>
              <a:rPr lang="en-US" b="1" dirty="0" err="1"/>
              <a:t>e</a:t>
            </a:r>
            <a:r>
              <a:rPr lang="en-US" b="1" u="sng" dirty="0" err="1"/>
              <a:t>n</a:t>
            </a:r>
            <a:r>
              <a:rPr lang="en-US" b="1" dirty="0"/>
              <a:t> dash</a:t>
            </a:r>
            <a:r>
              <a:rPr lang="en-US" dirty="0"/>
              <a:t> is the width of an “N.”</a:t>
            </a:r>
          </a:p>
          <a:p>
            <a:pPr marL="0" indent="0">
              <a:buNone/>
            </a:pPr>
            <a:r>
              <a:rPr lang="en-US" b="1" u="sng" dirty="0"/>
              <a:t>M</a:t>
            </a:r>
          </a:p>
          <a:p>
            <a:r>
              <a:rPr lang="en-US" dirty="0"/>
              <a:t>The </a:t>
            </a:r>
            <a:r>
              <a:rPr lang="en-US" b="1" dirty="0" err="1"/>
              <a:t>e</a:t>
            </a:r>
            <a:r>
              <a:rPr lang="en-US" b="1" u="sng" dirty="0" err="1"/>
              <a:t>m</a:t>
            </a:r>
            <a:r>
              <a:rPr lang="en-US" b="1" dirty="0"/>
              <a:t> dash</a:t>
            </a:r>
            <a:r>
              <a:rPr lang="en-US" dirty="0"/>
              <a:t> is the width of an “M.”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3AD4F06-3EE5-3A2A-4817-62405A73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Note Catcher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057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9C31-2535-E6CB-727A-87A036020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97EC0F4-B8BE-33BB-90FB-AE458280B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2155909"/>
          </a:xfrm>
        </p:spPr>
        <p:txBody>
          <a:bodyPr/>
          <a:lstStyle/>
          <a:p>
            <a:r>
              <a:rPr lang="en-US" dirty="0"/>
              <a:t>Which dash is used to denote the beginning and end dates of an historical period?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DEC27C2-DD5D-8622-584F-23AA4684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999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8EE1-7800-3228-FC57-357FDC73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D37C9B6-17E8-B7C3-F626-C38A6EC0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558644" cy="3434098"/>
          </a:xfrm>
        </p:spPr>
        <p:txBody>
          <a:bodyPr/>
          <a:lstStyle/>
          <a:p>
            <a:r>
              <a:rPr lang="en-US" dirty="0"/>
              <a:t>Which dash is used in place of a colon or semicolon to link clauses when the following clause </a:t>
            </a:r>
            <a:r>
              <a:rPr lang="en-US" b="1" i="1" dirty="0"/>
              <a:t>explains</a:t>
            </a:r>
            <a:r>
              <a:rPr lang="en-US" dirty="0"/>
              <a:t>, </a:t>
            </a:r>
            <a:r>
              <a:rPr lang="en-US" b="1" i="1" dirty="0"/>
              <a:t>summarizes</a:t>
            </a:r>
            <a:r>
              <a:rPr lang="en-US" dirty="0"/>
              <a:t>, or </a:t>
            </a:r>
            <a:r>
              <a:rPr lang="en-US" b="1" i="1" dirty="0"/>
              <a:t>expands upon</a:t>
            </a:r>
            <a:r>
              <a:rPr lang="en-US" dirty="0"/>
              <a:t> the preceding clause in a dramatic way?</a:t>
            </a:r>
            <a:endParaRPr lang="en-US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75CABEA-3A14-3C18-EB8E-27904FBB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8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C2D3D-05EA-BBCA-11BD-2D444DFD4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C9CFB82-B1D8-87A2-7274-00BE68D0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044033" cy="3434098"/>
          </a:xfrm>
        </p:spPr>
        <p:txBody>
          <a:bodyPr/>
          <a:lstStyle/>
          <a:p>
            <a:r>
              <a:rPr lang="en-US" dirty="0"/>
              <a:t>Which dash is used to set off illustrative or amplifying material introduced by phrases such as </a:t>
            </a:r>
            <a:r>
              <a:rPr lang="en-US" b="1" i="1" dirty="0"/>
              <a:t>for example</a:t>
            </a:r>
            <a:r>
              <a:rPr lang="en-US" dirty="0"/>
              <a:t>, </a:t>
            </a:r>
            <a:r>
              <a:rPr lang="en-US" b="1" i="1" dirty="0"/>
              <a:t>namely</a:t>
            </a:r>
            <a:r>
              <a:rPr lang="en-US" dirty="0"/>
              <a:t>, and </a:t>
            </a:r>
            <a:r>
              <a:rPr lang="en-US" b="1" i="1" dirty="0"/>
              <a:t>that is</a:t>
            </a:r>
            <a:r>
              <a:rPr lang="en-US" dirty="0"/>
              <a:t>, when the break in continuity is greater than what a comma can do?</a:t>
            </a:r>
            <a:endParaRPr lang="en-US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1353A2A-62FA-354E-AE5E-94EB0938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4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A0341-4827-6E58-B7A3-4EA0729C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96CDF0E-0812-790B-2253-A738DD1C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dash is used to replace the word </a:t>
            </a:r>
            <a:r>
              <a:rPr lang="en-US" b="1" i="1" dirty="0"/>
              <a:t>versus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45DB6D3-2D16-836B-D1D4-157592E7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04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FA50C-3340-167D-BC7C-383276BBB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E637ABC-321F-22B2-7CA9-528033FB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dash is used for a range of numbers or dates?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70AE6BA-3E7A-69DE-C204-FF2222EC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79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EE6CA-489C-E586-5C32-C7487C43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A33B29C-9007-EB25-C2EC-D0B7441B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19" y="1402155"/>
            <a:ext cx="7261598" cy="3434098"/>
          </a:xfrm>
        </p:spPr>
        <p:txBody>
          <a:bodyPr/>
          <a:lstStyle/>
          <a:p>
            <a:r>
              <a:rPr lang="en-US" dirty="0"/>
              <a:t>Which dash is used in place of commas or parentheses to emphasize or draw attention to the parenthetical material?</a:t>
            </a:r>
            <a:endParaRPr lang="en-US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A70606B-0293-AA7F-E1D5-E35697B0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39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04D6A-A12B-D3ED-91EB-32AF52C87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7EA7D0F-B8D3-5F3B-2E2E-E07C9DA2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583214" cy="3434098"/>
          </a:xfrm>
        </p:spPr>
        <p:txBody>
          <a:bodyPr/>
          <a:lstStyle/>
          <a:p>
            <a:r>
              <a:rPr lang="en-US" dirty="0"/>
              <a:t>Which dash is used to introduce a summary statement that follows a series of words or phrases?</a:t>
            </a:r>
            <a:endParaRPr lang="en-US" i="1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4DF4D73-B628-54F0-9ADC-9F555892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We’re Cooking: </a:t>
            </a:r>
            <a:r>
              <a:rPr lang="en-US" b="1" i="1" dirty="0"/>
              <a:t>Which Dash?</a:t>
            </a:r>
            <a:endParaRPr lang="en-US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192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a Dash of Punctuation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Weirdest Sentence I’d Ever Heard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5391"/>
            <a:ext cx="8229600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back of your handout, rewrite the following  sentence without the dashes.</a:t>
            </a:r>
          </a:p>
          <a:p>
            <a:r>
              <a:rPr lang="en-US" dirty="0"/>
              <a:t>It was that episode when they went back to ancient Crete and had a pressure test for calamari </a:t>
            </a:r>
            <a:r>
              <a:rPr lang="en-US" dirty="0" err="1"/>
              <a:t>dolmas</a:t>
            </a:r>
            <a:r>
              <a:rPr lang="en-US" dirty="0"/>
              <a:t> on a bed of rocket and cilantro salad, and at the end of it, Mandy turned to me and said — and I remember this clearly, </a:t>
            </a:r>
            <a:r>
              <a:rPr lang="en-US" dirty="0" err="1"/>
              <a:t>‘cause</a:t>
            </a:r>
            <a:r>
              <a:rPr lang="en-US" dirty="0"/>
              <a:t> it was just the weirdest sentence I’d ever heard — “I would have caramelized squid ink for the vinaigrette.”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122"/>
            <a:ext cx="8229600" cy="857250"/>
          </a:xfrm>
        </p:spPr>
        <p:txBody>
          <a:bodyPr/>
          <a:lstStyle/>
          <a:p>
            <a:r>
              <a:rPr lang="en-US" dirty="0"/>
              <a:t>Sprinkle in Some Punctuation</a:t>
            </a:r>
          </a:p>
        </p:txBody>
      </p:sp>
    </p:spTree>
    <p:extLst>
      <p:ext uri="{BB962C8B-B14F-4D97-AF65-F5344CB8AC3E}">
        <p14:creationId xmlns:p14="http://schemas.microsoft.com/office/powerpoint/2010/main" val="38576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9DF46-6955-C172-3DFB-7337E7F32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B7432A7-AAAD-24E0-5D76-86C7C4D3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794069" cy="3434098"/>
          </a:xfrm>
        </p:spPr>
        <p:txBody>
          <a:bodyPr/>
          <a:lstStyle/>
          <a:p>
            <a:r>
              <a:rPr lang="en-US" dirty="0"/>
              <a:t>Rewrite each sentence to demonstrate your understanding of dashes.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C1EEB1D-5FE0-7F1A-475C-50296381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Sprinkle in Some Punctuation</a:t>
            </a:r>
          </a:p>
        </p:txBody>
      </p:sp>
      <p:pic>
        <p:nvPicPr>
          <p:cNvPr id="3" name="Picture 2" descr="A cartoon of a salt shaker&#10;&#10;Description automatically generated">
            <a:extLst>
              <a:ext uri="{FF2B5EF4-FFF2-40B4-BE49-F238E27FC236}">
                <a16:creationId xmlns:a16="http://schemas.microsoft.com/office/drawing/2014/main" id="{D57521B4-7706-D2CA-B6B5-4B7D991B7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85" y="1164497"/>
            <a:ext cx="3063215" cy="34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about the </a:t>
            </a:r>
            <a:r>
              <a:rPr lang="en-US" i="1" dirty="0"/>
              <a:t>Cooking Time</a:t>
            </a:r>
            <a:r>
              <a:rPr lang="en-US" dirty="0"/>
              <a:t> story you read earlier.</a:t>
            </a:r>
          </a:p>
          <a:p>
            <a:r>
              <a:rPr lang="en-US" i="1" dirty="0"/>
              <a:t>What do you think led up to this situation in “Cooking Time?”</a:t>
            </a:r>
          </a:p>
          <a:p>
            <a:r>
              <a:rPr lang="en-US" i="1" dirty="0"/>
              <a:t>What logically follows the end of “Cooking Time?”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Write a paragraph response to one of the prompts above using </a:t>
            </a:r>
            <a:r>
              <a:rPr lang="en-US" b="1" i="1" dirty="0"/>
              <a:t>at least</a:t>
            </a:r>
            <a:r>
              <a:rPr lang="en-US" dirty="0"/>
              <a:t> 4 dashes.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</p:spTree>
    <p:extLst>
      <p:ext uri="{BB962C8B-B14F-4D97-AF65-F5344CB8AC3E}">
        <p14:creationId xmlns:p14="http://schemas.microsoft.com/office/powerpoint/2010/main" val="487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74215-E18F-DF00-AA18-5D7F315D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7948CA1-FC47-382F-2D09-1955E327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How would you rate your level of comfort when using dashes?</a:t>
            </a:r>
          </a:p>
          <a:p>
            <a:r>
              <a:rPr lang="en-US" dirty="0"/>
              <a:t>At the top of your paper, write one of the following numbers.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0</a:t>
            </a:r>
            <a:r>
              <a:rPr lang="en-US" dirty="0"/>
              <a:t> – I am lost.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dirty="0"/>
              <a:t> – I understand a little.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/>
              <a:t> – I understand but need some help.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3</a:t>
            </a:r>
            <a:r>
              <a:rPr lang="en-US" dirty="0"/>
              <a:t> – I have basic knowledge about this.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4</a:t>
            </a:r>
            <a:r>
              <a:rPr lang="en-US" dirty="0"/>
              <a:t> – I know how to use them and do not need help.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/>
                </a:solidFill>
              </a:rPr>
              <a:t>5</a:t>
            </a:r>
            <a:r>
              <a:rPr lang="en-US" dirty="0"/>
              <a:t> – I could teach a friend how to use dashes.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B215093-FEF5-48B5-756B-4E0D3A27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Thought: Lesson Reflection</a:t>
            </a:r>
          </a:p>
        </p:txBody>
      </p:sp>
      <p:pic>
        <p:nvPicPr>
          <p:cNvPr id="3" name="Picture 2" descr="A group of hands with different colors&#10;&#10;Description automatically generated">
            <a:extLst>
              <a:ext uri="{FF2B5EF4-FFF2-40B4-BE49-F238E27FC236}">
                <a16:creationId xmlns:a16="http://schemas.microsoft.com/office/drawing/2014/main" id="{9260A9B8-8A52-C2E7-668E-6115CC0D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9499">
            <a:off x="6797910" y="323476"/>
            <a:ext cx="2107612" cy="5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dashes impact writing?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182967"/>
          </a:xfrm>
        </p:spPr>
        <p:txBody>
          <a:bodyPr/>
          <a:lstStyle/>
          <a:p>
            <a:r>
              <a:rPr lang="en-US" dirty="0"/>
              <a:t>Students will identify dashes.</a:t>
            </a:r>
          </a:p>
          <a:p>
            <a:r>
              <a:rPr lang="en-US" dirty="0"/>
              <a:t>Students will create a paragraph using dashes.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598" cy="3434098"/>
          </a:xfrm>
        </p:spPr>
        <p:txBody>
          <a:bodyPr>
            <a:normAutofit/>
          </a:bodyPr>
          <a:lstStyle/>
          <a:p>
            <a:r>
              <a:rPr lang="en-US" dirty="0"/>
              <a:t>Work with partner to add punctuation to your recipe.</a:t>
            </a:r>
          </a:p>
          <a:p>
            <a:r>
              <a:rPr lang="en-US" dirty="0"/>
              <a:t>You have 5 minutes to add as much punctuation as you think is necessary.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Try your best.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Remember, you can add a period and capitalize the next word to break apart 2 sentences.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Up Some Punctuation</a:t>
            </a:r>
          </a:p>
        </p:txBody>
      </p:sp>
      <p:pic>
        <p:nvPicPr>
          <p:cNvPr id="5" name="Picture 4" descr="A yellow pasta on a black background&#10;&#10;Description automatically generated">
            <a:extLst>
              <a:ext uri="{FF2B5EF4-FFF2-40B4-BE49-F238E27FC236}">
                <a16:creationId xmlns:a16="http://schemas.microsoft.com/office/drawing/2014/main" id="{6CFA4C0A-D1B7-EF50-8F5C-3F43691F8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47" y="307247"/>
            <a:ext cx="1756151" cy="10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6CB987D-9A6E-DAAA-28D6-4D2847973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B8DF0A2-382A-3439-9906-EF0EC438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Up Some Punctuation</a:t>
            </a: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FEF617A3-A0B6-25E9-97EB-DF48772B89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164497"/>
            <a:ext cx="2326794" cy="1313611"/>
          </a:xfrm>
          <a:prstGeom prst="rect">
            <a:avLst/>
          </a:prstGeom>
        </p:spPr>
      </p:pic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700947F4-8C1D-F5D1-D752-C38F4340A5E7}"/>
              </a:ext>
            </a:extLst>
          </p:cNvPr>
          <p:cNvSpPr txBox="1">
            <a:spLocks/>
          </p:cNvSpPr>
          <p:nvPr/>
        </p:nvSpPr>
        <p:spPr>
          <a:xfrm>
            <a:off x="457200" y="2476279"/>
            <a:ext cx="2326794" cy="44804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sz="1800" dirty="0">
              <a:solidFill>
                <a:schemeClr val="accent2"/>
              </a:solidFill>
              <a:highlight>
                <a:srgbClr val="00FF00"/>
              </a:highlight>
            </a:endParaRPr>
          </a:p>
        </p:txBody>
      </p:sp>
      <p:pic>
        <p:nvPicPr>
          <p:cNvPr id="5" name="Picture 4" descr="A yellow pasta on a black background&#10;&#10;Description automatically generated">
            <a:extLst>
              <a:ext uri="{FF2B5EF4-FFF2-40B4-BE49-F238E27FC236}">
                <a16:creationId xmlns:a16="http://schemas.microsoft.com/office/drawing/2014/main" id="{204BC14E-1415-AD46-0BE7-CB72DDF79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647" y="307247"/>
            <a:ext cx="1756151" cy="1077416"/>
          </a:xfrm>
          <a:prstGeom prst="rect">
            <a:avLst/>
          </a:prstGeom>
        </p:spPr>
      </p:pic>
      <p:pic>
        <p:nvPicPr>
          <p:cNvPr id="35" name="Picture 34" descr="A row of bowls of soup&#10;&#10;Description automatically generated">
            <a:extLst>
              <a:ext uri="{FF2B5EF4-FFF2-40B4-BE49-F238E27FC236}">
                <a16:creationId xmlns:a16="http://schemas.microsoft.com/office/drawing/2014/main" id="{604975E2-93F8-5DCC-5811-C23DAD94BE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290"/>
          <a:stretch/>
        </p:blipFill>
        <p:spPr>
          <a:xfrm>
            <a:off x="3289423" y="1242431"/>
            <a:ext cx="2306239" cy="1379071"/>
          </a:xfrm>
          <a:prstGeom prst="rect">
            <a:avLst/>
          </a:prstGeom>
        </p:spPr>
      </p:pic>
      <p:pic>
        <p:nvPicPr>
          <p:cNvPr id="40" name="Picture 39" descr="Food on a plate next to a pot of green sauce&#10;&#10;Description automatically generated">
            <a:extLst>
              <a:ext uri="{FF2B5EF4-FFF2-40B4-BE49-F238E27FC236}">
                <a16:creationId xmlns:a16="http://schemas.microsoft.com/office/drawing/2014/main" id="{E3791563-7AC0-8C48-EBC6-639C56C9C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596" y="2784958"/>
            <a:ext cx="2626743" cy="197005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6160EA6-6889-C5A6-9FB6-2ED13F30E51A}"/>
              </a:ext>
            </a:extLst>
          </p:cNvPr>
          <p:cNvSpPr/>
          <p:nvPr/>
        </p:nvSpPr>
        <p:spPr>
          <a:xfrm>
            <a:off x="5595662" y="4422156"/>
            <a:ext cx="1584614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Makki ki Roti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12FC49-9D65-3078-0214-8BF352A75B82}"/>
              </a:ext>
            </a:extLst>
          </p:cNvPr>
          <p:cNvSpPr/>
          <p:nvPr/>
        </p:nvSpPr>
        <p:spPr>
          <a:xfrm>
            <a:off x="7085386" y="2699436"/>
            <a:ext cx="1756151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ysClr val="windowText" lastClr="000000"/>
                </a:solidFill>
              </a:rPr>
              <a:t>Sarson ka Saag</a:t>
            </a:r>
          </a:p>
        </p:txBody>
      </p:sp>
      <p:pic>
        <p:nvPicPr>
          <p:cNvPr id="43" name="Picture 42" descr="A plate of cookies on a table&#10;&#10;Description automatically generated">
            <a:extLst>
              <a:ext uri="{FF2B5EF4-FFF2-40B4-BE49-F238E27FC236}">
                <a16:creationId xmlns:a16="http://schemas.microsoft.com/office/drawing/2014/main" id="{28A69D68-68FB-B181-2BD6-5CE91179AA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31" y="3335358"/>
            <a:ext cx="2715208" cy="152730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F77EDAD-EC17-4083-1A12-34040A6C070F}"/>
              </a:ext>
            </a:extLst>
          </p:cNvPr>
          <p:cNvSpPr/>
          <p:nvPr/>
        </p:nvSpPr>
        <p:spPr>
          <a:xfrm>
            <a:off x="3120864" y="3471835"/>
            <a:ext cx="193352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Langues de Chat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99FBD68-190F-9DCF-B004-5C336EA6FACA}"/>
              </a:ext>
            </a:extLst>
          </p:cNvPr>
          <p:cNvSpPr/>
          <p:nvPr/>
        </p:nvSpPr>
        <p:spPr>
          <a:xfrm>
            <a:off x="4962111" y="2005238"/>
            <a:ext cx="2123275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Quail Consom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1976182"/>
          </a:xfrm>
        </p:spPr>
        <p:txBody>
          <a:bodyPr/>
          <a:lstStyle/>
          <a:p>
            <a:r>
              <a:rPr lang="en-US" dirty="0"/>
              <a:t>As you read </a:t>
            </a:r>
            <a:r>
              <a:rPr lang="en-US" i="1" dirty="0"/>
              <a:t>Cooking Time</a:t>
            </a:r>
            <a:r>
              <a:rPr lang="en-US" dirty="0"/>
              <a:t>, highlight or circle each dash that you come across.</a:t>
            </a:r>
          </a:p>
          <a:p>
            <a:r>
              <a:rPr lang="en-US" dirty="0"/>
              <a:t>Try to notice a pattern of how the dashes are used.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Marinate on the Story</a:t>
            </a:r>
          </a:p>
        </p:txBody>
      </p:sp>
    </p:spTree>
    <p:extLst>
      <p:ext uri="{BB962C8B-B14F-4D97-AF65-F5344CB8AC3E}">
        <p14:creationId xmlns:p14="http://schemas.microsoft.com/office/powerpoint/2010/main" val="26088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B176F-327A-765A-DFA2-62C5F13E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C58C6DD-66E1-C962-6FF7-3BD7A938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025114" cy="3434098"/>
          </a:xfrm>
        </p:spPr>
        <p:txBody>
          <a:bodyPr/>
          <a:lstStyle/>
          <a:p>
            <a:r>
              <a:rPr lang="en-US" dirty="0"/>
              <a:t>Find a partner.</a:t>
            </a:r>
          </a:p>
          <a:p>
            <a:r>
              <a:rPr lang="en-US" dirty="0"/>
              <a:t>Discuss what you think about how different dashes are being used.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What, if anything, are they replacing?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 they add to the meaning of the sentence or story?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Was there anything predictable about how they were used?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414D788-B47B-47E2-D965-B1BD3774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Whip Up Some Rules</a:t>
            </a:r>
          </a:p>
        </p:txBody>
      </p:sp>
      <p:pic>
        <p:nvPicPr>
          <p:cNvPr id="4" name="Picture 3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C4EFFD19-7940-68D7-A725-514A220D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10" y="427795"/>
            <a:ext cx="1708190" cy="14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EAB32-F9F4-1448-D5A4-B5446B455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7C614FF-EC54-D9C8-8CF2-07126E39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89" y="1309352"/>
            <a:ext cx="5956212" cy="3434098"/>
          </a:xfrm>
        </p:spPr>
        <p:txBody>
          <a:bodyPr/>
          <a:lstStyle/>
          <a:p>
            <a:r>
              <a:rPr lang="en-US" dirty="0"/>
              <a:t>Hyphens: </a:t>
            </a:r>
            <a:r>
              <a:rPr lang="en-US" dirty="0">
                <a:solidFill>
                  <a:schemeClr val="accent4"/>
                </a:solidFill>
              </a:rPr>
              <a:t>-</a:t>
            </a:r>
          </a:p>
          <a:p>
            <a:r>
              <a:rPr lang="en-US" dirty="0"/>
              <a:t>En Dashes: </a:t>
            </a:r>
            <a:r>
              <a:rPr lang="en-US" dirty="0">
                <a:solidFill>
                  <a:schemeClr val="accent4"/>
                </a:solidFill>
              </a:rPr>
              <a:t>–</a:t>
            </a:r>
          </a:p>
          <a:p>
            <a:r>
              <a:rPr lang="en-US" dirty="0"/>
              <a:t>Em Dashes: </a:t>
            </a:r>
            <a:r>
              <a:rPr lang="en-US" dirty="0">
                <a:solidFill>
                  <a:schemeClr val="accent4"/>
                </a:solidFill>
              </a:rPr>
              <a:t>—</a:t>
            </a:r>
          </a:p>
          <a:p>
            <a:r>
              <a:rPr lang="en-US" dirty="0"/>
              <a:t>Other than their length, what are their other differences?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are they used differently?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A1F31EA-CEE0-CCFD-550C-EBB857EA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Whip Up Some Rules</a:t>
            </a:r>
          </a:p>
        </p:txBody>
      </p:sp>
      <p:pic>
        <p:nvPicPr>
          <p:cNvPr id="4" name="Picture 3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C378F4C2-3C03-8605-462E-BD292F3A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10" y="427795"/>
            <a:ext cx="1708190" cy="14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522</TotalTime>
  <Words>1087</Words>
  <Application>Microsoft Office PowerPoint</Application>
  <PresentationFormat>On-screen Show (16:9)</PresentationFormat>
  <Paragraphs>132</Paragraphs>
  <Slides>23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LEARN theme</vt:lpstr>
      <vt:lpstr>PowerPoint Presentation</vt:lpstr>
      <vt:lpstr>Just a Dash of Punctuation</vt:lpstr>
      <vt:lpstr>Essential Question</vt:lpstr>
      <vt:lpstr>Lesson Objectives</vt:lpstr>
      <vt:lpstr>Serve Up Some Punctuation</vt:lpstr>
      <vt:lpstr>Serve Up Some Punctuation</vt:lpstr>
      <vt:lpstr>Marinate on the Story</vt:lpstr>
      <vt:lpstr>Whip Up Some Rules</vt:lpstr>
      <vt:lpstr>Whip Up Some Rules</vt:lpstr>
      <vt:lpstr>Now We’re Cooking</vt:lpstr>
      <vt:lpstr>Now We’re Cooking: Note Catcher</vt:lpstr>
      <vt:lpstr>Now We’re Cooking: Note Catcher</vt:lpstr>
      <vt:lpstr>Now We’re Cooking: Which Dash?</vt:lpstr>
      <vt:lpstr>Now We’re Cooking: Which Dash?</vt:lpstr>
      <vt:lpstr>Now We’re Cooking: Which Dash?</vt:lpstr>
      <vt:lpstr>Now We’re Cooking: Which Dash?</vt:lpstr>
      <vt:lpstr>Now We’re Cooking: Which Dash?</vt:lpstr>
      <vt:lpstr>Now We’re Cooking: Which Dash?</vt:lpstr>
      <vt:lpstr>Now We’re Cooking: Which Dash?</vt:lpstr>
      <vt:lpstr>Sprinkle in Some Punctuation</vt:lpstr>
      <vt:lpstr>Sprinkle in Some Punctuation</vt:lpstr>
      <vt:lpstr>Food for Thought</vt:lpstr>
      <vt:lpstr>Food for Thought: Lesson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McLeod Porter, Delma</cp:lastModifiedBy>
  <cp:revision>23</cp:revision>
  <dcterms:created xsi:type="dcterms:W3CDTF">2024-01-12T19:05:52Z</dcterms:created>
  <dcterms:modified xsi:type="dcterms:W3CDTF">2024-04-03T16:18:27Z</dcterms:modified>
</cp:coreProperties>
</file>