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52"/>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8CD95C-BF41-49F1-8566-407018978E11}" v="6" dt="2024-04-19T14:32:07.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The_Old_Guitaris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n.wikipedia.org/wiki/The_Persistence_of_Memor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wikipedia.org/wiki/Nighthawks_"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n.wikipedia.org/wiki/Nighthawks_(paintin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flickr.com/photos/profzucker/332075120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flickr.com/photos/gandalfsgallery/7341046518"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lickr.com/photos/profzucker/39022546625"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pixabay.com/vectors/vegetables-fruits-food-artichoke-155616/" TargetMode="External"/><Relationship Id="rId3" Type="http://schemas.openxmlformats.org/officeDocument/2006/relationships/hyperlink" Target="https://pixabay.com/illustrations/teacher-apple-school-elementary-1202735/" TargetMode="External"/><Relationship Id="rId7" Type="http://schemas.openxmlformats.org/officeDocument/2006/relationships/hyperlink" Target="https://pixabay.com/vectors/aubergine-egg-plant-food-greens-129873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ixabay.com/vectors/donut-snack-dessert-sweet-sugary-5985274/" TargetMode="External"/><Relationship Id="rId5" Type="http://schemas.openxmlformats.org/officeDocument/2006/relationships/hyperlink" Target="https://pixabay.com/vectors/cookie-dessert-snack-biscuits-6035822/" TargetMode="External"/><Relationship Id="rId4" Type="http://schemas.openxmlformats.org/officeDocument/2006/relationships/hyperlink" Target="https://pixabay.com/vectors/banana-bunch-fruit-food-bananas-2533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S94ETUiMZwQ"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arn.k20center.ou.edu/strategy/99"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b5d845596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b5d84559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b5d845596e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b5d845596e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800">
                <a:solidFill>
                  <a:schemeClr val="dk1"/>
                </a:solidFill>
              </a:rPr>
              <a:t>Picasso, P. (1904). The Old guitarist [Online image]. Retrieved June 18, 2020 from</a:t>
            </a:r>
            <a:r>
              <a:rPr lang="en" sz="800">
                <a:solidFill>
                  <a:schemeClr val="dk1"/>
                </a:solidFill>
                <a:uFill>
                  <a:noFill/>
                </a:uFill>
                <a:hlinkClick r:id="rId3">
                  <a:extLst>
                    <a:ext uri="{A12FA001-AC4F-418D-AE19-62706E023703}">
                      <ahyp:hlinkClr xmlns:ahyp="http://schemas.microsoft.com/office/drawing/2018/hyperlinkcolor" val="tx"/>
                    </a:ext>
                  </a:extLst>
                </a:hlinkClick>
              </a:rPr>
              <a:t> </a:t>
            </a:r>
            <a:r>
              <a:rPr lang="en" sz="800" u="sng">
                <a:solidFill>
                  <a:srgbClr val="BED7D3"/>
                </a:solidFill>
                <a:hlinkClick r:id="rId3">
                  <a:extLst>
                    <a:ext uri="{A12FA001-AC4F-418D-AE19-62706E023703}">
                      <ahyp:hlinkClr xmlns:ahyp="http://schemas.microsoft.com/office/drawing/2018/hyperlinkcolor" val="tx"/>
                    </a:ext>
                  </a:extLst>
                </a:hlinkClick>
              </a:rPr>
              <a:t>https://en.wikipedia.org/wiki/The_Old_Guitarist</a:t>
            </a:r>
            <a:r>
              <a:rPr lang="en" sz="800">
                <a:solidFill>
                  <a:schemeClr val="dk1"/>
                </a:solidFill>
              </a:rPr>
              <a:t> </a:t>
            </a:r>
            <a:endParaRPr sz="800">
              <a:solidFill>
                <a:schemeClr val="dk1"/>
              </a:solidFill>
            </a:endParaRPr>
          </a:p>
          <a:p>
            <a:pPr marL="0" lvl="0" indent="0" algn="l" rtl="0">
              <a:spcBef>
                <a:spcPts val="1200"/>
              </a:spcBef>
              <a:spcAft>
                <a:spcPts val="0"/>
              </a:spcAft>
              <a:buNone/>
            </a:pPr>
            <a:endParaRPr sz="6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b5d845596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b5d845596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800">
                <a:solidFill>
                  <a:schemeClr val="dk1"/>
                </a:solidFill>
              </a:rPr>
              <a:t>Dali, S. (1931). The Persistence of memory [Online image]. Retrieved June 18, 2020 from</a:t>
            </a:r>
            <a:r>
              <a:rPr lang="en" sz="800">
                <a:solidFill>
                  <a:schemeClr val="dk1"/>
                </a:solidFill>
                <a:uFill>
                  <a:noFill/>
                </a:uFill>
                <a:hlinkClick r:id="rId3">
                  <a:extLst>
                    <a:ext uri="{A12FA001-AC4F-418D-AE19-62706E023703}">
                      <ahyp:hlinkClr xmlns:ahyp="http://schemas.microsoft.com/office/drawing/2018/hyperlinkcolor" val="tx"/>
                    </a:ext>
                  </a:extLst>
                </a:hlinkClick>
              </a:rPr>
              <a:t> </a:t>
            </a:r>
            <a:r>
              <a:rPr lang="en" sz="800" u="sng">
                <a:solidFill>
                  <a:srgbClr val="BED7D3"/>
                </a:solidFill>
                <a:hlinkClick r:id="rId3">
                  <a:extLst>
                    <a:ext uri="{A12FA001-AC4F-418D-AE19-62706E023703}">
                      <ahyp:hlinkClr xmlns:ahyp="http://schemas.microsoft.com/office/drawing/2018/hyperlinkcolor" val="tx"/>
                    </a:ext>
                  </a:extLst>
                </a:hlinkClick>
              </a:rPr>
              <a:t>https://en.wikipedia.org/wiki/The_Persistence_of_Memory</a:t>
            </a:r>
            <a:endParaRPr sz="600">
              <a:latin typeface="Calibri"/>
              <a:ea typeface="Calibri"/>
              <a:cs typeface="Calibri"/>
              <a:sym typeface="Calibri"/>
            </a:endParaRPr>
          </a:p>
          <a:p>
            <a:pPr marL="0" lvl="0" indent="0" algn="l" rtl="0">
              <a:spcBef>
                <a:spcPts val="1200"/>
              </a:spcBef>
              <a:spcAft>
                <a:spcPts val="0"/>
              </a:spcAft>
              <a:buNone/>
            </a:pPr>
            <a:endParaRPr sz="6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b5d845596e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b5d845596e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800">
                <a:solidFill>
                  <a:schemeClr val="dk1"/>
                </a:solidFill>
              </a:rPr>
              <a:t>Hopper, E. (1942). Nighthawks [Online image]. Retrieved June 18, 2020 from</a:t>
            </a:r>
            <a:r>
              <a:rPr lang="en" sz="800">
                <a:solidFill>
                  <a:schemeClr val="dk1"/>
                </a:solidFill>
                <a:uFill>
                  <a:noFill/>
                </a:uFill>
                <a:hlinkClick r:id="rId3">
                  <a:extLst>
                    <a:ext uri="{A12FA001-AC4F-418D-AE19-62706E023703}">
                      <ahyp:hlinkClr xmlns:ahyp="http://schemas.microsoft.com/office/drawing/2018/hyperlinkcolor" val="tx"/>
                    </a:ext>
                  </a:extLst>
                </a:hlinkClick>
              </a:rPr>
              <a:t> </a:t>
            </a:r>
            <a:r>
              <a:rPr lang="en" sz="800" u="sng">
                <a:solidFill>
                  <a:srgbClr val="BED7D3"/>
                </a:solidFill>
                <a:hlinkClick r:id="rId3">
                  <a:extLst>
                    <a:ext uri="{A12FA001-AC4F-418D-AE19-62706E023703}">
                      <ahyp:hlinkClr xmlns:ahyp="http://schemas.microsoft.com/office/drawing/2018/hyperlinkcolor" val="tx"/>
                    </a:ext>
                  </a:extLst>
                </a:hlinkClick>
              </a:rPr>
              <a:t>https://en.wikipedia.org/wiki/Nighthawks_</a:t>
            </a:r>
            <a:r>
              <a:rPr lang="en" sz="800" u="sng">
                <a:solidFill>
                  <a:srgbClr val="BED7D3"/>
                </a:solidFill>
                <a:hlinkClick r:id="rId4">
                  <a:extLst>
                    <a:ext uri="{A12FA001-AC4F-418D-AE19-62706E023703}">
                      <ahyp:hlinkClr xmlns:ahyp="http://schemas.microsoft.com/office/drawing/2018/hyperlinkcolor" val="tx"/>
                    </a:ext>
                  </a:extLst>
                </a:hlinkClick>
              </a:rPr>
              <a:t>(painting)</a:t>
            </a:r>
            <a:endParaRPr sz="800">
              <a:solidFill>
                <a:schemeClr val="dk1"/>
              </a:solidFill>
            </a:endParaRPr>
          </a:p>
          <a:p>
            <a:pPr marL="0" lvl="0" indent="0" algn="l" rtl="0">
              <a:lnSpc>
                <a:spcPct val="115000"/>
              </a:lnSpc>
              <a:spcBef>
                <a:spcPts val="1200"/>
              </a:spcBef>
              <a:spcAft>
                <a:spcPts val="0"/>
              </a:spcAft>
              <a:buNone/>
            </a:pPr>
            <a:endParaRPr u="sng">
              <a:solidFill>
                <a:schemeClr val="hlink"/>
              </a:solidFill>
            </a:endParaRPr>
          </a:p>
          <a:p>
            <a:pPr marL="0" lvl="0" indent="0" algn="l" rtl="0">
              <a:spcBef>
                <a:spcPts val="1200"/>
              </a:spcBef>
              <a:spcAft>
                <a:spcPts val="0"/>
              </a:spcAft>
              <a:buNone/>
            </a:pPr>
            <a:endParaRPr sz="600">
              <a:latin typeface="Calibri"/>
              <a:ea typeface="Calibri"/>
              <a:cs typeface="Calibri"/>
              <a:sym typeface="Calibri"/>
            </a:endParaRPr>
          </a:p>
          <a:p>
            <a:pPr marL="0" lvl="0" indent="0" algn="l" rtl="0">
              <a:spcBef>
                <a:spcPts val="0"/>
              </a:spcBef>
              <a:spcAft>
                <a:spcPts val="0"/>
              </a:spcAft>
              <a:buNone/>
            </a:pPr>
            <a:endParaRPr sz="600">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b5d845596e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b5d845596e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Magritte, R. (2009). </a:t>
            </a:r>
            <a:r>
              <a:rPr lang="en" i="1">
                <a:solidFill>
                  <a:schemeClr val="dk1"/>
                </a:solidFill>
              </a:rPr>
              <a:t>Magritte, The Treachery of Images</a:t>
            </a:r>
            <a:r>
              <a:rPr lang="en">
                <a:solidFill>
                  <a:schemeClr val="dk1"/>
                </a:solidFill>
              </a:rPr>
              <a:t>. flickr. Retrieved February 2, 2024, from </a:t>
            </a:r>
            <a:r>
              <a:rPr lang="en" u="sng">
                <a:solidFill>
                  <a:schemeClr val="hlink"/>
                </a:solidFill>
                <a:hlinkClick r:id="rId3"/>
              </a:rPr>
              <a:t>https://www.flickr.com/photos/profzucker/3320751204</a:t>
            </a:r>
            <a:r>
              <a:rPr lang="en">
                <a:solidFill>
                  <a:schemeClr val="dk1"/>
                </a:solidFill>
              </a:rPr>
              <a:t>.  </a:t>
            </a:r>
            <a:endParaRPr>
              <a:solidFill>
                <a:schemeClr val="dk1"/>
              </a:solidFill>
            </a:endParaRPr>
          </a:p>
          <a:p>
            <a:pPr marL="0" lvl="0" indent="0" algn="l" rtl="0">
              <a:lnSpc>
                <a:spcPct val="115000"/>
              </a:lnSpc>
              <a:spcBef>
                <a:spcPts val="1200"/>
              </a:spcBef>
              <a:spcAft>
                <a:spcPts val="0"/>
              </a:spcAft>
              <a:buNone/>
            </a:pPr>
            <a:endParaRPr sz="800">
              <a:solidFill>
                <a:schemeClr val="dk1"/>
              </a:solidFill>
            </a:endParaRPr>
          </a:p>
          <a:p>
            <a:pPr marL="0" lvl="0" indent="0" algn="l" rtl="0">
              <a:lnSpc>
                <a:spcPct val="115000"/>
              </a:lnSpc>
              <a:spcBef>
                <a:spcPts val="1200"/>
              </a:spcBef>
              <a:spcAft>
                <a:spcPts val="0"/>
              </a:spcAft>
              <a:buNone/>
            </a:pPr>
            <a:endParaRPr u="sng">
              <a:solidFill>
                <a:schemeClr val="hlink"/>
              </a:solidFill>
            </a:endParaRPr>
          </a:p>
          <a:p>
            <a:pPr marL="0" lvl="0" indent="0" algn="l" rtl="0">
              <a:spcBef>
                <a:spcPts val="1200"/>
              </a:spcBef>
              <a:spcAft>
                <a:spcPts val="0"/>
              </a:spcAft>
              <a:buNone/>
            </a:pPr>
            <a:endParaRPr sz="600">
              <a:latin typeface="Calibri"/>
              <a:ea typeface="Calibri"/>
              <a:cs typeface="Calibri"/>
              <a:sym typeface="Calibri"/>
            </a:endParaRPr>
          </a:p>
          <a:p>
            <a:pPr marL="0" lvl="0" indent="0" algn="l" rtl="0">
              <a:spcBef>
                <a:spcPts val="0"/>
              </a:spcBef>
              <a:spcAft>
                <a:spcPts val="0"/>
              </a:spcAft>
              <a:buNone/>
            </a:pPr>
            <a:endParaRPr sz="600">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5d845596e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b5d845596e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Magritte, R. (2012). </a:t>
            </a:r>
            <a:r>
              <a:rPr lang="en" i="1">
                <a:solidFill>
                  <a:schemeClr val="dk1"/>
                </a:solidFill>
              </a:rPr>
              <a:t>René Magritte - The Lovers [1928]</a:t>
            </a:r>
            <a:r>
              <a:rPr lang="en">
                <a:solidFill>
                  <a:schemeClr val="dk1"/>
                </a:solidFill>
              </a:rPr>
              <a:t>. flickr. Retrieved February 2, 2024, from </a:t>
            </a:r>
            <a:r>
              <a:rPr lang="en" u="sng">
                <a:solidFill>
                  <a:schemeClr val="hlink"/>
                </a:solidFill>
                <a:hlinkClick r:id="rId3"/>
              </a:rPr>
              <a:t>https://www.flickr.com/photos/gandalfsgallery/7341046518</a:t>
            </a:r>
            <a:r>
              <a:rPr lang="en">
                <a:solidFill>
                  <a:schemeClr val="dk1"/>
                </a:solidFill>
              </a:rPr>
              <a:t>.  </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sz="800">
              <a:solidFill>
                <a:schemeClr val="dk1"/>
              </a:solidFill>
            </a:endParaRPr>
          </a:p>
          <a:p>
            <a:pPr marL="0" lvl="0" indent="0" algn="l" rtl="0">
              <a:lnSpc>
                <a:spcPct val="115000"/>
              </a:lnSpc>
              <a:spcBef>
                <a:spcPts val="1200"/>
              </a:spcBef>
              <a:spcAft>
                <a:spcPts val="0"/>
              </a:spcAft>
              <a:buNone/>
            </a:pPr>
            <a:endParaRPr u="sng">
              <a:solidFill>
                <a:schemeClr val="hlink"/>
              </a:solidFill>
            </a:endParaRPr>
          </a:p>
          <a:p>
            <a:pPr marL="0" lvl="0" indent="0" algn="l" rtl="0">
              <a:spcBef>
                <a:spcPts val="1200"/>
              </a:spcBef>
              <a:spcAft>
                <a:spcPts val="0"/>
              </a:spcAft>
              <a:buNone/>
            </a:pPr>
            <a:endParaRPr sz="600">
              <a:latin typeface="Calibri"/>
              <a:ea typeface="Calibri"/>
              <a:cs typeface="Calibri"/>
              <a:sym typeface="Calibri"/>
            </a:endParaRPr>
          </a:p>
          <a:p>
            <a:pPr marL="0" lvl="0" indent="0" algn="l" rtl="0">
              <a:spcBef>
                <a:spcPts val="0"/>
              </a:spcBef>
              <a:spcAft>
                <a:spcPts val="0"/>
              </a:spcAft>
              <a:buNone/>
            </a:pPr>
            <a:endParaRPr sz="6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b5d845596e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b5d845596e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Giacometti, A. (2018). </a:t>
            </a:r>
            <a:r>
              <a:rPr lang="en" i="1">
                <a:solidFill>
                  <a:schemeClr val="dk1"/>
                </a:solidFill>
              </a:rPr>
              <a:t>Giacometti, Walking Man II</a:t>
            </a:r>
            <a:r>
              <a:rPr lang="en">
                <a:solidFill>
                  <a:schemeClr val="dk1"/>
                </a:solidFill>
              </a:rPr>
              <a:t>. flickr. Retrieved February 2, 2024, from </a:t>
            </a:r>
            <a:r>
              <a:rPr lang="en" u="sng">
                <a:solidFill>
                  <a:schemeClr val="hlink"/>
                </a:solidFill>
                <a:hlinkClick r:id="rId3"/>
              </a:rPr>
              <a:t>https://www.flickr.com/photos/profzucker/39022546625</a:t>
            </a:r>
            <a:r>
              <a:rPr lang="en">
                <a:solidFill>
                  <a:schemeClr val="dk1"/>
                </a:solidFill>
              </a:rPr>
              <a:t>.  </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1200"/>
              </a:spcBef>
              <a:spcAft>
                <a:spcPts val="0"/>
              </a:spcAft>
              <a:buNone/>
            </a:pPr>
            <a:endParaRPr sz="800">
              <a:solidFill>
                <a:schemeClr val="dk1"/>
              </a:solidFill>
            </a:endParaRPr>
          </a:p>
          <a:p>
            <a:pPr marL="0" lvl="0" indent="0" algn="l" rtl="0">
              <a:lnSpc>
                <a:spcPct val="115000"/>
              </a:lnSpc>
              <a:spcBef>
                <a:spcPts val="1200"/>
              </a:spcBef>
              <a:spcAft>
                <a:spcPts val="0"/>
              </a:spcAft>
              <a:buNone/>
            </a:pPr>
            <a:endParaRPr u="sng">
              <a:solidFill>
                <a:schemeClr val="hlink"/>
              </a:solidFill>
            </a:endParaRPr>
          </a:p>
          <a:p>
            <a:pPr marL="0" lvl="0" indent="0" algn="l" rtl="0">
              <a:spcBef>
                <a:spcPts val="1200"/>
              </a:spcBef>
              <a:spcAft>
                <a:spcPts val="0"/>
              </a:spcAft>
              <a:buNone/>
            </a:pPr>
            <a:endParaRPr sz="600">
              <a:latin typeface="Calibri"/>
              <a:ea typeface="Calibri"/>
              <a:cs typeface="Calibri"/>
              <a:sym typeface="Calibri"/>
            </a:endParaRPr>
          </a:p>
          <a:p>
            <a:pPr marL="0" lvl="0" indent="0" algn="l" rtl="0">
              <a:spcBef>
                <a:spcPts val="0"/>
              </a:spcBef>
              <a:spcAft>
                <a:spcPts val="0"/>
              </a:spcAft>
              <a:buNone/>
            </a:pPr>
            <a:endParaRPr sz="600">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b9872b377e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3" name="Google Shape;203;g2b9872b377e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b9872b377e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2b9872b377e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rgbClr val="BED7D3"/>
                </a:solidFill>
                <a:hlinkClick r:id="rId3">
                  <a:extLst>
                    <a:ext uri="{A12FA001-AC4F-418D-AE19-62706E023703}">
                      <ahyp:hlinkClr xmlns:ahyp="http://schemas.microsoft.com/office/drawing/2018/hyperlinkcolor" val="tx"/>
                    </a:ext>
                  </a:extLst>
                </a:hlinkClick>
              </a:rPr>
              <a:t>https://pixabay.com/illustrations/teacher-apple-school-elementary-1202735/</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BED7D3"/>
                </a:solidFill>
                <a:hlinkClick r:id="rId4">
                  <a:extLst>
                    <a:ext uri="{A12FA001-AC4F-418D-AE19-62706E023703}">
                      <ahyp:hlinkClr xmlns:ahyp="http://schemas.microsoft.com/office/drawing/2018/hyperlinkcolor" val="tx"/>
                    </a:ext>
                  </a:extLst>
                </a:hlinkClick>
              </a:rPr>
              <a:t>https://pixabay.com/vectors/banana-bunch-fruit-food-bananas-25339/</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BED7D3"/>
                </a:solidFill>
                <a:hlinkClick r:id="rId5">
                  <a:extLst>
                    <a:ext uri="{A12FA001-AC4F-418D-AE19-62706E023703}">
                      <ahyp:hlinkClr xmlns:ahyp="http://schemas.microsoft.com/office/drawing/2018/hyperlinkcolor" val="tx"/>
                    </a:ext>
                  </a:extLst>
                </a:hlinkClick>
              </a:rPr>
              <a:t>https://pixabay.com/vectors/cookie-dessert-snack-biscuits-6035822/</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BED7D3"/>
                </a:solidFill>
                <a:hlinkClick r:id="rId6">
                  <a:extLst>
                    <a:ext uri="{A12FA001-AC4F-418D-AE19-62706E023703}">
                      <ahyp:hlinkClr xmlns:ahyp="http://schemas.microsoft.com/office/drawing/2018/hyperlinkcolor" val="tx"/>
                    </a:ext>
                  </a:extLst>
                </a:hlinkClick>
              </a:rPr>
              <a:t>https://pixabay.com/vectors/donut-snack-dessert-sweet-sugary-5985274/</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BED7D3"/>
                </a:solidFill>
                <a:hlinkClick r:id="rId7">
                  <a:extLst>
                    <a:ext uri="{A12FA001-AC4F-418D-AE19-62706E023703}">
                      <ahyp:hlinkClr xmlns:ahyp="http://schemas.microsoft.com/office/drawing/2018/hyperlinkcolor" val="tx"/>
                    </a:ext>
                  </a:extLst>
                </a:hlinkClick>
              </a:rPr>
              <a:t>https://pixabay.com/vectors/aubergine-egg-plant-food-greens-1298730/</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rgbClr val="BED7D3"/>
                </a:solidFill>
                <a:hlinkClick r:id="rId8">
                  <a:extLst>
                    <a:ext uri="{A12FA001-AC4F-418D-AE19-62706E023703}">
                      <ahyp:hlinkClr xmlns:ahyp="http://schemas.microsoft.com/office/drawing/2018/hyperlinkcolor" val="tx"/>
                    </a:ext>
                  </a:extLst>
                </a:hlinkClick>
              </a:rPr>
              <a:t>https://pixabay.com/vectors/vegetables-fruits-food-artichoke-155616/</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b9872b377e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b9872b377e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b9872b377e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g2b9872b377e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2b9872b377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2b9872b37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b9872b377e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b9872b377e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b9872b377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b9872b377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b9872b377e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b9872b377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b9872b377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b9872b377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b9872b377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b9872b377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b9872b377e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b9872b377e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b9872b377e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b9872b377e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b9872b377e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2b9872b377e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b9872b377e_0_2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b9872b377e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Hijazo, A. (2019b). </a:t>
            </a:r>
            <a:r>
              <a:rPr lang="en" sz="1200" i="1">
                <a:solidFill>
                  <a:schemeClr val="dk1"/>
                </a:solidFill>
                <a:latin typeface="Calibri"/>
                <a:ea typeface="Calibri"/>
                <a:cs typeface="Calibri"/>
                <a:sym typeface="Calibri"/>
              </a:rPr>
              <a:t>Søren Kierkegaard (1813-1855) - (cropped)</a:t>
            </a:r>
            <a:r>
              <a:rPr lang="en" sz="1200">
                <a:solidFill>
                  <a:schemeClr val="dk1"/>
                </a:solidFill>
                <a:latin typeface="Calibri"/>
                <a:ea typeface="Calibri"/>
                <a:cs typeface="Calibri"/>
                <a:sym typeface="Calibri"/>
              </a:rPr>
              <a:t>. Wikimedia Commons. Retrieved February 16, 2024, from https://commons.wikimedia.org/wiki/File:S%C3%B8ren_Kierkegaard_(1813-1855)_-_(cropped).jpg.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b5d845596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b5d845596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b9872b377e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2b9872b377e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Hijazo, A. (2019b). </a:t>
            </a:r>
            <a:r>
              <a:rPr lang="en" sz="1200" i="1">
                <a:solidFill>
                  <a:schemeClr val="dk1"/>
                </a:solidFill>
                <a:latin typeface="Calibri"/>
                <a:ea typeface="Calibri"/>
                <a:cs typeface="Calibri"/>
                <a:sym typeface="Calibri"/>
              </a:rPr>
              <a:t>Søren Kierkegaard (1813-1855) - (cropped)</a:t>
            </a:r>
            <a:r>
              <a:rPr lang="en" sz="1200">
                <a:solidFill>
                  <a:schemeClr val="dk1"/>
                </a:solidFill>
                <a:latin typeface="Calibri"/>
                <a:ea typeface="Calibri"/>
                <a:cs typeface="Calibri"/>
                <a:sym typeface="Calibri"/>
              </a:rPr>
              <a:t>. Wikimedia Commons. Retrieved February 16, 2024, from https://commons.wikimedia.org/wiki/File:S%C3%B8ren_Kierkegaard_(1813-1855)_-_(cropped).jpg.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b9872b377e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2b9872b377e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b9872b377e_0_2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b9872b377e_0_2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Volpagoe. (2023). </a:t>
            </a:r>
            <a:r>
              <a:rPr lang="en" sz="1200" i="1">
                <a:solidFill>
                  <a:schemeClr val="dk1"/>
                </a:solidFill>
                <a:latin typeface="Calibri"/>
                <a:ea typeface="Calibri"/>
                <a:cs typeface="Calibri"/>
                <a:sym typeface="Calibri"/>
              </a:rPr>
              <a:t>Friedrich Wilhelm Nietzsche</a:t>
            </a:r>
            <a:r>
              <a:rPr lang="en" sz="1200">
                <a:solidFill>
                  <a:schemeClr val="dk1"/>
                </a:solidFill>
                <a:latin typeface="Calibri"/>
                <a:ea typeface="Calibri"/>
                <a:cs typeface="Calibri"/>
                <a:sym typeface="Calibri"/>
              </a:rPr>
              <a:t>. Wikimedia Commons. Retrieved February 16, 2024, from https://commons.m.wikimedia.org/wiki/File:Friedrich_Wilhelm_Nietzsche.jpg.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b9872b377e_0_2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4" name="Google Shape;384;g2b9872b377e_0_2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Volpagoe. (2023). </a:t>
            </a:r>
            <a:r>
              <a:rPr lang="en" sz="1200" i="1">
                <a:solidFill>
                  <a:schemeClr val="dk1"/>
                </a:solidFill>
                <a:latin typeface="Calibri"/>
                <a:ea typeface="Calibri"/>
                <a:cs typeface="Calibri"/>
                <a:sym typeface="Calibri"/>
              </a:rPr>
              <a:t>Friedrich Wilhelm Nietzsche</a:t>
            </a:r>
            <a:r>
              <a:rPr lang="en" sz="1200">
                <a:solidFill>
                  <a:schemeClr val="dk1"/>
                </a:solidFill>
                <a:latin typeface="Calibri"/>
                <a:ea typeface="Calibri"/>
                <a:cs typeface="Calibri"/>
                <a:sym typeface="Calibri"/>
              </a:rPr>
              <a:t>. Wikimedia Commons. Retrieved February 16, 2024, from https://commons.m.wikimedia.org/wiki/File:Friedrich_Wilhelm_Nietzsche.jpg.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b9872b377e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2b9872b377e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b9872b377e_0_2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2b9872b377e_0_2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Racconish. (2014). </a:t>
            </a:r>
            <a:r>
              <a:rPr lang="en" sz="1200" i="1">
                <a:solidFill>
                  <a:schemeClr val="dk1"/>
                </a:solidFill>
                <a:latin typeface="Calibri"/>
                <a:ea typeface="Calibri"/>
                <a:cs typeface="Calibri"/>
                <a:sym typeface="Calibri"/>
              </a:rPr>
              <a:t>Heidegger 3 (1960)</a:t>
            </a:r>
            <a:r>
              <a:rPr lang="en" sz="1200">
                <a:solidFill>
                  <a:schemeClr val="dk1"/>
                </a:solidFill>
                <a:latin typeface="Calibri"/>
                <a:ea typeface="Calibri"/>
                <a:cs typeface="Calibri"/>
                <a:sym typeface="Calibri"/>
              </a:rPr>
              <a:t>. Wikimedia Commons. Retrieved February 16, 2024, from https://commons.wikimedia.org/wiki/File:Heidegger_3_%281960%29.jpg.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b9872b377e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4" name="Google Shape;404;g2b9872b377e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Racconish. (2014). </a:t>
            </a:r>
            <a:r>
              <a:rPr lang="en" sz="1200" i="1">
                <a:solidFill>
                  <a:schemeClr val="dk1"/>
                </a:solidFill>
                <a:latin typeface="Calibri"/>
                <a:ea typeface="Calibri"/>
                <a:cs typeface="Calibri"/>
                <a:sym typeface="Calibri"/>
              </a:rPr>
              <a:t>Heidegger 3 (1960)</a:t>
            </a:r>
            <a:r>
              <a:rPr lang="en" sz="1200">
                <a:solidFill>
                  <a:schemeClr val="dk1"/>
                </a:solidFill>
                <a:latin typeface="Calibri"/>
                <a:ea typeface="Calibri"/>
                <a:cs typeface="Calibri"/>
                <a:sym typeface="Calibri"/>
              </a:rPr>
              <a:t>. Wikimedia Commons. Retrieved February 16, 2024, from https://commons.wikimedia.org/wiki/File:Heidegger_3_%281960%29.jpg.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b9872b377e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b9872b377e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2b9872b377e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2b9872b377e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a:solidFill>
                  <a:schemeClr val="dk1"/>
                </a:solidFill>
                <a:latin typeface="Calibri"/>
                <a:ea typeface="Calibri"/>
                <a:cs typeface="Calibri"/>
                <a:sym typeface="Calibri"/>
              </a:rPr>
              <a:t>MRCLD. (2022). Flickr - Government Press Office (GPO) - Jean Paul Sartre and Simone De Beauvoir welcomed by Avraham Shlonsky and Leah Goldberg (cropped) . Wikimedia Commons. Retrieved February 16, 2024, from https://commons.wikimedia.org/wiki/File:Flickr_-_Government_Press_Office_%28GPO%29_-_Jean_Paul_Sartre_and_Simone_De_Beauvoir_welcomed_by_Avraham_Shlonsky_and_Leah_Goldberg_%28cropped%29_%28cropped%29.jpg. </a:t>
            </a:r>
            <a:endParaRPr sz="1200" i="1">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2b9872b377e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2b9872b377e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i="1">
                <a:solidFill>
                  <a:schemeClr val="dk1"/>
                </a:solidFill>
                <a:latin typeface="Calibri"/>
                <a:ea typeface="Calibri"/>
                <a:cs typeface="Calibri"/>
                <a:sym typeface="Calibri"/>
              </a:rPr>
              <a:t>MRCLD. (2022). Flickr - Government Press Office (GPO) - Jean Paul Sartre and Simone De Beauvoir welcomed by Avraham Shlonsky and Leah Goldberg (cropped) . Wikimedia Commons. Retrieved February 16, 2024, from https://commons.wikimedia.org/wiki/File:Flickr_-_Government_Press_Office_%28GPO%29_-_Jean_Paul_Sartre_and_Simone_De_Beauvoir_welcomed_by_Avraham_Shlonsky_and_Leah_Goldberg_%28cropped%29_%28cropped%29.jpg. </a:t>
            </a:r>
            <a:endParaRPr sz="1200" i="1">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5d845596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5d845596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b9872b377e_0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2b9872b377e_0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2b9872b377e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2b9872b377e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Hijazo, A. (2019a). </a:t>
            </a:r>
            <a:r>
              <a:rPr lang="en" sz="1200" i="1">
                <a:solidFill>
                  <a:schemeClr val="dk1"/>
                </a:solidFill>
                <a:latin typeface="Calibri"/>
                <a:ea typeface="Calibri"/>
                <a:cs typeface="Calibri"/>
                <a:sym typeface="Calibri"/>
              </a:rPr>
              <a:t>Simone de Beauvoir in Beijing 1955</a:t>
            </a:r>
            <a:r>
              <a:rPr lang="en" sz="1200">
                <a:solidFill>
                  <a:schemeClr val="dk1"/>
                </a:solidFill>
                <a:latin typeface="Calibri"/>
                <a:ea typeface="Calibri"/>
                <a:cs typeface="Calibri"/>
                <a:sym typeface="Calibri"/>
              </a:rPr>
              <a:t>. Wikimedia Commons. Retrieved February 16, 2024, from https://commons.wikimedia.org/wiki/File:Simone_de_Beauvoir_in_Beijing_1955.jpg.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2b9872b377e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2b9872b377e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Hijazo, A. (2019a). </a:t>
            </a:r>
            <a:r>
              <a:rPr lang="en" sz="1200" i="1">
                <a:solidFill>
                  <a:schemeClr val="dk1"/>
                </a:solidFill>
                <a:latin typeface="Calibri"/>
                <a:ea typeface="Calibri"/>
                <a:cs typeface="Calibri"/>
                <a:sym typeface="Calibri"/>
              </a:rPr>
              <a:t>Simone de Beauvoir in Beijing 1955</a:t>
            </a:r>
            <a:r>
              <a:rPr lang="en" sz="1200">
                <a:solidFill>
                  <a:schemeClr val="dk1"/>
                </a:solidFill>
                <a:latin typeface="Calibri"/>
                <a:ea typeface="Calibri"/>
                <a:cs typeface="Calibri"/>
                <a:sym typeface="Calibri"/>
              </a:rPr>
              <a:t>. Wikimedia Commons. Retrieved February 16, 2024, from https://commons.wikimedia.org/wiki/File:Simone_de_Beauvoir_in_Beijing_1955.jpg.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b9872b377e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b9872b377e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2b9872b377e_0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2b9872b377e_0_3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DietrichLiao. (2008). </a:t>
            </a:r>
            <a:r>
              <a:rPr lang="en" sz="1200" i="1" dirty="0">
                <a:solidFill>
                  <a:schemeClr val="dk1"/>
                </a:solidFill>
                <a:latin typeface="Calibri"/>
                <a:ea typeface="Calibri"/>
                <a:cs typeface="Calibri"/>
                <a:sym typeface="Calibri"/>
              </a:rPr>
              <a:t>Albert Camus</a:t>
            </a:r>
            <a:r>
              <a:rPr lang="en" sz="1200" dirty="0">
                <a:solidFill>
                  <a:schemeClr val="dk1"/>
                </a:solidFill>
                <a:latin typeface="Calibri"/>
                <a:ea typeface="Calibri"/>
                <a:cs typeface="Calibri"/>
                <a:sym typeface="Calibri"/>
              </a:rPr>
              <a:t>. flickr. Retrieved February 19, 2024, from https://www.flickr.com/photos/mitmensch0812/2513316191. </a:t>
            </a:r>
            <a:endParaRPr sz="1200" dirty="0">
              <a:solidFill>
                <a:schemeClr val="dk1"/>
              </a:solidFill>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b9872b377e_0_3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2b9872b377e_0_3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DietrichLiao. (2008). </a:t>
            </a:r>
            <a:r>
              <a:rPr lang="en" sz="1200" i="1">
                <a:solidFill>
                  <a:schemeClr val="dk1"/>
                </a:solidFill>
                <a:latin typeface="Calibri"/>
                <a:ea typeface="Calibri"/>
                <a:cs typeface="Calibri"/>
                <a:sym typeface="Calibri"/>
              </a:rPr>
              <a:t>Albert Camus</a:t>
            </a:r>
            <a:r>
              <a:rPr lang="en" sz="1200">
                <a:solidFill>
                  <a:schemeClr val="dk1"/>
                </a:solidFill>
                <a:latin typeface="Calibri"/>
                <a:ea typeface="Calibri"/>
                <a:cs typeface="Calibri"/>
                <a:sym typeface="Calibri"/>
              </a:rPr>
              <a:t>. flickr. Retrieved February 19, 2024, from https://www.flickr.com/photos/mitmensch0812/2513316191. </a:t>
            </a:r>
            <a:endParaRPr sz="1200">
              <a:solidFill>
                <a:schemeClr val="dk1"/>
              </a:solidFill>
              <a:latin typeface="Calibri"/>
              <a:ea typeface="Calibri"/>
              <a:cs typeface="Calibri"/>
              <a:sym typeface="Calibri"/>
            </a:endParaRPr>
          </a:p>
          <a:p>
            <a:pPr marL="0" lvl="0" indent="0" algn="l" rtl="0">
              <a:spcBef>
                <a:spcPts val="120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b9872b377e_0_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 name="Google Shape;471;g2b9872b377e_0_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2b74c0d24bf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2b74c0d24b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b74c0d24bf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6" name="Google Shape;486;g2b74c0d24bf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g2b74c0d24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5" name="Google Shape;495;g2b74c0d24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b9872b37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b9872b37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i="0" dirty="0">
                <a:solidFill>
                  <a:schemeClr val="dk1"/>
                </a:solidFill>
              </a:rPr>
              <a:t>Holland, Dean. (Director &amp; Producer). (2018, July 4). The good place. (Season 2, Episode 1).. YouTube. (https://youtu.be/bbcAPxQ3YLA?si=1CS2SZ69vCnxC4rf </a:t>
            </a:r>
            <a:endParaRPr i="0" dirty="0">
              <a:solidFill>
                <a:schemeClr val="dk1"/>
              </a:solidFill>
            </a:endParaRPr>
          </a:p>
          <a:p>
            <a:pPr marL="0" lvl="0" indent="0" algn="l" rtl="0">
              <a:spcBef>
                <a:spcPts val="1200"/>
              </a:spcBef>
              <a:spcAft>
                <a:spcPts val="1200"/>
              </a:spcAft>
              <a:buClr>
                <a:schemeClr val="dk1"/>
              </a:buClr>
              <a:buSzPts val="1100"/>
              <a:buFont typeface="Arial"/>
              <a:buNone/>
            </a:pPr>
            <a:endParaRPr sz="1200" dirty="0">
              <a:latin typeface="Times New Roman"/>
              <a:ea typeface="Times New Roman"/>
              <a:cs typeface="Times New Roman"/>
              <a:sym typeface="Times New Roman"/>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c8e4a9d52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2c8e4a9d52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b9872b377e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b9872b377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55600" lvl="0" indent="-12700" algn="l" rtl="0">
              <a:lnSpc>
                <a:spcPct val="115000"/>
              </a:lnSpc>
              <a:spcBef>
                <a:spcPts val="1200"/>
              </a:spcBef>
              <a:spcAft>
                <a:spcPts val="1200"/>
              </a:spcAft>
              <a:buClr>
                <a:schemeClr val="dk1"/>
              </a:buClr>
              <a:buSzPts val="1100"/>
              <a:buFont typeface="Arial"/>
              <a:buNone/>
            </a:pPr>
            <a:r>
              <a:rPr lang="en" dirty="0">
                <a:solidFill>
                  <a:schemeClr val="dk1"/>
                </a:solidFill>
              </a:rPr>
              <a:t>YouTube. (2016, November 21). </a:t>
            </a:r>
            <a:r>
              <a:rPr lang="en" i="1" dirty="0">
                <a:solidFill>
                  <a:schemeClr val="dk1"/>
                </a:solidFill>
              </a:rPr>
              <a:t>Westworld - consciousness does not exist, Anthony Hopkins</a:t>
            </a:r>
            <a:r>
              <a:rPr lang="en" dirty="0">
                <a:solidFill>
                  <a:schemeClr val="dk1"/>
                </a:solidFill>
              </a:rPr>
              <a:t>. YouTube. </a:t>
            </a:r>
            <a:r>
              <a:rPr lang="en" u="sng" dirty="0">
                <a:solidFill>
                  <a:schemeClr val="hlink"/>
                </a:solidFill>
                <a:hlinkClick r:id="rId3"/>
              </a:rPr>
              <a:t>https://www.youtube.com/watch?v=S94ETUiMZwQ</a:t>
            </a:r>
            <a:r>
              <a:rPr lang="en" dirty="0">
                <a:solidFill>
                  <a:schemeClr val="dk1"/>
                </a:solidFill>
              </a:rPr>
              <a:t>   </a:t>
            </a:r>
          </a:p>
          <a:p>
            <a:pPr marL="355600" lvl="0" indent="-12700" algn="l" rtl="0">
              <a:lnSpc>
                <a:spcPct val="115000"/>
              </a:lnSpc>
              <a:spcBef>
                <a:spcPts val="1200"/>
              </a:spcBef>
              <a:spcAft>
                <a:spcPts val="1200"/>
              </a:spcAft>
              <a:buClr>
                <a:schemeClr val="dk1"/>
              </a:buClr>
              <a:buSzPts val="1100"/>
              <a:buFont typeface="Arial"/>
              <a:buNone/>
            </a:pPr>
            <a:endParaRPr lang="en" sz="1200" dirty="0">
              <a:solidFill>
                <a:schemeClr val="dk1"/>
              </a:solidFill>
              <a:latin typeface="Times New Roman"/>
              <a:ea typeface="Times New Roman"/>
              <a:cs typeface="Times New Roman"/>
              <a:sym typeface="Times New Roman"/>
            </a:endParaRPr>
          </a:p>
          <a:p>
            <a:pPr marL="355600" lvl="0" indent="-12700" algn="l" rtl="0">
              <a:lnSpc>
                <a:spcPct val="115000"/>
              </a:lnSpc>
              <a:spcBef>
                <a:spcPts val="1200"/>
              </a:spcBef>
              <a:spcAft>
                <a:spcPts val="120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Season 1, Episode 8. </a:t>
            </a:r>
            <a:endParaRPr sz="1200" dirty="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b9872b377e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b9872b377e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b5d845596e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b5d845596e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K20 Center. (n.d.). It’s OPTIC-AL. Strategies. Retrieved from </a:t>
            </a:r>
            <a:r>
              <a:rPr lang="en" u="sng">
                <a:solidFill>
                  <a:srgbClr val="1155CC"/>
                </a:solidFill>
                <a:hlinkClick r:id="rId3">
                  <a:extLst>
                    <a:ext uri="{A12FA001-AC4F-418D-AE19-62706E023703}">
                      <ahyp:hlinkClr xmlns:ahyp="http://schemas.microsoft.com/office/drawing/2018/hyperlinkcolor" val="tx"/>
                    </a:ext>
                  </a:extLst>
                </a:hlinkClick>
              </a:rPr>
              <a:t>https://learn.k20center.ou.edu/strategy/99</a:t>
            </a:r>
            <a:endParaRPr>
              <a:solidFill>
                <a:schemeClr val="dk1"/>
              </a:solidFill>
            </a:endParaRPr>
          </a:p>
          <a:p>
            <a:pPr marL="0" lvl="0" indent="0" algn="l" rtl="0">
              <a:spcBef>
                <a:spcPts val="10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5d845596e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b5d845596e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a:solidFill>
                  <a:schemeClr val="dk1"/>
                </a:solidFill>
              </a:rPr>
              <a:t>Munch, E. (2021). </a:t>
            </a:r>
            <a:r>
              <a:rPr lang="en" i="1">
                <a:solidFill>
                  <a:schemeClr val="dk1"/>
                </a:solidFill>
              </a:rPr>
              <a:t>Edvard Munch - The Scream - Google Art Project</a:t>
            </a:r>
            <a:r>
              <a:rPr lang="en">
                <a:solidFill>
                  <a:schemeClr val="dk1"/>
                </a:solidFill>
              </a:rPr>
              <a:t>. Wikimedia Commons. Retrieved February 2, 2024, from https://commons.wikimedia.org/wiki/File:Edvard_Munch_-_The_Scream_-_Google_Art_Project.jpg. </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800">
              <a:solidFill>
                <a:schemeClr val="dk1"/>
              </a:solidFill>
            </a:endParaRPr>
          </a:p>
          <a:p>
            <a:pPr marL="0" lvl="0" indent="0" algn="l" rtl="0">
              <a:spcBef>
                <a:spcPts val="1200"/>
              </a:spcBef>
              <a:spcAft>
                <a:spcPts val="0"/>
              </a:spcAft>
              <a:buNone/>
            </a:pPr>
            <a:endParaRPr sz="6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40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40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rategy v1 1">
  <p:cSld name="Strategy v1_1">
    <p:spTree>
      <p:nvGrpSpPr>
        <p:cNvPr id="1" name="Shape 75"/>
        <p:cNvGrpSpPr/>
        <p:nvPr/>
      </p:nvGrpSpPr>
      <p:grpSpPr>
        <a:xfrm>
          <a:off x="0" y="0"/>
          <a:ext cx="0" cy="0"/>
          <a:chOff x="0" y="0"/>
          <a:chExt cx="0" cy="0"/>
        </a:xfrm>
      </p:grpSpPr>
      <p:pic>
        <p:nvPicPr>
          <p:cNvPr id="76" name="Google Shape;76;p1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77" name="Google Shape;77;p19"/>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8" name="Google Shape;78;p19"/>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79" name="Google Shape;79;p19"/>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80"/>
        <p:cNvGrpSpPr/>
        <p:nvPr/>
      </p:nvGrpSpPr>
      <p:grpSpPr>
        <a:xfrm>
          <a:off x="0" y="0"/>
          <a:ext cx="0" cy="0"/>
          <a:chOff x="0" y="0"/>
          <a:chExt cx="0" cy="0"/>
        </a:xfrm>
      </p:grpSpPr>
      <p:sp>
        <p:nvSpPr>
          <p:cNvPr id="81" name="Google Shape;81;p2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2" name="Google Shape;82;p2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lvl="0" indent="-393700" algn="l" rtl="0">
              <a:lnSpc>
                <a:spcPct val="100000"/>
              </a:lnSpc>
              <a:spcBef>
                <a:spcPts val="520"/>
              </a:spcBef>
              <a:spcAft>
                <a:spcPts val="0"/>
              </a:spcAft>
              <a:buClr>
                <a:schemeClr val="accent4"/>
              </a:buClr>
              <a:buSzPts val="2600"/>
              <a:buFont typeface="Arial"/>
              <a:buChar char="•"/>
              <a:defRPr sz="2600"/>
            </a:lvl1pPr>
            <a:lvl2pPr marL="914400" lvl="1" indent="-325755" algn="l" rtl="0">
              <a:lnSpc>
                <a:spcPct val="100000"/>
              </a:lnSpc>
              <a:spcBef>
                <a:spcPts val="360"/>
              </a:spcBef>
              <a:spcAft>
                <a:spcPts val="0"/>
              </a:spcAft>
              <a:buSzPts val="1530"/>
              <a:buChar char="⚫"/>
              <a:defRPr/>
            </a:lvl2pPr>
            <a:lvl3pPr marL="1371600" lvl="2" indent="-308610" algn="l" rtl="0">
              <a:lnSpc>
                <a:spcPct val="100000"/>
              </a:lnSpc>
              <a:spcBef>
                <a:spcPts val="360"/>
              </a:spcBef>
              <a:spcAft>
                <a:spcPts val="0"/>
              </a:spcAft>
              <a:buSzPts val="1260"/>
              <a:buChar char="⚫"/>
              <a:defRPr/>
            </a:lvl3pPr>
            <a:lvl4pPr marL="1828800" lvl="3" indent="-302894" algn="l" rtl="0">
              <a:lnSpc>
                <a:spcPct val="100000"/>
              </a:lnSpc>
              <a:spcBef>
                <a:spcPts val="360"/>
              </a:spcBef>
              <a:spcAft>
                <a:spcPts val="0"/>
              </a:spcAft>
              <a:buSzPts val="1170"/>
              <a:buChar char="⚫"/>
              <a:defRPr/>
            </a:lvl4pPr>
            <a:lvl5pPr marL="2286000" lvl="4" indent="-302895" algn="l" rtl="0">
              <a:lnSpc>
                <a:spcPct val="100000"/>
              </a:lnSpc>
              <a:spcBef>
                <a:spcPts val="360"/>
              </a:spcBef>
              <a:spcAft>
                <a:spcPts val="0"/>
              </a:spcAft>
              <a:buSzPts val="1170"/>
              <a:buChar char="⚫"/>
              <a:defRPr/>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83" name="Google Shape;83;p2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84"/>
        <p:cNvGrpSpPr/>
        <p:nvPr/>
      </p:nvGrpSpPr>
      <p:grpSpPr>
        <a:xfrm>
          <a:off x="0" y="0"/>
          <a:ext cx="0" cy="0"/>
          <a:chOff x="0" y="0"/>
          <a:chExt cx="0" cy="0"/>
        </a:xfrm>
      </p:grpSpPr>
      <p:sp>
        <p:nvSpPr>
          <p:cNvPr id="85" name="Google Shape;85;p2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rmAutofit/>
          </a:bodyPr>
          <a:lstStyle>
            <a:lvl1pPr marL="457200" lvl="0" indent="-228600" algn="l" rtl="0">
              <a:lnSpc>
                <a:spcPct val="100000"/>
              </a:lnSpc>
              <a:spcBef>
                <a:spcPts val="420"/>
              </a:spcBef>
              <a:spcAft>
                <a:spcPts val="0"/>
              </a:spcAft>
              <a:buSzPts val="2100"/>
              <a:buNone/>
              <a:defRPr sz="2100"/>
            </a:lvl1pPr>
            <a:lvl2pPr marL="914400" lvl="1" indent="-333883" algn="l" rtl="0">
              <a:lnSpc>
                <a:spcPct val="100000"/>
              </a:lnSpc>
              <a:spcBef>
                <a:spcPts val="390"/>
              </a:spcBef>
              <a:spcAft>
                <a:spcPts val="0"/>
              </a:spcAft>
              <a:buSzPts val="1658"/>
              <a:buChar char="⚫"/>
              <a:defRPr sz="1950"/>
            </a:lvl2pPr>
            <a:lvl3pPr marL="1371600" lvl="2" indent="-308610" algn="l" rtl="0">
              <a:lnSpc>
                <a:spcPct val="100000"/>
              </a:lnSpc>
              <a:spcBef>
                <a:spcPts val="360"/>
              </a:spcBef>
              <a:spcAft>
                <a:spcPts val="0"/>
              </a:spcAft>
              <a:buSzPts val="1260"/>
              <a:buChar char="⚫"/>
              <a:defRPr sz="1800"/>
            </a:lvl3pPr>
            <a:lvl4pPr marL="1828800" lvl="3" indent="-290512" algn="l" rtl="0">
              <a:lnSpc>
                <a:spcPct val="100000"/>
              </a:lnSpc>
              <a:spcBef>
                <a:spcPts val="300"/>
              </a:spcBef>
              <a:spcAft>
                <a:spcPts val="0"/>
              </a:spcAft>
              <a:buSzPts val="975"/>
              <a:buChar char="⚫"/>
              <a:defRPr sz="1500"/>
            </a:lvl4pPr>
            <a:lvl5pPr marL="2286000" lvl="4" indent="-284289" algn="l" rtl="0">
              <a:lnSpc>
                <a:spcPct val="100000"/>
              </a:lnSpc>
              <a:spcBef>
                <a:spcPts val="270"/>
              </a:spcBef>
              <a:spcAft>
                <a:spcPts val="0"/>
              </a:spcAft>
              <a:buSzPts val="877"/>
              <a:buChar char="⚫"/>
              <a:defRPr sz="135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sp>
        <p:nvSpPr>
          <p:cNvPr id="86" name="Google Shape;86;p2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lvl="0" algn="l" rtl="0">
              <a:lnSpc>
                <a:spcPct val="100000"/>
              </a:lnSpc>
              <a:spcBef>
                <a:spcPts val="0"/>
              </a:spcBef>
              <a:spcAft>
                <a:spcPts val="0"/>
              </a:spcAft>
              <a:buClr>
                <a:schemeClr val="accent4"/>
              </a:buClr>
              <a:buSzPts val="3600"/>
              <a:buFont typeface="Calibri"/>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7" name="Google Shape;87;p2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rmAutofit/>
          </a:bodyPr>
          <a:lstStyle>
            <a:lvl1pPr marL="457200" lvl="0" indent="-342900" algn="l" rtl="0">
              <a:lnSpc>
                <a:spcPct val="100000"/>
              </a:lnSpc>
              <a:spcBef>
                <a:spcPts val="360"/>
              </a:spcBef>
              <a:spcAft>
                <a:spcPts val="0"/>
              </a:spcAft>
              <a:buSzPts val="1800"/>
              <a:buChar char="•"/>
              <a:defRPr sz="1800"/>
            </a:lvl1pPr>
            <a:lvl2pPr marL="914400" lvl="1" indent="-309562" algn="l" rtl="0">
              <a:lnSpc>
                <a:spcPct val="100000"/>
              </a:lnSpc>
              <a:spcBef>
                <a:spcPts val="300"/>
              </a:spcBef>
              <a:spcAft>
                <a:spcPts val="0"/>
              </a:spcAft>
              <a:buSzPts val="1275"/>
              <a:buChar char="⚫"/>
              <a:defRPr sz="1500"/>
            </a:lvl2pPr>
            <a:lvl3pPr marL="1371600" lvl="2" indent="-288607" algn="l" rtl="0">
              <a:lnSpc>
                <a:spcPct val="100000"/>
              </a:lnSpc>
              <a:spcBef>
                <a:spcPts val="270"/>
              </a:spcBef>
              <a:spcAft>
                <a:spcPts val="0"/>
              </a:spcAft>
              <a:buSzPts val="945"/>
              <a:buChar char="⚫"/>
              <a:defRPr sz="1350"/>
            </a:lvl3pPr>
            <a:lvl4pPr marL="1828800" lvl="3" indent="-278130" algn="l" rtl="0">
              <a:lnSpc>
                <a:spcPct val="100000"/>
              </a:lnSpc>
              <a:spcBef>
                <a:spcPts val="240"/>
              </a:spcBef>
              <a:spcAft>
                <a:spcPts val="0"/>
              </a:spcAft>
              <a:buSzPts val="780"/>
              <a:buChar char="⚫"/>
              <a:defRPr sz="1200"/>
            </a:lvl4pPr>
            <a:lvl5pPr marL="2286000" lvl="4" indent="-278129" algn="l" rtl="0">
              <a:lnSpc>
                <a:spcPct val="100000"/>
              </a:lnSpc>
              <a:spcBef>
                <a:spcPts val="240"/>
              </a:spcBef>
              <a:spcAft>
                <a:spcPts val="0"/>
              </a:spcAft>
              <a:buSzPts val="780"/>
              <a:buChar char="⚫"/>
              <a:defRPr sz="1200"/>
            </a:lvl5pPr>
            <a:lvl6pPr marL="2743200" lvl="5" indent="-320039" algn="l" rtl="0">
              <a:lnSpc>
                <a:spcPct val="100000"/>
              </a:lnSpc>
              <a:spcBef>
                <a:spcPts val="360"/>
              </a:spcBef>
              <a:spcAft>
                <a:spcPts val="0"/>
              </a:spcAft>
              <a:buSzPts val="1440"/>
              <a:buChar char="⚫"/>
              <a:defRPr/>
            </a:lvl6pPr>
            <a:lvl7pPr marL="3200400" lvl="6" indent="-320039" algn="l" rtl="0">
              <a:lnSpc>
                <a:spcPct val="100000"/>
              </a:lnSpc>
              <a:spcBef>
                <a:spcPts val="360"/>
              </a:spcBef>
              <a:spcAft>
                <a:spcPts val="0"/>
              </a:spcAft>
              <a:buSzPts val="1440"/>
              <a:buChar char="⚫"/>
              <a:defRPr/>
            </a:lvl7pPr>
            <a:lvl8pPr marL="3657600" lvl="7" indent="-342900" algn="l" rtl="0">
              <a:lnSpc>
                <a:spcPct val="100000"/>
              </a:lnSpc>
              <a:spcBef>
                <a:spcPts val="360"/>
              </a:spcBef>
              <a:spcAft>
                <a:spcPts val="0"/>
              </a:spcAft>
              <a:buSzPts val="1800"/>
              <a:buChar char="•"/>
              <a:defRPr/>
            </a:lvl8pPr>
            <a:lvl9pPr marL="4114800" lvl="8" indent="-342900" algn="l" rtl="0">
              <a:lnSpc>
                <a:spcPct val="100000"/>
              </a:lnSpc>
              <a:spcBef>
                <a:spcPts val="360"/>
              </a:spcBef>
              <a:spcAft>
                <a:spcPts val="0"/>
              </a:spcAft>
              <a:buSzPts val="1800"/>
              <a:buChar char="•"/>
              <a:defRPr/>
            </a:lvl9pPr>
          </a:lstStyle>
          <a:p>
            <a:endParaRPr/>
          </a:p>
        </p:txBody>
      </p:sp>
      <p:pic>
        <p:nvPicPr>
          <p:cNvPr id="88" name="Google Shape;88;p21"/>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rmAutofit/>
          </a:bodyPr>
          <a:lstStyle>
            <a:lvl1pPr lvl="0" algn="l" rtl="0">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rtl="0">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91" name="Google Shape;91;p22"/>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sp>
        <p:nvSpPr>
          <p:cNvPr id="92" name="Google Shape;92;p22"/>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rmAutofit/>
          </a:bodyPr>
          <a:lstStyle>
            <a:lvl1pPr marL="457200" lvl="0" indent="-393700" algn="l" rtl="0">
              <a:lnSpc>
                <a:spcPct val="100000"/>
              </a:lnSpc>
              <a:spcBef>
                <a:spcPts val="520"/>
              </a:spcBef>
              <a:spcAft>
                <a:spcPts val="0"/>
              </a:spcAft>
              <a:buSzPts val="2600"/>
              <a:buChar char="•"/>
              <a:defRPr/>
            </a:lvl1pPr>
            <a:lvl2pPr marL="914400" lvl="1" indent="-325755" algn="l" rtl="0">
              <a:lnSpc>
                <a:spcPct val="100000"/>
              </a:lnSpc>
              <a:spcBef>
                <a:spcPts val="360"/>
              </a:spcBef>
              <a:spcAft>
                <a:spcPts val="0"/>
              </a:spcAft>
              <a:buSzPts val="1530"/>
              <a:buChar char="⚫"/>
              <a:defRPr/>
            </a:lvl2pPr>
            <a:lvl3pPr marL="1371600" lvl="2" indent="-298640" algn="l" rtl="0">
              <a:lnSpc>
                <a:spcPct val="100000"/>
              </a:lnSpc>
              <a:spcBef>
                <a:spcPts val="315"/>
              </a:spcBef>
              <a:spcAft>
                <a:spcPts val="0"/>
              </a:spcAft>
              <a:buSzPts val="1103"/>
              <a:buChar char="⚫"/>
              <a:defRPr/>
            </a:lvl3pPr>
            <a:lvl4pPr marL="1828800" lvl="3" indent="-290512" algn="l" rtl="0">
              <a:lnSpc>
                <a:spcPct val="100000"/>
              </a:lnSpc>
              <a:spcBef>
                <a:spcPts val="300"/>
              </a:spcBef>
              <a:spcAft>
                <a:spcPts val="0"/>
              </a:spcAft>
              <a:buSzPts val="975"/>
              <a:buChar char="⚫"/>
              <a:defRPr/>
            </a:lvl4pPr>
            <a:lvl5pPr marL="2286000" lvl="4" indent="-284289" algn="l" rtl="0">
              <a:lnSpc>
                <a:spcPct val="100000"/>
              </a:lnSpc>
              <a:spcBef>
                <a:spcPts val="270"/>
              </a:spcBef>
              <a:spcAft>
                <a:spcPts val="0"/>
              </a:spcAft>
              <a:buSzPts val="877"/>
              <a:buChar char="⚫"/>
              <a:defRPr sz="1350"/>
            </a:lvl5pPr>
            <a:lvl6pPr marL="2743200" lvl="5" indent="-297179" algn="l" rtl="0">
              <a:lnSpc>
                <a:spcPct val="100000"/>
              </a:lnSpc>
              <a:spcBef>
                <a:spcPts val="270"/>
              </a:spcBef>
              <a:spcAft>
                <a:spcPts val="0"/>
              </a:spcAft>
              <a:buSzPts val="1080"/>
              <a:buChar char="⚫"/>
              <a:defRPr sz="1350"/>
            </a:lvl6pPr>
            <a:lvl7pPr marL="3200400" lvl="6" indent="-297179" algn="l" rtl="0">
              <a:lnSpc>
                <a:spcPct val="100000"/>
              </a:lnSpc>
              <a:spcBef>
                <a:spcPts val="270"/>
              </a:spcBef>
              <a:spcAft>
                <a:spcPts val="0"/>
              </a:spcAft>
              <a:buSzPts val="1080"/>
              <a:buChar char="⚫"/>
              <a:defRPr sz="1350"/>
            </a:lvl7pPr>
            <a:lvl8pPr marL="3657600" lvl="7" indent="-314325" algn="l" rtl="0">
              <a:lnSpc>
                <a:spcPct val="100000"/>
              </a:lnSpc>
              <a:spcBef>
                <a:spcPts val="270"/>
              </a:spcBef>
              <a:spcAft>
                <a:spcPts val="0"/>
              </a:spcAft>
              <a:buSzPts val="1350"/>
              <a:buFont typeface="Constantia"/>
              <a:buChar char="•"/>
              <a:defRPr sz="1350"/>
            </a:lvl8pPr>
            <a:lvl9pPr marL="4114800" lvl="8" indent="-314325" algn="l" rtl="0">
              <a:lnSpc>
                <a:spcPct val="100000"/>
              </a:lnSpc>
              <a:spcBef>
                <a:spcPts val="270"/>
              </a:spcBef>
              <a:spcAft>
                <a:spcPts val="0"/>
              </a:spcAft>
              <a:buSzPts val="1350"/>
              <a:buFont typeface="Constantia"/>
              <a:buChar char="•"/>
              <a:defRPr sz="1350"/>
            </a:lvl9pPr>
          </a:lstStyle>
          <a:p>
            <a:endParaRPr/>
          </a:p>
        </p:txBody>
      </p:sp>
      <p:pic>
        <p:nvPicPr>
          <p:cNvPr id="93" name="Google Shape;93;p22"/>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rategy v1 2">
  <p:cSld name="Strategy v1_2">
    <p:spTree>
      <p:nvGrpSpPr>
        <p:cNvPr id="1" name="Shape 94"/>
        <p:cNvGrpSpPr/>
        <p:nvPr/>
      </p:nvGrpSpPr>
      <p:grpSpPr>
        <a:xfrm>
          <a:off x="0" y="0"/>
          <a:ext cx="0" cy="0"/>
          <a:chOff x="0" y="0"/>
          <a:chExt cx="0" cy="0"/>
        </a:xfrm>
      </p:grpSpPr>
      <p:pic>
        <p:nvPicPr>
          <p:cNvPr id="95" name="Google Shape;95;p23"/>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96" name="Google Shape;96;p2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23"/>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98" name="Google Shape;98;p23"/>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rategy v1 3">
  <p:cSld name="Strategy v1_3">
    <p:spTree>
      <p:nvGrpSpPr>
        <p:cNvPr id="1" name="Shape 99"/>
        <p:cNvGrpSpPr/>
        <p:nvPr/>
      </p:nvGrpSpPr>
      <p:grpSpPr>
        <a:xfrm>
          <a:off x="0" y="0"/>
          <a:ext cx="0" cy="0"/>
          <a:chOff x="0" y="0"/>
          <a:chExt cx="0" cy="0"/>
        </a:xfrm>
      </p:grpSpPr>
      <p:pic>
        <p:nvPicPr>
          <p:cNvPr id="100" name="Google Shape;100;p2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101" name="Google Shape;101;p2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rtl="0">
              <a:spcBef>
                <a:spcPts val="0"/>
              </a:spcBef>
              <a:spcAft>
                <a:spcPts val="0"/>
              </a:spcAft>
              <a:buClr>
                <a:schemeClr val="accent4"/>
              </a:buClr>
              <a:buSzPts val="36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2" name="Google Shape;102;p2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rtl="0">
              <a:spcBef>
                <a:spcPts val="520"/>
              </a:spcBef>
              <a:spcAft>
                <a:spcPts val="0"/>
              </a:spcAft>
              <a:buSzPts val="2600"/>
              <a:buChar char="•"/>
              <a:defRPr/>
            </a:lvl1pPr>
            <a:lvl2pPr marL="914400" lvl="1" indent="-325755" algn="l" rtl="0">
              <a:spcBef>
                <a:spcPts val="360"/>
              </a:spcBef>
              <a:spcAft>
                <a:spcPts val="0"/>
              </a:spcAft>
              <a:buSzPts val="1530"/>
              <a:buChar char="⚫"/>
              <a:defRPr/>
            </a:lvl2pPr>
            <a:lvl3pPr marL="1371600" lvl="2" indent="-298608" algn="l" rtl="0">
              <a:spcBef>
                <a:spcPts val="315"/>
              </a:spcBef>
              <a:spcAft>
                <a:spcPts val="0"/>
              </a:spcAft>
              <a:buSzPts val="1103"/>
              <a:buChar char="⚫"/>
              <a:defRPr/>
            </a:lvl3pPr>
            <a:lvl4pPr marL="1828800" lvl="3" indent="-290512" algn="l" rtl="0">
              <a:spcBef>
                <a:spcPts val="300"/>
              </a:spcBef>
              <a:spcAft>
                <a:spcPts val="0"/>
              </a:spcAft>
              <a:buSzPts val="975"/>
              <a:buChar char="⚫"/>
              <a:defRPr/>
            </a:lvl4pPr>
            <a:lvl5pPr marL="2286000" lvl="4" indent="-284321" algn="l" rtl="0">
              <a:spcBef>
                <a:spcPts val="270"/>
              </a:spcBef>
              <a:spcAft>
                <a:spcPts val="0"/>
              </a:spcAft>
              <a:buSzPts val="877"/>
              <a:buChar char="⚫"/>
              <a:defRPr sz="1350"/>
            </a:lvl5pPr>
            <a:lvl6pPr marL="2743200" lvl="5" indent="-297179" algn="l" rtl="0">
              <a:spcBef>
                <a:spcPts val="270"/>
              </a:spcBef>
              <a:spcAft>
                <a:spcPts val="0"/>
              </a:spcAft>
              <a:buSzPts val="1080"/>
              <a:buChar char="⚫"/>
              <a:defRPr sz="1350"/>
            </a:lvl6pPr>
            <a:lvl7pPr marL="3200400" lvl="6" indent="-297179" algn="l" rtl="0">
              <a:spcBef>
                <a:spcPts val="270"/>
              </a:spcBef>
              <a:spcAft>
                <a:spcPts val="0"/>
              </a:spcAft>
              <a:buSzPts val="1080"/>
              <a:buChar char="⚫"/>
              <a:defRPr sz="1350"/>
            </a:lvl7pPr>
            <a:lvl8pPr marL="3657600" lvl="7" indent="-314325" algn="l" rtl="0">
              <a:spcBef>
                <a:spcPts val="270"/>
              </a:spcBef>
              <a:spcAft>
                <a:spcPts val="0"/>
              </a:spcAft>
              <a:buSzPts val="1350"/>
              <a:buFont typeface="Calibri"/>
              <a:buChar char="•"/>
              <a:defRPr sz="1350"/>
            </a:lvl8pPr>
            <a:lvl9pPr marL="4114800" lvl="8" indent="-314325" algn="l" rtl="0">
              <a:spcBef>
                <a:spcPts val="270"/>
              </a:spcBef>
              <a:spcAft>
                <a:spcPts val="0"/>
              </a:spcAft>
              <a:buSzPts val="1350"/>
              <a:buFont typeface="Calibri"/>
              <a:buChar char="•"/>
              <a:defRPr sz="1350"/>
            </a:lvl9pPr>
          </a:lstStyle>
          <a:p>
            <a:endParaRPr/>
          </a:p>
        </p:txBody>
      </p:sp>
      <p:sp>
        <p:nvSpPr>
          <p:cNvPr id="103" name="Google Shape;103;p24"/>
          <p:cNvSpPr>
            <a:spLocks noGrp="1"/>
          </p:cNvSpPr>
          <p:nvPr>
            <p:ph type="pic" idx="2"/>
          </p:nvPr>
        </p:nvSpPr>
        <p:spPr>
          <a:xfrm>
            <a:off x="5911850" y="1663336"/>
            <a:ext cx="1828800" cy="182790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spcBef>
                <a:spcPts val="520"/>
              </a:spcBef>
              <a:spcAft>
                <a:spcPts val="0"/>
              </a:spcAft>
              <a:buSzPts val="2600"/>
              <a:buNone/>
              <a:defRPr b="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spcBef>
                <a:spcPts val="320"/>
              </a:spcBef>
              <a:spcAft>
                <a:spcPts val="0"/>
              </a:spcAft>
              <a:buSzPts val="1600"/>
              <a:buNone/>
              <a:defRPr sz="1600" b="1" i="1">
                <a:solidFill>
                  <a:schemeClr val="lt1"/>
                </a:solidFill>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alibri"/>
              <a:buChar char="•"/>
              <a:defRPr sz="1350"/>
            </a:lvl8pPr>
            <a:lvl9pPr marL="4114800" lvl="8" indent="-314325" algn="l">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extLst>
              <a:ext uri="{28A0092B-C50C-407E-A947-70E740481C1C}">
                <a14:useLocalDpi xmlns:a14="http://schemas.microsoft.com/office/drawing/2010/main" val="0"/>
              </a:ext>
            </a:extLst>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hyperlink" Target="https://en.wikipedia.org/wiki/The_Old_Guitaris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hyperlink" Target="https://en.wikipedia.org/wiki/The_Persistence_of_Memo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0.xml"/><Relationship Id="rId5" Type="http://schemas.openxmlformats.org/officeDocument/2006/relationships/hyperlink" Target="https://en.wikipedia.org/wiki/Nighthawks_(painting)" TargetMode="External"/><Relationship Id="rId4" Type="http://schemas.openxmlformats.org/officeDocument/2006/relationships/hyperlink" Target="https://en.wikipedia.org/wiki/Nighthawks_"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lickr.com/photos/profzucker/3320751204" TargetMode="External"/><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gandalfsgallery/7341046518"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profzucker/39022546625" TargetMode="External"/><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22.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bbcAPxQ3YLA"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S94ETUiMZwQ"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https://commons.wikimedia.org/wiki/File:Edvard_Munch_-_The_Scream_-_Google_Art_Project.jpg" TargetMode="External"/><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4"/>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768325" y="228600"/>
            <a:ext cx="3225899" cy="4610099"/>
          </a:xfrm>
          <a:prstGeom prst="rect">
            <a:avLst/>
          </a:prstGeom>
          <a:noFill/>
          <a:ln>
            <a:noFill/>
          </a:ln>
        </p:spPr>
      </p:pic>
      <p:sp>
        <p:nvSpPr>
          <p:cNvPr id="164" name="Google Shape;164;p34"/>
          <p:cNvSpPr txBox="1">
            <a:spLocks noGrp="1"/>
          </p:cNvSpPr>
          <p:nvPr>
            <p:ph type="body" idx="1"/>
          </p:nvPr>
        </p:nvSpPr>
        <p:spPr>
          <a:xfrm>
            <a:off x="4624375" y="228600"/>
            <a:ext cx="3759900" cy="4534200"/>
          </a:xfrm>
          <a:prstGeom prst="rect">
            <a:avLst/>
          </a:prstGeom>
        </p:spPr>
        <p:txBody>
          <a:bodyPr spcFirstLastPara="1" wrap="square" lIns="91425" tIns="0" rIns="91425" bIns="45700" anchor="t" anchorCtr="0">
            <a:normAutofit lnSpcReduction="10000"/>
          </a:bodyPr>
          <a:lstStyle/>
          <a:p>
            <a:pPr marL="457200" lvl="0" indent="-368300" algn="l" rtl="0">
              <a:spcBef>
                <a:spcPts val="520"/>
              </a:spcBef>
              <a:spcAft>
                <a:spcPts val="0"/>
              </a:spcAft>
              <a:buSzPts val="2200"/>
              <a:buChar char="•"/>
            </a:pPr>
            <a:r>
              <a:rPr lang="en" sz="2200" dirty="0"/>
              <a:t>O- Write </a:t>
            </a:r>
            <a:r>
              <a:rPr lang="en" sz="2200" b="1" i="1" u="sng" dirty="0"/>
              <a:t>observations</a:t>
            </a:r>
            <a:r>
              <a:rPr lang="en" sz="2200" dirty="0"/>
              <a:t> about the visuals you see</a:t>
            </a:r>
            <a:r>
              <a:rPr lang="en-US" sz="2200" dirty="0"/>
              <a:t>.</a:t>
            </a:r>
            <a:endParaRPr sz="2200" dirty="0"/>
          </a:p>
          <a:p>
            <a:pPr marL="457200" lvl="0" indent="-368300" algn="l" rtl="0">
              <a:spcBef>
                <a:spcPts val="0"/>
              </a:spcBef>
              <a:spcAft>
                <a:spcPts val="0"/>
              </a:spcAft>
              <a:buSzPts val="2200"/>
              <a:buChar char="•"/>
            </a:pPr>
            <a:r>
              <a:rPr lang="en" sz="2200" dirty="0"/>
              <a:t>P- List the </a:t>
            </a:r>
            <a:r>
              <a:rPr lang="en" sz="2200" b="1" i="1" u="sng" dirty="0"/>
              <a:t>parts</a:t>
            </a:r>
            <a:r>
              <a:rPr lang="en" sz="2200" i="1" dirty="0"/>
              <a:t>,</a:t>
            </a:r>
            <a:r>
              <a:rPr lang="en" sz="2200" dirty="0"/>
              <a:t> or details, you notice.</a:t>
            </a:r>
            <a:endParaRPr sz="2200" dirty="0"/>
          </a:p>
          <a:p>
            <a:pPr marL="457200" lvl="0" indent="-368300" algn="l" rtl="0">
              <a:spcBef>
                <a:spcPts val="0"/>
              </a:spcBef>
              <a:spcAft>
                <a:spcPts val="0"/>
              </a:spcAft>
              <a:buSzPts val="2200"/>
              <a:buChar char="•"/>
            </a:pPr>
            <a:r>
              <a:rPr lang="en" sz="2200" dirty="0"/>
              <a:t>T- Assess the </a:t>
            </a:r>
            <a:r>
              <a:rPr lang="en" sz="2200" b="1" i="1" u="sng" dirty="0"/>
              <a:t>title</a:t>
            </a:r>
            <a:r>
              <a:rPr lang="en" sz="2200" i="1" dirty="0"/>
              <a:t>.</a:t>
            </a:r>
            <a:r>
              <a:rPr lang="en" sz="2200" dirty="0"/>
              <a:t> </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does it relate?</a:t>
            </a:r>
            <a:endParaRPr sz="1800" dirty="0"/>
          </a:p>
          <a:p>
            <a:pPr marL="914400" lvl="1" indent="-294005" algn="l" rtl="0">
              <a:spcBef>
                <a:spcPts val="0"/>
              </a:spcBef>
              <a:spcAft>
                <a:spcPts val="0"/>
              </a:spcAft>
              <a:buSzPct val="100000"/>
              <a:buFont typeface="Wingdings" panose="05000000000000000000" pitchFamily="2" charset="2"/>
              <a:buChar char="§"/>
            </a:pPr>
            <a:r>
              <a:rPr lang="en" sz="1800" dirty="0"/>
              <a:t>If there is </a:t>
            </a:r>
            <a:r>
              <a:rPr lang="en" sz="1800" b="1" i="1" u="sng" dirty="0"/>
              <a:t>no title</a:t>
            </a:r>
            <a:r>
              <a:rPr lang="en" sz="1800" dirty="0"/>
              <a:t>, give it one.</a:t>
            </a:r>
            <a:endParaRPr sz="1800" dirty="0"/>
          </a:p>
          <a:p>
            <a:pPr marL="457200" lvl="0" indent="-368300" algn="l" rtl="0">
              <a:spcBef>
                <a:spcPts val="0"/>
              </a:spcBef>
              <a:spcAft>
                <a:spcPts val="0"/>
              </a:spcAft>
              <a:buSzPts val="2200"/>
              <a:buChar char="•"/>
            </a:pPr>
            <a:r>
              <a:rPr lang="en" sz="2200" dirty="0"/>
              <a:t>I- Determine the </a:t>
            </a:r>
            <a:r>
              <a:rPr lang="en" sz="2200" b="1" i="1" u="sng" dirty="0"/>
              <a:t>interrelationships</a:t>
            </a:r>
            <a:r>
              <a:rPr lang="en" sz="2200" dirty="0"/>
              <a:t> of the visuals.</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 they work together?</a:t>
            </a:r>
            <a:endParaRPr sz="1800" dirty="0"/>
          </a:p>
          <a:p>
            <a:pPr marL="457200" lvl="0" indent="-368300" algn="l" rtl="0">
              <a:spcBef>
                <a:spcPts val="0"/>
              </a:spcBef>
              <a:spcAft>
                <a:spcPts val="0"/>
              </a:spcAft>
              <a:buSzPts val="2200"/>
              <a:buChar char="•"/>
            </a:pPr>
            <a:r>
              <a:rPr lang="en" sz="2200" dirty="0"/>
              <a:t>C- Come to a </a:t>
            </a:r>
            <a:r>
              <a:rPr lang="en" sz="2200" b="1" i="1" u="sng" dirty="0"/>
              <a:t>conclusion</a:t>
            </a:r>
            <a:r>
              <a:rPr lang="en" sz="2200" dirty="0"/>
              <a:t> about the image.</a:t>
            </a:r>
            <a:endParaRPr sz="2200" dirty="0"/>
          </a:p>
        </p:txBody>
      </p:sp>
      <p:sp>
        <p:nvSpPr>
          <p:cNvPr id="165" name="Google Shape;165;p34"/>
          <p:cNvSpPr txBox="1"/>
          <p:nvPr/>
        </p:nvSpPr>
        <p:spPr>
          <a:xfrm>
            <a:off x="768325" y="4762800"/>
            <a:ext cx="32259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800">
                <a:solidFill>
                  <a:schemeClr val="dk1"/>
                </a:solidFill>
              </a:rPr>
              <a:t>Picasso, P. (1904). The Old guitarist [Online image]. Retrieved June 18, 2020 from</a:t>
            </a:r>
            <a:r>
              <a:rPr lang="en" sz="800">
                <a:solidFill>
                  <a:schemeClr val="dk1"/>
                </a:solidFill>
                <a:uFill>
                  <a:noFill/>
                </a:uFill>
                <a:hlinkClick r:id="rId4">
                  <a:extLst>
                    <a:ext uri="{A12FA001-AC4F-418D-AE19-62706E023703}">
                      <ahyp:hlinkClr xmlns:ahyp="http://schemas.microsoft.com/office/drawing/2018/hyperlinkcolor" val="tx"/>
                    </a:ext>
                  </a:extLst>
                </a:hlinkClick>
              </a:rPr>
              <a:t> </a:t>
            </a:r>
            <a:r>
              <a:rPr lang="en" sz="800" u="sng">
                <a:solidFill>
                  <a:schemeClr val="hlink"/>
                </a:solidFill>
                <a:hlinkClick r:id="rId4"/>
              </a:rPr>
              <a:t>https://en.wikipedia.org/wiki/The_Old_Guitarist</a:t>
            </a:r>
            <a:r>
              <a:rPr lang="en" sz="800">
                <a:solidFill>
                  <a:schemeClr val="dk1"/>
                </a:solidFill>
              </a:rPr>
              <a:t> </a:t>
            </a:r>
            <a:endParaRPr sz="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3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30025" y="864387"/>
            <a:ext cx="4637000" cy="3414725"/>
          </a:xfrm>
          <a:prstGeom prst="rect">
            <a:avLst/>
          </a:prstGeom>
          <a:noFill/>
          <a:ln>
            <a:noFill/>
          </a:ln>
        </p:spPr>
      </p:pic>
      <p:sp>
        <p:nvSpPr>
          <p:cNvPr id="171" name="Google Shape;171;p35"/>
          <p:cNvSpPr txBox="1"/>
          <p:nvPr/>
        </p:nvSpPr>
        <p:spPr>
          <a:xfrm>
            <a:off x="130025" y="4279125"/>
            <a:ext cx="46371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800">
                <a:solidFill>
                  <a:schemeClr val="dk1"/>
                </a:solidFill>
              </a:rPr>
              <a:t>Dali, S. (1931). The Persistence of memory [Online image]. Retrieved June 18, 2020 from</a:t>
            </a:r>
            <a:r>
              <a:rPr lang="en" sz="800">
                <a:solidFill>
                  <a:schemeClr val="dk1"/>
                </a:solidFill>
                <a:uFill>
                  <a:noFill/>
                </a:uFill>
                <a:hlinkClick r:id="rId4">
                  <a:extLst>
                    <a:ext uri="{A12FA001-AC4F-418D-AE19-62706E023703}">
                      <ahyp:hlinkClr xmlns:ahyp="http://schemas.microsoft.com/office/drawing/2018/hyperlinkcolor" val="tx"/>
                    </a:ext>
                  </a:extLst>
                </a:hlinkClick>
              </a:rPr>
              <a:t> </a:t>
            </a:r>
            <a:r>
              <a:rPr lang="en" sz="800" u="sng">
                <a:solidFill>
                  <a:schemeClr val="hlink"/>
                </a:solidFill>
                <a:hlinkClick r:id="rId4"/>
              </a:rPr>
              <a:t>https://en.wikipedia.org/wiki/The_Persistence_of_Memory</a:t>
            </a:r>
            <a:endParaRPr sz="800"/>
          </a:p>
        </p:txBody>
      </p:sp>
      <p:sp>
        <p:nvSpPr>
          <p:cNvPr id="172" name="Google Shape;172;p35"/>
          <p:cNvSpPr txBox="1">
            <a:spLocks noGrp="1"/>
          </p:cNvSpPr>
          <p:nvPr>
            <p:ph type="body" idx="1"/>
          </p:nvPr>
        </p:nvSpPr>
        <p:spPr>
          <a:xfrm>
            <a:off x="4624375" y="228600"/>
            <a:ext cx="3759900" cy="4534200"/>
          </a:xfrm>
          <a:prstGeom prst="rect">
            <a:avLst/>
          </a:prstGeom>
        </p:spPr>
        <p:txBody>
          <a:bodyPr spcFirstLastPara="1" wrap="square" lIns="91425" tIns="0" rIns="91425" bIns="45700" anchor="t" anchorCtr="0">
            <a:normAutofit lnSpcReduction="10000"/>
          </a:bodyPr>
          <a:lstStyle/>
          <a:p>
            <a:pPr marL="457200" lvl="0" indent="-368300" algn="l" rtl="0">
              <a:spcBef>
                <a:spcPts val="520"/>
              </a:spcBef>
              <a:spcAft>
                <a:spcPts val="0"/>
              </a:spcAft>
              <a:buSzPts val="2200"/>
              <a:buChar char="•"/>
            </a:pPr>
            <a:r>
              <a:rPr lang="en" sz="2200" dirty="0"/>
              <a:t>O- Write </a:t>
            </a:r>
            <a:r>
              <a:rPr lang="en" sz="2200" b="1" i="1" u="sng" dirty="0"/>
              <a:t>observations</a:t>
            </a:r>
            <a:r>
              <a:rPr lang="en" sz="2200" dirty="0"/>
              <a:t> about the visuals you see.</a:t>
            </a:r>
            <a:endParaRPr sz="2200" dirty="0"/>
          </a:p>
          <a:p>
            <a:pPr marL="457200" lvl="0" indent="-368300" algn="l" rtl="0">
              <a:spcBef>
                <a:spcPts val="0"/>
              </a:spcBef>
              <a:spcAft>
                <a:spcPts val="0"/>
              </a:spcAft>
              <a:buSzPts val="2200"/>
              <a:buChar char="•"/>
            </a:pPr>
            <a:r>
              <a:rPr lang="en" sz="2200" dirty="0"/>
              <a:t>P- List the </a:t>
            </a:r>
            <a:r>
              <a:rPr lang="en" sz="2200" b="1" i="1" u="sng" dirty="0"/>
              <a:t>parts</a:t>
            </a:r>
            <a:r>
              <a:rPr lang="en" sz="2200" dirty="0"/>
              <a:t>, or details, you notice.</a:t>
            </a:r>
            <a:endParaRPr sz="2200" dirty="0"/>
          </a:p>
          <a:p>
            <a:pPr marL="457200" lvl="0" indent="-368300" algn="l" rtl="0">
              <a:spcBef>
                <a:spcPts val="0"/>
              </a:spcBef>
              <a:spcAft>
                <a:spcPts val="0"/>
              </a:spcAft>
              <a:buSzPts val="2200"/>
              <a:buChar char="•"/>
            </a:pPr>
            <a:r>
              <a:rPr lang="en" sz="2200" dirty="0"/>
              <a:t>T- Assess the </a:t>
            </a:r>
            <a:r>
              <a:rPr lang="en" sz="2200" b="1" i="1" u="sng" dirty="0"/>
              <a:t>title</a:t>
            </a:r>
            <a:r>
              <a:rPr lang="en" sz="2200" dirty="0"/>
              <a:t> </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does it relate?</a:t>
            </a:r>
            <a:endParaRPr sz="1800" dirty="0"/>
          </a:p>
          <a:p>
            <a:pPr marL="914400" lvl="1" indent="-294005" algn="l" rtl="0">
              <a:spcBef>
                <a:spcPts val="0"/>
              </a:spcBef>
              <a:spcAft>
                <a:spcPts val="0"/>
              </a:spcAft>
              <a:buSzPct val="100000"/>
              <a:buFont typeface="Wingdings" panose="05000000000000000000" pitchFamily="2" charset="2"/>
              <a:buChar char="§"/>
            </a:pPr>
            <a:r>
              <a:rPr lang="en" sz="1800" dirty="0"/>
              <a:t>If there is </a:t>
            </a:r>
            <a:r>
              <a:rPr lang="en" sz="1800" b="1" i="1" u="sng" dirty="0"/>
              <a:t>no title</a:t>
            </a:r>
            <a:r>
              <a:rPr lang="en" sz="1800" dirty="0"/>
              <a:t>, give it one.</a:t>
            </a:r>
            <a:endParaRPr sz="1800" dirty="0"/>
          </a:p>
          <a:p>
            <a:pPr marL="457200" lvl="0" indent="-368300" algn="l" rtl="0">
              <a:spcBef>
                <a:spcPts val="0"/>
              </a:spcBef>
              <a:spcAft>
                <a:spcPts val="0"/>
              </a:spcAft>
              <a:buSzPts val="2200"/>
              <a:buChar char="•"/>
            </a:pPr>
            <a:r>
              <a:rPr lang="en" sz="2200" dirty="0"/>
              <a:t>I- Determine the </a:t>
            </a:r>
            <a:r>
              <a:rPr lang="en" sz="2200" b="1" i="1" u="sng" dirty="0"/>
              <a:t>interrelationships</a:t>
            </a:r>
            <a:r>
              <a:rPr lang="en" sz="2200" dirty="0"/>
              <a:t> of the visuals.</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 they work together?</a:t>
            </a:r>
            <a:endParaRPr sz="1800" dirty="0"/>
          </a:p>
          <a:p>
            <a:pPr marL="457200" lvl="0" indent="-368300" algn="l" rtl="0">
              <a:spcBef>
                <a:spcPts val="0"/>
              </a:spcBef>
              <a:spcAft>
                <a:spcPts val="0"/>
              </a:spcAft>
              <a:buSzPts val="2200"/>
              <a:buChar char="•"/>
            </a:pPr>
            <a:r>
              <a:rPr lang="en" sz="2200" dirty="0"/>
              <a:t>C- Come to a </a:t>
            </a:r>
            <a:r>
              <a:rPr lang="en" sz="2200" b="1" i="1" u="sng" dirty="0"/>
              <a:t>conclusion</a:t>
            </a:r>
            <a:r>
              <a:rPr lang="en" sz="2200" dirty="0"/>
              <a:t> about the image.</a:t>
            </a:r>
            <a:endParaRPr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3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166361" y="1164287"/>
            <a:ext cx="4284105" cy="2510674"/>
          </a:xfrm>
          <a:prstGeom prst="rect">
            <a:avLst/>
          </a:prstGeom>
          <a:noFill/>
          <a:ln>
            <a:noFill/>
          </a:ln>
        </p:spPr>
      </p:pic>
      <p:sp>
        <p:nvSpPr>
          <p:cNvPr id="178" name="Google Shape;178;p36"/>
          <p:cNvSpPr txBox="1"/>
          <p:nvPr/>
        </p:nvSpPr>
        <p:spPr>
          <a:xfrm>
            <a:off x="91125" y="3879325"/>
            <a:ext cx="47178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800">
                <a:solidFill>
                  <a:schemeClr val="dk1"/>
                </a:solidFill>
              </a:rPr>
              <a:t>Hopper, E. (1942). Nighthawks [Online image]. Retrieved June 18, 2020 from</a:t>
            </a:r>
            <a:r>
              <a:rPr lang="en" sz="800">
                <a:solidFill>
                  <a:schemeClr val="dk1"/>
                </a:solidFill>
                <a:uFill>
                  <a:noFill/>
                </a:uFill>
                <a:hlinkClick r:id="rId4">
                  <a:extLst>
                    <a:ext uri="{A12FA001-AC4F-418D-AE19-62706E023703}">
                      <ahyp:hlinkClr xmlns:ahyp="http://schemas.microsoft.com/office/drawing/2018/hyperlinkcolor" val="tx"/>
                    </a:ext>
                  </a:extLst>
                </a:hlinkClick>
              </a:rPr>
              <a:t> </a:t>
            </a:r>
            <a:r>
              <a:rPr lang="en" sz="800" u="sng">
                <a:solidFill>
                  <a:schemeClr val="hlink"/>
                </a:solidFill>
                <a:hlinkClick r:id="rId4"/>
              </a:rPr>
              <a:t>https://en.wikipedia.org/wiki/Nighthawks_</a:t>
            </a:r>
            <a:r>
              <a:rPr lang="en" sz="800" u="sng">
                <a:solidFill>
                  <a:schemeClr val="hlink"/>
                </a:solidFill>
                <a:hlinkClick r:id="rId5"/>
              </a:rPr>
              <a:t>(painting)</a:t>
            </a:r>
            <a:endParaRPr sz="800"/>
          </a:p>
        </p:txBody>
      </p:sp>
      <p:sp>
        <p:nvSpPr>
          <p:cNvPr id="179" name="Google Shape;179;p36"/>
          <p:cNvSpPr txBox="1">
            <a:spLocks noGrp="1"/>
          </p:cNvSpPr>
          <p:nvPr>
            <p:ph type="body" idx="1"/>
          </p:nvPr>
        </p:nvSpPr>
        <p:spPr>
          <a:xfrm>
            <a:off x="4624375" y="228600"/>
            <a:ext cx="3759900" cy="4534200"/>
          </a:xfrm>
          <a:prstGeom prst="rect">
            <a:avLst/>
          </a:prstGeom>
        </p:spPr>
        <p:txBody>
          <a:bodyPr spcFirstLastPara="1" wrap="square" lIns="91425" tIns="0" rIns="91425" bIns="45700" anchor="t" anchorCtr="0">
            <a:normAutofit lnSpcReduction="10000"/>
          </a:bodyPr>
          <a:lstStyle/>
          <a:p>
            <a:pPr marL="457200" lvl="0" indent="-368300" algn="l" rtl="0">
              <a:spcBef>
                <a:spcPts val="520"/>
              </a:spcBef>
              <a:spcAft>
                <a:spcPts val="0"/>
              </a:spcAft>
              <a:buSzPts val="2200"/>
              <a:buChar char="•"/>
            </a:pPr>
            <a:r>
              <a:rPr lang="en" sz="2200" dirty="0"/>
              <a:t>O- Write </a:t>
            </a:r>
            <a:r>
              <a:rPr lang="en" sz="2200" b="1" i="1" u="sng" dirty="0"/>
              <a:t>observations</a:t>
            </a:r>
            <a:r>
              <a:rPr lang="en" sz="2200" dirty="0"/>
              <a:t> about the visuals you see.</a:t>
            </a:r>
            <a:endParaRPr sz="2200" dirty="0"/>
          </a:p>
          <a:p>
            <a:pPr marL="457200" lvl="0" indent="-368300" algn="l" rtl="0">
              <a:spcBef>
                <a:spcPts val="0"/>
              </a:spcBef>
              <a:spcAft>
                <a:spcPts val="0"/>
              </a:spcAft>
              <a:buSzPts val="2200"/>
              <a:buChar char="•"/>
            </a:pPr>
            <a:r>
              <a:rPr lang="en" sz="2200" dirty="0"/>
              <a:t>P- List the </a:t>
            </a:r>
            <a:r>
              <a:rPr lang="en" sz="2200" b="1" i="1" u="sng" dirty="0"/>
              <a:t>parts</a:t>
            </a:r>
            <a:r>
              <a:rPr lang="en" sz="2200" dirty="0"/>
              <a:t>, or details, you notice.</a:t>
            </a:r>
            <a:endParaRPr sz="2200" dirty="0"/>
          </a:p>
          <a:p>
            <a:pPr marL="457200" lvl="0" indent="-368300" algn="l" rtl="0">
              <a:spcBef>
                <a:spcPts val="0"/>
              </a:spcBef>
              <a:spcAft>
                <a:spcPts val="0"/>
              </a:spcAft>
              <a:buSzPts val="2200"/>
              <a:buChar char="•"/>
            </a:pPr>
            <a:r>
              <a:rPr lang="en" sz="2200" dirty="0"/>
              <a:t>T- Assess the </a:t>
            </a:r>
            <a:r>
              <a:rPr lang="en" sz="2200" b="1" i="1" u="sng" dirty="0"/>
              <a:t>title</a:t>
            </a:r>
            <a:r>
              <a:rPr lang="en" sz="2200" i="1" u="sng" dirty="0"/>
              <a:t>.</a:t>
            </a:r>
            <a:r>
              <a:rPr lang="en" sz="2200" dirty="0"/>
              <a:t> </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does it relate?</a:t>
            </a:r>
            <a:endParaRPr sz="1800" dirty="0"/>
          </a:p>
          <a:p>
            <a:pPr marL="914400" lvl="1" indent="-294005" algn="l" rtl="0">
              <a:spcBef>
                <a:spcPts val="0"/>
              </a:spcBef>
              <a:spcAft>
                <a:spcPts val="0"/>
              </a:spcAft>
              <a:buSzPct val="100000"/>
              <a:buFont typeface="Wingdings" panose="05000000000000000000" pitchFamily="2" charset="2"/>
              <a:buChar char="§"/>
            </a:pPr>
            <a:r>
              <a:rPr lang="en" sz="1800" dirty="0"/>
              <a:t>If there is </a:t>
            </a:r>
            <a:r>
              <a:rPr lang="en" sz="1800" b="1" i="1" u="sng" dirty="0"/>
              <a:t>no title</a:t>
            </a:r>
            <a:r>
              <a:rPr lang="en" sz="1800" dirty="0"/>
              <a:t>, give it one.</a:t>
            </a:r>
            <a:endParaRPr sz="1800" dirty="0"/>
          </a:p>
          <a:p>
            <a:pPr marL="457200" lvl="0" indent="-368300" algn="l" rtl="0">
              <a:spcBef>
                <a:spcPts val="0"/>
              </a:spcBef>
              <a:spcAft>
                <a:spcPts val="0"/>
              </a:spcAft>
              <a:buSzPts val="2200"/>
              <a:buChar char="•"/>
            </a:pPr>
            <a:r>
              <a:rPr lang="en" sz="2200" dirty="0"/>
              <a:t>I- Determine the </a:t>
            </a:r>
            <a:r>
              <a:rPr lang="en" sz="2200" b="1" i="1" u="sng" dirty="0"/>
              <a:t>interrelationships</a:t>
            </a:r>
            <a:r>
              <a:rPr lang="en" sz="2200" dirty="0"/>
              <a:t> of the visuals.</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 they work together?</a:t>
            </a:r>
            <a:endParaRPr sz="1800" dirty="0"/>
          </a:p>
          <a:p>
            <a:pPr marL="457200" lvl="0" indent="-368300" algn="l" rtl="0">
              <a:spcBef>
                <a:spcPts val="0"/>
              </a:spcBef>
              <a:spcAft>
                <a:spcPts val="0"/>
              </a:spcAft>
              <a:buSzPts val="2200"/>
              <a:buChar char="•"/>
            </a:pPr>
            <a:r>
              <a:rPr lang="en" sz="2200" dirty="0"/>
              <a:t>C- Come to a </a:t>
            </a:r>
            <a:r>
              <a:rPr lang="en" sz="2200" b="1" i="1" u="sng" dirty="0"/>
              <a:t>conclusion</a:t>
            </a:r>
            <a:r>
              <a:rPr lang="en" sz="2200" dirty="0"/>
              <a:t> about the image.</a:t>
            </a:r>
            <a:endParaRPr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7"/>
          <p:cNvSpPr txBox="1"/>
          <p:nvPr/>
        </p:nvSpPr>
        <p:spPr>
          <a:xfrm>
            <a:off x="91125" y="4184125"/>
            <a:ext cx="47178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800">
                <a:solidFill>
                  <a:schemeClr val="dk1"/>
                </a:solidFill>
              </a:rPr>
              <a:t>Magritte, R. (2009). </a:t>
            </a:r>
            <a:r>
              <a:rPr lang="en" sz="800" i="1">
                <a:solidFill>
                  <a:schemeClr val="dk1"/>
                </a:solidFill>
              </a:rPr>
              <a:t>Magritte, The Treachery of Images</a:t>
            </a:r>
            <a:r>
              <a:rPr lang="en" sz="800">
                <a:solidFill>
                  <a:schemeClr val="dk1"/>
                </a:solidFill>
              </a:rPr>
              <a:t>. flickr. Retrieved February 2, 2024, from </a:t>
            </a:r>
            <a:r>
              <a:rPr lang="en" sz="800" u="sng">
                <a:solidFill>
                  <a:schemeClr val="hlink"/>
                </a:solidFill>
                <a:hlinkClick r:id="rId3"/>
              </a:rPr>
              <a:t>https://www.flickr.com/photos/profzucker/3320751204</a:t>
            </a:r>
            <a:r>
              <a:rPr lang="en" sz="800">
                <a:solidFill>
                  <a:schemeClr val="dk1"/>
                </a:solidFill>
              </a:rPr>
              <a:t>. </a:t>
            </a:r>
            <a:endParaRPr sz="800">
              <a:solidFill>
                <a:schemeClr val="dk1"/>
              </a:solidFill>
            </a:endParaRPr>
          </a:p>
        </p:txBody>
      </p:sp>
      <p:sp>
        <p:nvSpPr>
          <p:cNvPr id="185" name="Google Shape;185;p37"/>
          <p:cNvSpPr txBox="1">
            <a:spLocks noGrp="1"/>
          </p:cNvSpPr>
          <p:nvPr>
            <p:ph type="body" idx="1"/>
          </p:nvPr>
        </p:nvSpPr>
        <p:spPr>
          <a:xfrm>
            <a:off x="4624375" y="228600"/>
            <a:ext cx="3759900" cy="4534200"/>
          </a:xfrm>
          <a:prstGeom prst="rect">
            <a:avLst/>
          </a:prstGeom>
        </p:spPr>
        <p:txBody>
          <a:bodyPr spcFirstLastPara="1" wrap="square" lIns="91425" tIns="0" rIns="91425" bIns="45700" anchor="t" anchorCtr="0">
            <a:normAutofit lnSpcReduction="10000"/>
          </a:bodyPr>
          <a:lstStyle/>
          <a:p>
            <a:pPr marL="457200" lvl="0" indent="-368300" algn="l" rtl="0">
              <a:spcBef>
                <a:spcPts val="520"/>
              </a:spcBef>
              <a:spcAft>
                <a:spcPts val="0"/>
              </a:spcAft>
              <a:buSzPts val="2200"/>
              <a:buChar char="•"/>
            </a:pPr>
            <a:r>
              <a:rPr lang="en" sz="2200" dirty="0"/>
              <a:t>O- Write </a:t>
            </a:r>
            <a:r>
              <a:rPr lang="en" sz="2200" b="1" i="1" u="sng" dirty="0"/>
              <a:t>observations</a:t>
            </a:r>
            <a:r>
              <a:rPr lang="en" sz="2200" dirty="0"/>
              <a:t> about the visuals you see.</a:t>
            </a:r>
            <a:endParaRPr sz="2200" dirty="0"/>
          </a:p>
          <a:p>
            <a:pPr marL="457200" lvl="0" indent="-368300" algn="l" rtl="0">
              <a:spcBef>
                <a:spcPts val="0"/>
              </a:spcBef>
              <a:spcAft>
                <a:spcPts val="0"/>
              </a:spcAft>
              <a:buSzPts val="2200"/>
              <a:buChar char="•"/>
            </a:pPr>
            <a:r>
              <a:rPr lang="en" sz="2200" dirty="0"/>
              <a:t>P- List the </a:t>
            </a:r>
            <a:r>
              <a:rPr lang="en" sz="2200" b="1" i="1" u="sng" dirty="0"/>
              <a:t>parts</a:t>
            </a:r>
            <a:r>
              <a:rPr lang="en" sz="2200" dirty="0"/>
              <a:t>, or details, you notice</a:t>
            </a:r>
            <a:endParaRPr sz="2200" dirty="0"/>
          </a:p>
          <a:p>
            <a:pPr marL="457200" lvl="0" indent="-368300" algn="l" rtl="0">
              <a:spcBef>
                <a:spcPts val="0"/>
              </a:spcBef>
              <a:spcAft>
                <a:spcPts val="0"/>
              </a:spcAft>
              <a:buSzPts val="2200"/>
              <a:buChar char="•"/>
            </a:pPr>
            <a:r>
              <a:rPr lang="en" sz="2200" dirty="0"/>
              <a:t>T- Assess the </a:t>
            </a:r>
            <a:r>
              <a:rPr lang="en" sz="2200" b="1" i="1" u="sng" dirty="0"/>
              <a:t>title</a:t>
            </a:r>
            <a:r>
              <a:rPr lang="en" sz="2200" i="1" u="sng" dirty="0"/>
              <a:t>.</a:t>
            </a:r>
            <a:r>
              <a:rPr lang="en" sz="2200" dirty="0"/>
              <a:t> </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does it relate?</a:t>
            </a:r>
            <a:endParaRPr sz="1800" dirty="0"/>
          </a:p>
          <a:p>
            <a:pPr marL="914400" lvl="1" indent="-294005" algn="l" rtl="0">
              <a:spcBef>
                <a:spcPts val="0"/>
              </a:spcBef>
              <a:spcAft>
                <a:spcPts val="0"/>
              </a:spcAft>
              <a:buSzPct val="100000"/>
              <a:buFont typeface="Wingdings" panose="05000000000000000000" pitchFamily="2" charset="2"/>
              <a:buChar char="§"/>
            </a:pPr>
            <a:r>
              <a:rPr lang="en" sz="1800" dirty="0"/>
              <a:t>If there is </a:t>
            </a:r>
            <a:r>
              <a:rPr lang="en" sz="1800" b="1" i="1" u="sng" dirty="0"/>
              <a:t>no title</a:t>
            </a:r>
            <a:r>
              <a:rPr lang="en" sz="1800" dirty="0"/>
              <a:t>, give it one.</a:t>
            </a:r>
            <a:endParaRPr sz="1800" dirty="0"/>
          </a:p>
          <a:p>
            <a:pPr marL="457200" lvl="0" indent="-368300" algn="l" rtl="0">
              <a:spcBef>
                <a:spcPts val="0"/>
              </a:spcBef>
              <a:spcAft>
                <a:spcPts val="0"/>
              </a:spcAft>
              <a:buSzPts val="2200"/>
              <a:buChar char="•"/>
            </a:pPr>
            <a:r>
              <a:rPr lang="en" sz="2200" dirty="0"/>
              <a:t>I- Determine the </a:t>
            </a:r>
            <a:r>
              <a:rPr lang="en" sz="2200" b="1" i="1" u="sng" dirty="0"/>
              <a:t>interrelationships</a:t>
            </a:r>
            <a:r>
              <a:rPr lang="en" sz="2200" dirty="0"/>
              <a:t> of the visuals.</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 they work together?</a:t>
            </a:r>
            <a:endParaRPr sz="1800" dirty="0"/>
          </a:p>
          <a:p>
            <a:pPr marL="457200" lvl="0" indent="-368300" algn="l" rtl="0">
              <a:spcBef>
                <a:spcPts val="0"/>
              </a:spcBef>
              <a:spcAft>
                <a:spcPts val="0"/>
              </a:spcAft>
              <a:buSzPts val="2200"/>
              <a:buChar char="•"/>
            </a:pPr>
            <a:r>
              <a:rPr lang="en" sz="2200" dirty="0"/>
              <a:t>C- Come to a </a:t>
            </a:r>
            <a:r>
              <a:rPr lang="en" sz="2200" b="1" i="1" u="sng" dirty="0"/>
              <a:t>conclusion</a:t>
            </a:r>
            <a:r>
              <a:rPr lang="en" sz="2200" dirty="0"/>
              <a:t> about the image.</a:t>
            </a:r>
            <a:endParaRPr sz="2200" dirty="0"/>
          </a:p>
        </p:txBody>
      </p:sp>
      <p:pic>
        <p:nvPicPr>
          <p:cNvPr id="186" name="Google Shape;186;p37"/>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336890" y="813487"/>
            <a:ext cx="4182736" cy="32413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p:nvPr/>
        </p:nvSpPr>
        <p:spPr>
          <a:xfrm>
            <a:off x="114275" y="3881231"/>
            <a:ext cx="47178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800">
                <a:solidFill>
                  <a:schemeClr val="dk1"/>
                </a:solidFill>
              </a:rPr>
              <a:t>Magritte, R. (2012). </a:t>
            </a:r>
            <a:r>
              <a:rPr lang="en" sz="800" i="1">
                <a:solidFill>
                  <a:schemeClr val="dk1"/>
                </a:solidFill>
              </a:rPr>
              <a:t>René Magritte - The Lovers [1928]</a:t>
            </a:r>
            <a:r>
              <a:rPr lang="en" sz="800">
                <a:solidFill>
                  <a:schemeClr val="dk1"/>
                </a:solidFill>
              </a:rPr>
              <a:t>. flickr. Retrieved February 2, 2024, from </a:t>
            </a:r>
            <a:r>
              <a:rPr lang="en" sz="800" u="sng">
                <a:solidFill>
                  <a:schemeClr val="hlink"/>
                </a:solidFill>
                <a:hlinkClick r:id="rId3"/>
              </a:rPr>
              <a:t>https://www.flickr.com/photos/gandalfsgallery/7341046518</a:t>
            </a:r>
            <a:r>
              <a:rPr lang="en" sz="800">
                <a:solidFill>
                  <a:schemeClr val="dk1"/>
                </a:solidFill>
              </a:rPr>
              <a:t>. </a:t>
            </a:r>
            <a:endParaRPr sz="800">
              <a:solidFill>
                <a:schemeClr val="dk1"/>
              </a:solidFill>
            </a:endParaRPr>
          </a:p>
        </p:txBody>
      </p:sp>
      <p:sp>
        <p:nvSpPr>
          <p:cNvPr id="192" name="Google Shape;192;p38"/>
          <p:cNvSpPr txBox="1">
            <a:spLocks noGrp="1"/>
          </p:cNvSpPr>
          <p:nvPr>
            <p:ph type="body" idx="1"/>
          </p:nvPr>
        </p:nvSpPr>
        <p:spPr>
          <a:xfrm>
            <a:off x="4624375" y="228600"/>
            <a:ext cx="3759900" cy="4534200"/>
          </a:xfrm>
          <a:prstGeom prst="rect">
            <a:avLst/>
          </a:prstGeom>
        </p:spPr>
        <p:txBody>
          <a:bodyPr spcFirstLastPara="1" wrap="square" lIns="91425" tIns="0" rIns="91425" bIns="45700" anchor="t" anchorCtr="0">
            <a:normAutofit lnSpcReduction="10000"/>
          </a:bodyPr>
          <a:lstStyle/>
          <a:p>
            <a:pPr marL="457200" lvl="0" indent="-368300" algn="l" rtl="0">
              <a:spcBef>
                <a:spcPts val="520"/>
              </a:spcBef>
              <a:spcAft>
                <a:spcPts val="0"/>
              </a:spcAft>
              <a:buSzPts val="2200"/>
              <a:buChar char="•"/>
            </a:pPr>
            <a:r>
              <a:rPr lang="en" sz="2200" dirty="0"/>
              <a:t>O- Write </a:t>
            </a:r>
            <a:r>
              <a:rPr lang="en" sz="2200" b="1" i="1" u="sng" dirty="0"/>
              <a:t>observations</a:t>
            </a:r>
            <a:r>
              <a:rPr lang="en" sz="2200" dirty="0"/>
              <a:t> about the visuals you see.</a:t>
            </a:r>
            <a:endParaRPr sz="2200" dirty="0"/>
          </a:p>
          <a:p>
            <a:pPr marL="457200" lvl="0" indent="-368300" algn="l" rtl="0">
              <a:spcBef>
                <a:spcPts val="0"/>
              </a:spcBef>
              <a:spcAft>
                <a:spcPts val="0"/>
              </a:spcAft>
              <a:buSzPts val="2200"/>
              <a:buChar char="•"/>
            </a:pPr>
            <a:r>
              <a:rPr lang="en" sz="2200" dirty="0"/>
              <a:t>P- List the </a:t>
            </a:r>
            <a:r>
              <a:rPr lang="en" sz="2200" b="1" i="1" u="sng" dirty="0"/>
              <a:t>parts</a:t>
            </a:r>
            <a:r>
              <a:rPr lang="en" sz="2200" dirty="0"/>
              <a:t>, or details, you notice.</a:t>
            </a:r>
            <a:endParaRPr sz="2200" dirty="0"/>
          </a:p>
          <a:p>
            <a:pPr marL="457200" lvl="0" indent="-368300" algn="l" rtl="0">
              <a:spcBef>
                <a:spcPts val="0"/>
              </a:spcBef>
              <a:spcAft>
                <a:spcPts val="0"/>
              </a:spcAft>
              <a:buSzPts val="2200"/>
              <a:buChar char="•"/>
            </a:pPr>
            <a:r>
              <a:rPr lang="en" sz="2200" dirty="0"/>
              <a:t>T- Assess the </a:t>
            </a:r>
            <a:r>
              <a:rPr lang="en" sz="2200" b="1" i="1" u="sng" dirty="0"/>
              <a:t>title</a:t>
            </a:r>
            <a:r>
              <a:rPr lang="en" sz="2200" i="1" u="sng" dirty="0"/>
              <a:t>.</a:t>
            </a:r>
            <a:r>
              <a:rPr lang="en" sz="2200" dirty="0"/>
              <a:t> </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does it relate?</a:t>
            </a:r>
            <a:endParaRPr sz="1800" dirty="0"/>
          </a:p>
          <a:p>
            <a:pPr marL="914400" lvl="1" indent="-294005" algn="l" rtl="0">
              <a:spcBef>
                <a:spcPts val="0"/>
              </a:spcBef>
              <a:spcAft>
                <a:spcPts val="0"/>
              </a:spcAft>
              <a:buSzPct val="100000"/>
              <a:buFont typeface="Wingdings" panose="05000000000000000000" pitchFamily="2" charset="2"/>
              <a:buChar char="§"/>
            </a:pPr>
            <a:r>
              <a:rPr lang="en" sz="1800" dirty="0"/>
              <a:t>If there is </a:t>
            </a:r>
            <a:r>
              <a:rPr lang="en" sz="1800" b="1" i="1" u="sng" dirty="0"/>
              <a:t>no title</a:t>
            </a:r>
            <a:r>
              <a:rPr lang="en" sz="1800" dirty="0"/>
              <a:t>, give it one.</a:t>
            </a:r>
            <a:endParaRPr sz="1800" dirty="0"/>
          </a:p>
          <a:p>
            <a:pPr marL="457200" lvl="0" indent="-368300" algn="l" rtl="0">
              <a:spcBef>
                <a:spcPts val="0"/>
              </a:spcBef>
              <a:spcAft>
                <a:spcPts val="0"/>
              </a:spcAft>
              <a:buSzPts val="2200"/>
              <a:buChar char="•"/>
            </a:pPr>
            <a:r>
              <a:rPr lang="en" sz="2200" dirty="0"/>
              <a:t>I- Determine the </a:t>
            </a:r>
            <a:r>
              <a:rPr lang="en" sz="2200" b="1" i="1" u="sng" dirty="0"/>
              <a:t>interrelationships</a:t>
            </a:r>
            <a:r>
              <a:rPr lang="en" sz="2200" dirty="0"/>
              <a:t> of the visuals.</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 they work together?</a:t>
            </a:r>
            <a:endParaRPr sz="1800" dirty="0"/>
          </a:p>
          <a:p>
            <a:pPr marL="457200" lvl="0" indent="-368300" algn="l" rtl="0">
              <a:spcBef>
                <a:spcPts val="0"/>
              </a:spcBef>
              <a:spcAft>
                <a:spcPts val="0"/>
              </a:spcAft>
              <a:buSzPts val="2200"/>
              <a:buChar char="•"/>
            </a:pPr>
            <a:r>
              <a:rPr lang="en" sz="2200" dirty="0"/>
              <a:t>C- Come to a </a:t>
            </a:r>
            <a:r>
              <a:rPr lang="en" sz="2200" b="1" i="1" u="sng" dirty="0"/>
              <a:t>conclusion</a:t>
            </a:r>
            <a:r>
              <a:rPr lang="en" sz="2200" dirty="0"/>
              <a:t> about the image.</a:t>
            </a:r>
            <a:endParaRPr sz="2200" dirty="0"/>
          </a:p>
        </p:txBody>
      </p:sp>
      <p:pic>
        <p:nvPicPr>
          <p:cNvPr id="193" name="Google Shape;193;p38"/>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231493" y="699781"/>
            <a:ext cx="4223117" cy="3181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9"/>
          <p:cNvSpPr txBox="1"/>
          <p:nvPr/>
        </p:nvSpPr>
        <p:spPr>
          <a:xfrm>
            <a:off x="91125" y="4184125"/>
            <a:ext cx="4717800" cy="449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1200"/>
              </a:spcAft>
              <a:buNone/>
            </a:pPr>
            <a:r>
              <a:rPr lang="en" sz="800">
                <a:solidFill>
                  <a:schemeClr val="dk1"/>
                </a:solidFill>
              </a:rPr>
              <a:t>Giacometti, A. (2018). </a:t>
            </a:r>
            <a:r>
              <a:rPr lang="en" sz="800" i="1">
                <a:solidFill>
                  <a:schemeClr val="dk1"/>
                </a:solidFill>
              </a:rPr>
              <a:t>Giacometti, Walking Man II</a:t>
            </a:r>
            <a:r>
              <a:rPr lang="en" sz="800">
                <a:solidFill>
                  <a:schemeClr val="dk1"/>
                </a:solidFill>
              </a:rPr>
              <a:t>. flickr. Retrieved February 2, 2024, from </a:t>
            </a:r>
            <a:r>
              <a:rPr lang="en" sz="800" u="sng">
                <a:solidFill>
                  <a:schemeClr val="hlink"/>
                </a:solidFill>
                <a:hlinkClick r:id="rId3"/>
              </a:rPr>
              <a:t>https://www.flickr.com/photos/profzucker/39022546625</a:t>
            </a:r>
            <a:r>
              <a:rPr lang="en" sz="800">
                <a:solidFill>
                  <a:schemeClr val="dk1"/>
                </a:solidFill>
              </a:rPr>
              <a:t>.  </a:t>
            </a:r>
            <a:endParaRPr sz="800">
              <a:solidFill>
                <a:schemeClr val="dk1"/>
              </a:solidFill>
            </a:endParaRPr>
          </a:p>
        </p:txBody>
      </p:sp>
      <p:sp>
        <p:nvSpPr>
          <p:cNvPr id="199" name="Google Shape;199;p39"/>
          <p:cNvSpPr txBox="1">
            <a:spLocks noGrp="1"/>
          </p:cNvSpPr>
          <p:nvPr>
            <p:ph type="body" idx="1"/>
          </p:nvPr>
        </p:nvSpPr>
        <p:spPr>
          <a:xfrm>
            <a:off x="4378312" y="177328"/>
            <a:ext cx="3759900" cy="4534200"/>
          </a:xfrm>
          <a:prstGeom prst="rect">
            <a:avLst/>
          </a:prstGeom>
        </p:spPr>
        <p:txBody>
          <a:bodyPr spcFirstLastPara="1" wrap="square" lIns="91425" tIns="0" rIns="91425" bIns="45700" anchor="t" anchorCtr="0">
            <a:normAutofit lnSpcReduction="10000"/>
          </a:bodyPr>
          <a:lstStyle/>
          <a:p>
            <a:pPr marL="457200" lvl="0" indent="-368300" algn="l" rtl="0">
              <a:spcBef>
                <a:spcPts val="520"/>
              </a:spcBef>
              <a:spcAft>
                <a:spcPts val="0"/>
              </a:spcAft>
              <a:buSzPts val="2200"/>
              <a:buChar char="•"/>
            </a:pPr>
            <a:r>
              <a:rPr lang="en" sz="2200" dirty="0"/>
              <a:t>O- Write </a:t>
            </a:r>
            <a:r>
              <a:rPr lang="en" sz="2200" b="1" i="1" u="sng" dirty="0"/>
              <a:t>observations</a:t>
            </a:r>
            <a:r>
              <a:rPr lang="en" sz="2200" dirty="0"/>
              <a:t> about the visuals you see.</a:t>
            </a:r>
            <a:endParaRPr sz="2200" dirty="0"/>
          </a:p>
          <a:p>
            <a:pPr marL="457200" lvl="0" indent="-368300" algn="l" rtl="0">
              <a:spcBef>
                <a:spcPts val="0"/>
              </a:spcBef>
              <a:spcAft>
                <a:spcPts val="0"/>
              </a:spcAft>
              <a:buSzPts val="2200"/>
              <a:buChar char="•"/>
            </a:pPr>
            <a:r>
              <a:rPr lang="en" sz="2200" dirty="0"/>
              <a:t>P- List the </a:t>
            </a:r>
            <a:r>
              <a:rPr lang="en" sz="2200" b="1" i="1" u="sng" dirty="0"/>
              <a:t>parts</a:t>
            </a:r>
            <a:r>
              <a:rPr lang="en" sz="2200" dirty="0"/>
              <a:t>, or details, you notice.</a:t>
            </a:r>
            <a:endParaRPr sz="2200" dirty="0"/>
          </a:p>
          <a:p>
            <a:pPr marL="457200" lvl="0" indent="-368300" algn="l" rtl="0">
              <a:spcBef>
                <a:spcPts val="0"/>
              </a:spcBef>
              <a:spcAft>
                <a:spcPts val="0"/>
              </a:spcAft>
              <a:buSzPts val="2200"/>
              <a:buChar char="•"/>
            </a:pPr>
            <a:r>
              <a:rPr lang="en" sz="2200" dirty="0"/>
              <a:t>T- Assess the </a:t>
            </a:r>
            <a:r>
              <a:rPr lang="en" sz="2200" b="1" i="1" u="sng" dirty="0"/>
              <a:t>title</a:t>
            </a:r>
            <a:r>
              <a:rPr lang="en" sz="2200" i="1" u="sng" dirty="0"/>
              <a:t>.</a:t>
            </a:r>
            <a:r>
              <a:rPr lang="en" sz="2200" dirty="0"/>
              <a:t> </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does it relate?</a:t>
            </a:r>
            <a:endParaRPr sz="1800" dirty="0"/>
          </a:p>
          <a:p>
            <a:pPr marL="914400" lvl="1" indent="-294005" algn="l" rtl="0">
              <a:spcBef>
                <a:spcPts val="0"/>
              </a:spcBef>
              <a:spcAft>
                <a:spcPts val="0"/>
              </a:spcAft>
              <a:buSzPct val="100000"/>
              <a:buFont typeface="Wingdings" panose="05000000000000000000" pitchFamily="2" charset="2"/>
              <a:buChar char="§"/>
            </a:pPr>
            <a:r>
              <a:rPr lang="en" sz="1800" dirty="0"/>
              <a:t>If there is </a:t>
            </a:r>
            <a:r>
              <a:rPr lang="en" sz="1800" b="1" i="1" u="sng" dirty="0"/>
              <a:t>no title</a:t>
            </a:r>
            <a:r>
              <a:rPr lang="en" sz="1800" dirty="0"/>
              <a:t>, give it one.</a:t>
            </a:r>
            <a:endParaRPr sz="1800" dirty="0"/>
          </a:p>
          <a:p>
            <a:pPr marL="457200" lvl="0" indent="-368300" algn="l" rtl="0">
              <a:spcBef>
                <a:spcPts val="0"/>
              </a:spcBef>
              <a:spcAft>
                <a:spcPts val="0"/>
              </a:spcAft>
              <a:buSzPts val="2200"/>
              <a:buChar char="•"/>
            </a:pPr>
            <a:r>
              <a:rPr lang="en" sz="2200" dirty="0"/>
              <a:t>I- Determine the </a:t>
            </a:r>
            <a:r>
              <a:rPr lang="en" sz="2200" b="1" i="1" u="sng" dirty="0"/>
              <a:t>interrelationships</a:t>
            </a:r>
            <a:r>
              <a:rPr lang="en" sz="2200" dirty="0"/>
              <a:t> of the visuals.</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 they work together?</a:t>
            </a:r>
            <a:endParaRPr sz="1800" dirty="0"/>
          </a:p>
          <a:p>
            <a:pPr marL="457200" lvl="0" indent="-368300" algn="l" rtl="0">
              <a:spcBef>
                <a:spcPts val="0"/>
              </a:spcBef>
              <a:spcAft>
                <a:spcPts val="0"/>
              </a:spcAft>
              <a:buSzPts val="2200"/>
              <a:buChar char="•"/>
            </a:pPr>
            <a:r>
              <a:rPr lang="en" sz="2200" dirty="0"/>
              <a:t>C- Come to a </a:t>
            </a:r>
            <a:r>
              <a:rPr lang="en" sz="2200" b="1" i="1" u="sng" dirty="0"/>
              <a:t>conclusion</a:t>
            </a:r>
            <a:r>
              <a:rPr lang="en" sz="2200" dirty="0"/>
              <a:t> about the image.</a:t>
            </a:r>
            <a:endParaRPr sz="2200" dirty="0"/>
          </a:p>
        </p:txBody>
      </p:sp>
      <p:pic>
        <p:nvPicPr>
          <p:cNvPr id="200" name="Google Shape;200;p39"/>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1005788" y="509975"/>
            <a:ext cx="2632762" cy="36873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40"/>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dirty="0"/>
              <a:t>Honeycomb Harvest</a:t>
            </a:r>
            <a:endParaRPr dirty="0"/>
          </a:p>
        </p:txBody>
      </p:sp>
      <p:sp>
        <p:nvSpPr>
          <p:cNvPr id="206" name="Google Shape;206;p40"/>
          <p:cNvSpPr txBox="1">
            <a:spLocks noGrp="1"/>
          </p:cNvSpPr>
          <p:nvPr>
            <p:ph type="body" idx="1"/>
          </p:nvPr>
        </p:nvSpPr>
        <p:spPr>
          <a:xfrm>
            <a:off x="457200" y="1305050"/>
            <a:ext cx="6103200" cy="3621000"/>
          </a:xfrm>
          <a:prstGeom prst="rect">
            <a:avLst/>
          </a:prstGeom>
          <a:noFill/>
          <a:ln>
            <a:noFill/>
          </a:ln>
        </p:spPr>
        <p:txBody>
          <a:bodyPr spcFirstLastPara="1" wrap="square" lIns="91400" tIns="91400" rIns="91400" bIns="91400" anchor="t" anchorCtr="0">
            <a:normAutofit lnSpcReduction="10000"/>
          </a:bodyPr>
          <a:lstStyle/>
          <a:p>
            <a:pPr marL="457200" lvl="0" indent="-393700" algn="l" rtl="0">
              <a:spcBef>
                <a:spcPts val="0"/>
              </a:spcBef>
              <a:spcAft>
                <a:spcPts val="0"/>
              </a:spcAft>
              <a:buSzPts val="2600"/>
              <a:buChar char="•"/>
            </a:pPr>
            <a:r>
              <a:rPr lang="en" dirty="0"/>
              <a:t>Each hexagon has one of the following on it:</a:t>
            </a:r>
            <a:endParaRPr dirty="0"/>
          </a:p>
          <a:p>
            <a:pPr marL="914400" lvl="1" indent="-285750" algn="l" rtl="0">
              <a:spcBef>
                <a:spcPts val="0"/>
              </a:spcBef>
              <a:spcAft>
                <a:spcPts val="0"/>
              </a:spcAft>
              <a:buSzPct val="100000"/>
              <a:buFont typeface="Wingdings" panose="05000000000000000000" pitchFamily="2" charset="2"/>
              <a:buChar char="§"/>
            </a:pPr>
            <a:r>
              <a:rPr lang="en" dirty="0"/>
              <a:t>Theme of Existentialism</a:t>
            </a:r>
            <a:endParaRPr dirty="0"/>
          </a:p>
          <a:p>
            <a:pPr marL="914400" lvl="1" indent="-285750" algn="l" rtl="0">
              <a:spcBef>
                <a:spcPts val="0"/>
              </a:spcBef>
              <a:spcAft>
                <a:spcPts val="0"/>
              </a:spcAft>
              <a:buSzPct val="100000"/>
              <a:buFont typeface="Wingdings" panose="05000000000000000000" pitchFamily="2" charset="2"/>
              <a:buChar char="§"/>
            </a:pPr>
            <a:r>
              <a:rPr lang="en" dirty="0"/>
              <a:t>Description</a:t>
            </a:r>
            <a:endParaRPr dirty="0"/>
          </a:p>
          <a:p>
            <a:pPr marL="914400" lvl="1" indent="-285750" algn="l" rtl="0">
              <a:spcBef>
                <a:spcPts val="0"/>
              </a:spcBef>
              <a:spcAft>
                <a:spcPts val="0"/>
              </a:spcAft>
              <a:buSzPct val="100000"/>
              <a:buFont typeface="Wingdings" panose="05000000000000000000" pitchFamily="2" charset="2"/>
              <a:buChar char="§"/>
            </a:pPr>
            <a:r>
              <a:rPr lang="en" dirty="0"/>
              <a:t>Philosopher</a:t>
            </a:r>
            <a:endParaRPr dirty="0"/>
          </a:p>
          <a:p>
            <a:pPr marL="914400" lvl="1" indent="-285750" algn="l" rtl="0">
              <a:spcBef>
                <a:spcPts val="0"/>
              </a:spcBef>
              <a:spcAft>
                <a:spcPts val="0"/>
              </a:spcAft>
              <a:buSzPct val="100000"/>
              <a:buFont typeface="Wingdings" panose="05000000000000000000" pitchFamily="2" charset="2"/>
              <a:buChar char="§"/>
            </a:pPr>
            <a:r>
              <a:rPr lang="en" dirty="0"/>
              <a:t>Quotes</a:t>
            </a:r>
            <a:endParaRPr dirty="0"/>
          </a:p>
          <a:p>
            <a:pPr marL="914400" lvl="1" indent="-285750" algn="l" rtl="0">
              <a:spcBef>
                <a:spcPts val="0"/>
              </a:spcBef>
              <a:spcAft>
                <a:spcPts val="0"/>
              </a:spcAft>
              <a:buSzPct val="100000"/>
              <a:buFont typeface="Wingdings" panose="05000000000000000000" pitchFamily="2" charset="2"/>
              <a:buChar char="§"/>
            </a:pPr>
            <a:r>
              <a:rPr lang="en" dirty="0"/>
              <a:t>Images  </a:t>
            </a:r>
            <a:endParaRPr dirty="0"/>
          </a:p>
          <a:p>
            <a:pPr marL="457200" lvl="0" indent="-393700" algn="l" rtl="0">
              <a:spcBef>
                <a:spcPts val="0"/>
              </a:spcBef>
              <a:spcAft>
                <a:spcPts val="0"/>
              </a:spcAft>
              <a:buSzPts val="2600"/>
              <a:buChar char="•"/>
            </a:pPr>
            <a:r>
              <a:rPr lang="en" dirty="0"/>
              <a:t>With your group, organize these into groups to determine their relationships and how they all connect with each other.</a:t>
            </a:r>
            <a:endParaRPr dirty="0"/>
          </a:p>
        </p:txBody>
      </p:sp>
      <p:grpSp>
        <p:nvGrpSpPr>
          <p:cNvPr id="207" name="Google Shape;207;p40"/>
          <p:cNvGrpSpPr/>
          <p:nvPr/>
        </p:nvGrpSpPr>
        <p:grpSpPr>
          <a:xfrm>
            <a:off x="6962172" y="451167"/>
            <a:ext cx="1700324" cy="1898494"/>
            <a:chOff x="7172096" y="451167"/>
            <a:chExt cx="1490400" cy="1539300"/>
          </a:xfrm>
        </p:grpSpPr>
        <p:sp>
          <p:nvSpPr>
            <p:cNvPr id="208" name="Google Shape;208;p40"/>
            <p:cNvSpPr/>
            <p:nvPr/>
          </p:nvSpPr>
          <p:spPr>
            <a:xfrm>
              <a:off x="7172096" y="451167"/>
              <a:ext cx="1490400" cy="1539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9" name="Google Shape;209;p40"/>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246231" y="510782"/>
              <a:ext cx="1353000" cy="1411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Example Honeycomb Harvest</a:t>
            </a:r>
            <a:endParaRPr dirty="0"/>
          </a:p>
        </p:txBody>
      </p:sp>
      <p:sp>
        <p:nvSpPr>
          <p:cNvPr id="215" name="Google Shape;215;p41"/>
          <p:cNvSpPr/>
          <p:nvPr/>
        </p:nvSpPr>
        <p:spPr>
          <a:xfrm>
            <a:off x="59266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216" name="Google Shape;216;p41"/>
          <p:cNvSpPr/>
          <p:nvPr/>
        </p:nvSpPr>
        <p:spPr>
          <a:xfrm>
            <a:off x="2609309" y="18070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217" name="Google Shape;217;p41"/>
          <p:cNvSpPr/>
          <p:nvPr/>
        </p:nvSpPr>
        <p:spPr>
          <a:xfrm>
            <a:off x="8318546" y="2571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218" name="Google Shape;218;p41"/>
          <p:cNvGrpSpPr/>
          <p:nvPr/>
        </p:nvGrpSpPr>
        <p:grpSpPr>
          <a:xfrm>
            <a:off x="5143096" y="2189399"/>
            <a:ext cx="783600" cy="764700"/>
            <a:chOff x="4371571" y="2189399"/>
            <a:chExt cx="783600" cy="764700"/>
          </a:xfrm>
        </p:grpSpPr>
        <p:sp>
          <p:nvSpPr>
            <p:cNvPr id="219" name="Google Shape;219;p41"/>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20" name="Google Shape;220;p41"/>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505109" y="2313478"/>
              <a:ext cx="516523" cy="516523"/>
            </a:xfrm>
            <a:prstGeom prst="rect">
              <a:avLst/>
            </a:prstGeom>
            <a:noFill/>
            <a:ln>
              <a:noFill/>
            </a:ln>
          </p:spPr>
        </p:pic>
      </p:grpSp>
      <p:sp>
        <p:nvSpPr>
          <p:cNvPr id="221" name="Google Shape;221;p41"/>
          <p:cNvSpPr/>
          <p:nvPr/>
        </p:nvSpPr>
        <p:spPr>
          <a:xfrm>
            <a:off x="1325996" y="1826211"/>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222" name="Google Shape;222;p41"/>
          <p:cNvSpPr/>
          <p:nvPr/>
        </p:nvSpPr>
        <p:spPr>
          <a:xfrm>
            <a:off x="6730821" y="18070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223" name="Google Shape;223;p41"/>
          <p:cNvSpPr/>
          <p:nvPr/>
        </p:nvSpPr>
        <p:spPr>
          <a:xfrm>
            <a:off x="4991196" y="369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224" name="Google Shape;224;p41"/>
          <p:cNvGrpSpPr/>
          <p:nvPr/>
        </p:nvGrpSpPr>
        <p:grpSpPr>
          <a:xfrm>
            <a:off x="8249121" y="1603636"/>
            <a:ext cx="783600" cy="764700"/>
            <a:chOff x="7127871" y="2876399"/>
            <a:chExt cx="783600" cy="764700"/>
          </a:xfrm>
        </p:grpSpPr>
        <p:sp>
          <p:nvSpPr>
            <p:cNvPr id="225" name="Google Shape;225;p41"/>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26" name="Google Shape;226;p41"/>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7248163" y="3022450"/>
              <a:ext cx="543024" cy="472601"/>
            </a:xfrm>
            <a:prstGeom prst="rect">
              <a:avLst/>
            </a:prstGeom>
            <a:noFill/>
            <a:ln>
              <a:noFill/>
            </a:ln>
          </p:spPr>
        </p:pic>
      </p:grpSp>
      <p:sp>
        <p:nvSpPr>
          <p:cNvPr id="227" name="Google Shape;227;p41"/>
          <p:cNvSpPr/>
          <p:nvPr/>
        </p:nvSpPr>
        <p:spPr>
          <a:xfrm>
            <a:off x="4129696" y="29540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228" name="Google Shape;228;p41"/>
          <p:cNvSpPr/>
          <p:nvPr/>
        </p:nvSpPr>
        <p:spPr>
          <a:xfrm>
            <a:off x="2862471" y="26470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229" name="Google Shape;229;p41"/>
          <p:cNvSpPr/>
          <p:nvPr/>
        </p:nvSpPr>
        <p:spPr>
          <a:xfrm>
            <a:off x="2537321"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230" name="Google Shape;230;p41"/>
          <p:cNvGrpSpPr/>
          <p:nvPr/>
        </p:nvGrpSpPr>
        <p:grpSpPr>
          <a:xfrm>
            <a:off x="791871" y="2773086"/>
            <a:ext cx="783600" cy="764700"/>
            <a:chOff x="5852696" y="3164424"/>
            <a:chExt cx="783600" cy="764700"/>
          </a:xfrm>
        </p:grpSpPr>
        <p:sp>
          <p:nvSpPr>
            <p:cNvPr id="231" name="Google Shape;231;p41"/>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32" name="Google Shape;232;p41"/>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5921439" y="3301192"/>
              <a:ext cx="646125" cy="491156"/>
            </a:xfrm>
            <a:prstGeom prst="rect">
              <a:avLst/>
            </a:prstGeom>
            <a:noFill/>
            <a:ln>
              <a:noFill/>
            </a:ln>
          </p:spPr>
        </p:pic>
      </p:grpSp>
      <p:sp>
        <p:nvSpPr>
          <p:cNvPr id="233" name="Google Shape;233;p41"/>
          <p:cNvSpPr/>
          <p:nvPr/>
        </p:nvSpPr>
        <p:spPr>
          <a:xfrm>
            <a:off x="4162334" y="1921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34" name="Google Shape;234;p41"/>
          <p:cNvSpPr/>
          <p:nvPr/>
        </p:nvSpPr>
        <p:spPr>
          <a:xfrm>
            <a:off x="5843509" y="15097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35" name="Google Shape;235;p41"/>
          <p:cNvSpPr/>
          <p:nvPr/>
        </p:nvSpPr>
        <p:spPr>
          <a:xfrm>
            <a:off x="1325996" y="41459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236" name="Google Shape;236;p41"/>
          <p:cNvGrpSpPr/>
          <p:nvPr/>
        </p:nvGrpSpPr>
        <p:grpSpPr>
          <a:xfrm>
            <a:off x="6971496" y="3832249"/>
            <a:ext cx="783600" cy="764700"/>
            <a:chOff x="6971496" y="3832249"/>
            <a:chExt cx="783600" cy="764700"/>
          </a:xfrm>
        </p:grpSpPr>
        <p:sp>
          <p:nvSpPr>
            <p:cNvPr id="237" name="Google Shape;237;p41"/>
            <p:cNvSpPr/>
            <p:nvPr/>
          </p:nvSpPr>
          <p:spPr>
            <a:xfrm>
              <a:off x="6971496" y="38322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38" name="Google Shape;238;p41"/>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7109347" y="4055685"/>
              <a:ext cx="507901" cy="317841"/>
            </a:xfrm>
            <a:prstGeom prst="rect">
              <a:avLst/>
            </a:prstGeom>
            <a:noFill/>
            <a:ln>
              <a:noFill/>
            </a:ln>
          </p:spPr>
        </p:pic>
      </p:grpSp>
      <p:sp>
        <p:nvSpPr>
          <p:cNvPr id="239" name="Google Shape;239;p41"/>
          <p:cNvSpPr/>
          <p:nvPr/>
        </p:nvSpPr>
        <p:spPr>
          <a:xfrm>
            <a:off x="114671"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240" name="Google Shape;240;p41"/>
          <p:cNvSpPr/>
          <p:nvPr/>
        </p:nvSpPr>
        <p:spPr>
          <a:xfrm>
            <a:off x="7514421" y="1042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241" name="Google Shape;241;p41"/>
          <p:cNvSpPr/>
          <p:nvPr/>
        </p:nvSpPr>
        <p:spPr>
          <a:xfrm>
            <a:off x="5852696" y="31676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0"/>
              </a:spcAft>
              <a:buNone/>
            </a:pPr>
            <a:r>
              <a:rPr lang="en" sz="1200">
                <a:latin typeface="Calibri"/>
                <a:ea typeface="Calibri"/>
                <a:cs typeface="Calibri"/>
                <a:sym typeface="Calibri"/>
              </a:rPr>
              <a:t>Egg-</a:t>
            </a:r>
            <a:endParaRPr sz="1200">
              <a:latin typeface="Calibri"/>
              <a:ea typeface="Calibri"/>
              <a:cs typeface="Calibri"/>
              <a:sym typeface="Calibri"/>
            </a:endParaRPr>
          </a:p>
          <a:p>
            <a:pPr marL="0" marR="0" lvl="0" indent="0" algn="ctr" rtl="0">
              <a:lnSpc>
                <a:spcPct val="115000"/>
              </a:lnSpc>
              <a:spcBef>
                <a:spcPts val="1000"/>
              </a:spcBef>
              <a:spcAft>
                <a:spcPts val="600"/>
              </a:spcAft>
              <a:buNone/>
            </a:pPr>
            <a:r>
              <a:rPr lang="en" sz="1200">
                <a:latin typeface="Calibri"/>
                <a:ea typeface="Calibri"/>
                <a:cs typeface="Calibri"/>
                <a:sym typeface="Calibri"/>
              </a:rPr>
              <a:t>plant</a:t>
            </a:r>
            <a:endParaRPr sz="1200" b="0" i="0" u="none" strike="noStrike" cap="none">
              <a:solidFill>
                <a:srgbClr val="000000"/>
              </a:solidFill>
              <a:latin typeface="Calibri"/>
              <a:ea typeface="Calibri"/>
              <a:cs typeface="Calibri"/>
              <a:sym typeface="Calibri"/>
            </a:endParaRPr>
          </a:p>
        </p:txBody>
      </p:sp>
      <p:grpSp>
        <p:nvGrpSpPr>
          <p:cNvPr id="242" name="Google Shape;242;p41"/>
          <p:cNvGrpSpPr/>
          <p:nvPr/>
        </p:nvGrpSpPr>
        <p:grpSpPr>
          <a:xfrm>
            <a:off x="288421" y="1374549"/>
            <a:ext cx="783600" cy="764700"/>
            <a:chOff x="8090296" y="3929124"/>
            <a:chExt cx="783600" cy="764700"/>
          </a:xfrm>
        </p:grpSpPr>
        <p:sp>
          <p:nvSpPr>
            <p:cNvPr id="243" name="Google Shape;243;p41"/>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44" name="Google Shape;244;p41"/>
            <p:cNvPicPr preferRelativeResize="0"/>
            <p:nvPr/>
          </p:nvPicPr>
          <p:blipFill>
            <a:blip r:embed="rId7">
              <a:alphaModFix/>
              <a:extLst>
                <a:ext uri="{28A0092B-C50C-407E-A947-70E740481C1C}">
                  <a14:useLocalDpi xmlns:a14="http://schemas.microsoft.com/office/drawing/2010/main" val="0"/>
                </a:ext>
              </a:extLst>
            </a:blip>
            <a:stretch>
              <a:fillRect/>
            </a:stretch>
          </p:blipFill>
          <p:spPr>
            <a:xfrm>
              <a:off x="8251466" y="4076626"/>
              <a:ext cx="461250" cy="469686"/>
            </a:xfrm>
            <a:prstGeom prst="rect">
              <a:avLst/>
            </a:prstGeom>
            <a:noFill/>
            <a:ln>
              <a:noFill/>
            </a:ln>
          </p:spPr>
        </p:pic>
      </p:grpSp>
      <p:sp>
        <p:nvSpPr>
          <p:cNvPr id="245" name="Google Shape;245;p41"/>
          <p:cNvSpPr/>
          <p:nvPr/>
        </p:nvSpPr>
        <p:spPr>
          <a:xfrm>
            <a:off x="7085634" y="28196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246" name="Google Shape;246;p41"/>
          <p:cNvSpPr/>
          <p:nvPr/>
        </p:nvSpPr>
        <p:spPr>
          <a:xfrm>
            <a:off x="1827171" y="286808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247" name="Google Shape;247;p41"/>
          <p:cNvSpPr/>
          <p:nvPr/>
        </p:nvSpPr>
        <p:spPr>
          <a:xfrm>
            <a:off x="3509621" y="1424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grpSp>
        <p:nvGrpSpPr>
          <p:cNvPr id="248" name="Google Shape;248;p41"/>
          <p:cNvGrpSpPr/>
          <p:nvPr/>
        </p:nvGrpSpPr>
        <p:grpSpPr>
          <a:xfrm>
            <a:off x="3788396" y="3932374"/>
            <a:ext cx="783600" cy="764700"/>
            <a:chOff x="3788396" y="3932374"/>
            <a:chExt cx="783600" cy="764700"/>
          </a:xfrm>
        </p:grpSpPr>
        <p:sp>
          <p:nvSpPr>
            <p:cNvPr id="249" name="Google Shape;249;p41"/>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50" name="Google Shape;250;p41"/>
            <p:cNvPicPr preferRelativeResize="0"/>
            <p:nvPr/>
          </p:nvPicPr>
          <p:blipFill>
            <a:blip r:embed="rId8">
              <a:alphaModFix/>
              <a:extLst>
                <a:ext uri="{28A0092B-C50C-407E-A947-70E740481C1C}">
                  <a14:useLocalDpi xmlns:a14="http://schemas.microsoft.com/office/drawing/2010/main" val="0"/>
                </a:ext>
              </a:extLst>
            </a:blip>
            <a:stretch>
              <a:fillRect/>
            </a:stretch>
          </p:blipFill>
          <p:spPr>
            <a:xfrm>
              <a:off x="3867474" y="4098876"/>
              <a:ext cx="577174" cy="425199"/>
            </a:xfrm>
            <a:prstGeom prst="rect">
              <a:avLst/>
            </a:prstGeom>
            <a:noFill/>
            <a:ln>
              <a:noFill/>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grpSp>
        <p:nvGrpSpPr>
          <p:cNvPr id="255" name="Google Shape;255;p42"/>
          <p:cNvGrpSpPr/>
          <p:nvPr/>
        </p:nvGrpSpPr>
        <p:grpSpPr>
          <a:xfrm>
            <a:off x="1491621" y="478974"/>
            <a:ext cx="6134513" cy="4205850"/>
            <a:chOff x="1567821" y="783774"/>
            <a:chExt cx="6134513" cy="4205850"/>
          </a:xfrm>
        </p:grpSpPr>
        <p:sp>
          <p:nvSpPr>
            <p:cNvPr id="256" name="Google Shape;256;p42"/>
            <p:cNvSpPr/>
            <p:nvPr/>
          </p:nvSpPr>
          <p:spPr>
            <a:xfrm>
              <a:off x="2184696"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257" name="Google Shape;257;p42"/>
            <p:cNvSpPr/>
            <p:nvPr/>
          </p:nvSpPr>
          <p:spPr>
            <a:xfrm>
              <a:off x="2183846" y="19308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a</a:t>
              </a:r>
              <a:endParaRPr sz="2500" b="0" i="0" u="none" strike="noStrike" cap="none">
                <a:solidFill>
                  <a:srgbClr val="000000"/>
                </a:solidFill>
                <a:latin typeface="Calibri"/>
                <a:ea typeface="Calibri"/>
                <a:cs typeface="Calibri"/>
                <a:sym typeface="Calibri"/>
              </a:endParaRPr>
            </a:p>
          </p:txBody>
        </p:sp>
        <p:sp>
          <p:nvSpPr>
            <p:cNvPr id="258" name="Google Shape;258;p42"/>
            <p:cNvSpPr/>
            <p:nvPr/>
          </p:nvSpPr>
          <p:spPr>
            <a:xfrm>
              <a:off x="156782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apple</a:t>
              </a:r>
              <a:endParaRPr sz="1100" b="0" i="0" u="none" strike="noStrike" cap="none">
                <a:solidFill>
                  <a:srgbClr val="000000"/>
                </a:solidFill>
                <a:latin typeface="Calibri"/>
                <a:ea typeface="Calibri"/>
                <a:cs typeface="Calibri"/>
                <a:sym typeface="Calibri"/>
              </a:endParaRPr>
            </a:p>
          </p:txBody>
        </p:sp>
        <p:grpSp>
          <p:nvGrpSpPr>
            <p:cNvPr id="259" name="Google Shape;259;p42"/>
            <p:cNvGrpSpPr/>
            <p:nvPr/>
          </p:nvGrpSpPr>
          <p:grpSpPr>
            <a:xfrm>
              <a:off x="2779396" y="2324049"/>
              <a:ext cx="783600" cy="764700"/>
              <a:chOff x="4371571" y="2189399"/>
              <a:chExt cx="783600" cy="764700"/>
            </a:xfrm>
          </p:grpSpPr>
          <p:sp>
            <p:nvSpPr>
              <p:cNvPr id="260" name="Google Shape;260;p42"/>
              <p:cNvSpPr/>
              <p:nvPr/>
            </p:nvSpPr>
            <p:spPr>
              <a:xfrm>
                <a:off x="4371571" y="2189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61" name="Google Shape;261;p4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4505109" y="2313478"/>
                <a:ext cx="516523" cy="516523"/>
              </a:xfrm>
              <a:prstGeom prst="rect">
                <a:avLst/>
              </a:prstGeom>
              <a:noFill/>
              <a:ln>
                <a:noFill/>
              </a:ln>
            </p:spPr>
          </p:pic>
        </p:grpSp>
        <p:sp>
          <p:nvSpPr>
            <p:cNvPr id="262" name="Google Shape;262;p42"/>
            <p:cNvSpPr/>
            <p:nvPr/>
          </p:nvSpPr>
          <p:spPr>
            <a:xfrm>
              <a:off x="2779396"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263" name="Google Shape;263;p42"/>
            <p:cNvSpPr/>
            <p:nvPr/>
          </p:nvSpPr>
          <p:spPr>
            <a:xfrm>
              <a:off x="337702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b</a:t>
              </a:r>
              <a:endParaRPr sz="2500" b="0" i="0" u="none" strike="noStrike" cap="none">
                <a:solidFill>
                  <a:srgbClr val="000000"/>
                </a:solidFill>
                <a:latin typeface="Calibri"/>
                <a:ea typeface="Calibri"/>
                <a:cs typeface="Calibri"/>
                <a:sym typeface="Calibri"/>
              </a:endParaRPr>
            </a:p>
          </p:txBody>
        </p:sp>
        <p:sp>
          <p:nvSpPr>
            <p:cNvPr id="264" name="Google Shape;264;p42"/>
            <p:cNvSpPr/>
            <p:nvPr/>
          </p:nvSpPr>
          <p:spPr>
            <a:xfrm>
              <a:off x="3397121" y="34602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800">
                  <a:latin typeface="Calibri"/>
                  <a:ea typeface="Calibri"/>
                  <a:cs typeface="Calibri"/>
                  <a:sym typeface="Calibri"/>
                </a:rPr>
                <a:t>banana</a:t>
              </a:r>
              <a:endParaRPr sz="800" b="0" i="0" u="none" strike="noStrike" cap="none">
                <a:solidFill>
                  <a:srgbClr val="000000"/>
                </a:solidFill>
                <a:latin typeface="Calibri"/>
                <a:ea typeface="Calibri"/>
                <a:cs typeface="Calibri"/>
                <a:sym typeface="Calibri"/>
              </a:endParaRPr>
            </a:p>
          </p:txBody>
        </p:sp>
        <p:grpSp>
          <p:nvGrpSpPr>
            <p:cNvPr id="265" name="Google Shape;265;p42"/>
            <p:cNvGrpSpPr/>
            <p:nvPr/>
          </p:nvGrpSpPr>
          <p:grpSpPr>
            <a:xfrm>
              <a:off x="3397121" y="2695524"/>
              <a:ext cx="783600" cy="764700"/>
              <a:chOff x="7127871" y="2876399"/>
              <a:chExt cx="783600" cy="764700"/>
            </a:xfrm>
          </p:grpSpPr>
          <p:sp>
            <p:nvSpPr>
              <p:cNvPr id="266" name="Google Shape;266;p42"/>
              <p:cNvSpPr/>
              <p:nvPr/>
            </p:nvSpPr>
            <p:spPr>
              <a:xfrm>
                <a:off x="7127871" y="28763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67" name="Google Shape;267;p42"/>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7248163" y="3022450"/>
                <a:ext cx="543024" cy="472601"/>
              </a:xfrm>
              <a:prstGeom prst="rect">
                <a:avLst/>
              </a:prstGeom>
              <a:noFill/>
              <a:ln>
                <a:noFill/>
              </a:ln>
            </p:spPr>
          </p:pic>
        </p:grpSp>
        <p:sp>
          <p:nvSpPr>
            <p:cNvPr id="268" name="Google Shape;268;p42"/>
            <p:cNvSpPr/>
            <p:nvPr/>
          </p:nvSpPr>
          <p:spPr>
            <a:xfrm>
              <a:off x="3377034" y="1166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269" name="Google Shape;269;p42"/>
            <p:cNvSpPr/>
            <p:nvPr/>
          </p:nvSpPr>
          <p:spPr>
            <a:xfrm>
              <a:off x="3973871" y="15593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e</a:t>
              </a:r>
              <a:endParaRPr sz="2500" b="0" i="0" u="none" strike="noStrike" cap="none">
                <a:solidFill>
                  <a:srgbClr val="000000"/>
                </a:solidFill>
                <a:latin typeface="Calibri"/>
                <a:ea typeface="Calibri"/>
                <a:cs typeface="Calibri"/>
                <a:sym typeface="Calibri"/>
              </a:endParaRPr>
            </a:p>
          </p:txBody>
        </p:sp>
        <p:sp>
          <p:nvSpPr>
            <p:cNvPr id="270" name="Google Shape;270;p42"/>
            <p:cNvSpPr/>
            <p:nvPr/>
          </p:nvSpPr>
          <p:spPr>
            <a:xfrm>
              <a:off x="3973421"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1000"/>
                </a:spcBef>
                <a:spcAft>
                  <a:spcPts val="0"/>
                </a:spcAft>
                <a:buNone/>
              </a:pPr>
              <a:r>
                <a:rPr lang="en" sz="1200" dirty="0">
                  <a:latin typeface="Calibri"/>
                  <a:ea typeface="Calibri"/>
                  <a:cs typeface="Calibri"/>
                  <a:sym typeface="Calibri"/>
                </a:rPr>
                <a:t>Egg-</a:t>
              </a:r>
              <a:endParaRPr sz="1200" dirty="0">
                <a:latin typeface="Calibri"/>
                <a:ea typeface="Calibri"/>
                <a:cs typeface="Calibri"/>
                <a:sym typeface="Calibri"/>
              </a:endParaRPr>
            </a:p>
            <a:p>
              <a:pPr marL="0" marR="0" lvl="0" indent="0" algn="just" rtl="0">
                <a:spcBef>
                  <a:spcPts val="1000"/>
                </a:spcBef>
                <a:spcAft>
                  <a:spcPts val="600"/>
                </a:spcAft>
                <a:buNone/>
              </a:pPr>
              <a:r>
                <a:rPr lang="en" sz="1200" dirty="0">
                  <a:latin typeface="Calibri"/>
                  <a:ea typeface="Calibri"/>
                  <a:cs typeface="Calibri"/>
                  <a:sym typeface="Calibri"/>
                </a:rPr>
                <a:t>plant</a:t>
              </a:r>
              <a:endParaRPr sz="1200" b="0" i="0" u="none" strike="noStrike" cap="none" dirty="0">
                <a:solidFill>
                  <a:srgbClr val="000000"/>
                </a:solidFill>
                <a:latin typeface="Calibri"/>
                <a:ea typeface="Calibri"/>
                <a:cs typeface="Calibri"/>
                <a:sym typeface="Calibri"/>
              </a:endParaRPr>
            </a:p>
          </p:txBody>
        </p:sp>
        <p:grpSp>
          <p:nvGrpSpPr>
            <p:cNvPr id="271" name="Google Shape;271;p42"/>
            <p:cNvGrpSpPr/>
            <p:nvPr/>
          </p:nvGrpSpPr>
          <p:grpSpPr>
            <a:xfrm>
              <a:off x="3973434" y="2324049"/>
              <a:ext cx="783600" cy="764700"/>
              <a:chOff x="8090296" y="3929124"/>
              <a:chExt cx="783600" cy="764700"/>
            </a:xfrm>
          </p:grpSpPr>
          <p:sp>
            <p:nvSpPr>
              <p:cNvPr id="272" name="Google Shape;272;p42"/>
              <p:cNvSpPr/>
              <p:nvPr/>
            </p:nvSpPr>
            <p:spPr>
              <a:xfrm>
                <a:off x="8090296" y="39291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73" name="Google Shape;273;p42"/>
              <p:cNvPicPr preferRelativeResize="0"/>
              <p:nvPr/>
            </p:nvPicPr>
            <p:blipFill>
              <a:blip r:embed="rId5">
                <a:alphaModFix/>
                <a:extLst>
                  <a:ext uri="{28A0092B-C50C-407E-A947-70E740481C1C}">
                    <a14:useLocalDpi xmlns:a14="http://schemas.microsoft.com/office/drawing/2010/main" val="0"/>
                  </a:ext>
                </a:extLst>
              </a:blip>
              <a:stretch>
                <a:fillRect/>
              </a:stretch>
            </p:blipFill>
            <p:spPr>
              <a:xfrm>
                <a:off x="8251466" y="4076626"/>
                <a:ext cx="461250" cy="469686"/>
              </a:xfrm>
              <a:prstGeom prst="rect">
                <a:avLst/>
              </a:prstGeom>
              <a:noFill/>
              <a:ln>
                <a:noFill/>
              </a:ln>
            </p:spPr>
          </p:pic>
        </p:grpSp>
        <p:sp>
          <p:nvSpPr>
            <p:cNvPr id="274" name="Google Shape;274;p42"/>
            <p:cNvSpPr/>
            <p:nvPr/>
          </p:nvSpPr>
          <p:spPr>
            <a:xfrm>
              <a:off x="5174109" y="383169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275" name="Google Shape;275;p42"/>
            <p:cNvSpPr/>
            <p:nvPr/>
          </p:nvSpPr>
          <p:spPr>
            <a:xfrm>
              <a:off x="4569384" y="3460236"/>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f</a:t>
              </a:r>
              <a:endParaRPr sz="2500" b="0" i="0" u="none" strike="noStrike" cap="none">
                <a:solidFill>
                  <a:srgbClr val="000000"/>
                </a:solidFill>
                <a:latin typeface="Calibri"/>
                <a:ea typeface="Calibri"/>
                <a:cs typeface="Calibri"/>
                <a:sym typeface="Calibri"/>
              </a:endParaRPr>
            </a:p>
          </p:txBody>
        </p:sp>
        <p:sp>
          <p:nvSpPr>
            <p:cNvPr id="276" name="Google Shape;276;p42"/>
            <p:cNvSpPr/>
            <p:nvPr/>
          </p:nvSpPr>
          <p:spPr>
            <a:xfrm>
              <a:off x="4569371" y="42249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100">
                  <a:latin typeface="Calibri"/>
                  <a:ea typeface="Calibri"/>
                  <a:cs typeface="Calibri"/>
                  <a:sym typeface="Calibri"/>
                </a:rPr>
                <a:t>food</a:t>
              </a:r>
              <a:endParaRPr sz="1100" b="0" i="0" u="none" strike="noStrike" cap="none">
                <a:solidFill>
                  <a:srgbClr val="000000"/>
                </a:solidFill>
                <a:latin typeface="Calibri"/>
                <a:ea typeface="Calibri"/>
                <a:cs typeface="Calibri"/>
                <a:sym typeface="Calibri"/>
              </a:endParaRPr>
            </a:p>
          </p:txBody>
        </p:sp>
        <p:sp>
          <p:nvSpPr>
            <p:cNvPr id="277" name="Google Shape;277;p42"/>
            <p:cNvSpPr/>
            <p:nvPr/>
          </p:nvSpPr>
          <p:spPr>
            <a:xfrm>
              <a:off x="5157946" y="15484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278" name="Google Shape;278;p42"/>
            <p:cNvSpPr/>
            <p:nvPr/>
          </p:nvSpPr>
          <p:spPr>
            <a:xfrm>
              <a:off x="5785109" y="1173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c</a:t>
              </a:r>
              <a:endParaRPr sz="2500" b="0" i="0" u="none" strike="noStrike" cap="none">
                <a:solidFill>
                  <a:srgbClr val="000000"/>
                </a:solidFill>
                <a:latin typeface="Calibri"/>
                <a:ea typeface="Calibri"/>
                <a:cs typeface="Calibri"/>
                <a:sym typeface="Calibri"/>
              </a:endParaRPr>
            </a:p>
          </p:txBody>
        </p:sp>
        <p:sp>
          <p:nvSpPr>
            <p:cNvPr id="279" name="Google Shape;279;p42"/>
            <p:cNvSpPr/>
            <p:nvPr/>
          </p:nvSpPr>
          <p:spPr>
            <a:xfrm>
              <a:off x="5157959" y="7837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cookie</a:t>
              </a:r>
              <a:endParaRPr sz="1000" b="0" i="0" u="none" strike="noStrike" cap="none">
                <a:solidFill>
                  <a:srgbClr val="000000"/>
                </a:solidFill>
                <a:latin typeface="Calibri"/>
                <a:ea typeface="Calibri"/>
                <a:cs typeface="Calibri"/>
                <a:sym typeface="Calibri"/>
              </a:endParaRPr>
            </a:p>
          </p:txBody>
        </p:sp>
        <p:grpSp>
          <p:nvGrpSpPr>
            <p:cNvPr id="280" name="Google Shape;280;p42"/>
            <p:cNvGrpSpPr/>
            <p:nvPr/>
          </p:nvGrpSpPr>
          <p:grpSpPr>
            <a:xfrm>
              <a:off x="5157934" y="2313186"/>
              <a:ext cx="783600" cy="764700"/>
              <a:chOff x="5852696" y="3164424"/>
              <a:chExt cx="783600" cy="764700"/>
            </a:xfrm>
          </p:grpSpPr>
          <p:sp>
            <p:nvSpPr>
              <p:cNvPr id="281" name="Google Shape;281;p42"/>
              <p:cNvSpPr/>
              <p:nvPr/>
            </p:nvSpPr>
            <p:spPr>
              <a:xfrm>
                <a:off x="5852696" y="31644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82" name="Google Shape;282;p42"/>
              <p:cNvPicPr preferRelativeResize="0"/>
              <p:nvPr/>
            </p:nvPicPr>
            <p:blipFill>
              <a:blip r:embed="rId6">
                <a:alphaModFix/>
                <a:extLst>
                  <a:ext uri="{28A0092B-C50C-407E-A947-70E740481C1C}">
                    <a14:useLocalDpi xmlns:a14="http://schemas.microsoft.com/office/drawing/2010/main" val="0"/>
                  </a:ext>
                </a:extLst>
              </a:blip>
              <a:stretch>
                <a:fillRect/>
              </a:stretch>
            </p:blipFill>
            <p:spPr>
              <a:xfrm>
                <a:off x="5921439" y="3301192"/>
                <a:ext cx="646125" cy="491156"/>
              </a:xfrm>
              <a:prstGeom prst="rect">
                <a:avLst/>
              </a:prstGeom>
              <a:noFill/>
              <a:ln>
                <a:noFill/>
              </a:ln>
            </p:spPr>
          </p:pic>
        </p:grpSp>
        <p:sp>
          <p:nvSpPr>
            <p:cNvPr id="283" name="Google Shape;283;p42"/>
            <p:cNvSpPr/>
            <p:nvPr/>
          </p:nvSpPr>
          <p:spPr>
            <a:xfrm>
              <a:off x="6918734" y="26955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84" name="Google Shape;284;p42"/>
            <p:cNvSpPr/>
            <p:nvPr/>
          </p:nvSpPr>
          <p:spPr>
            <a:xfrm>
              <a:off x="6359359" y="3088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2500">
                  <a:latin typeface="Calibri"/>
                  <a:ea typeface="Calibri"/>
                  <a:cs typeface="Calibri"/>
                  <a:sym typeface="Calibri"/>
                </a:rPr>
                <a:t>d</a:t>
              </a:r>
              <a:endParaRPr sz="2500" b="0" i="0" u="none" strike="noStrike" cap="none">
                <a:solidFill>
                  <a:srgbClr val="000000"/>
                </a:solidFill>
                <a:latin typeface="Calibri"/>
                <a:ea typeface="Calibri"/>
                <a:cs typeface="Calibri"/>
                <a:sym typeface="Calibri"/>
              </a:endParaRPr>
            </a:p>
          </p:txBody>
        </p:sp>
        <p:sp>
          <p:nvSpPr>
            <p:cNvPr id="285" name="Google Shape;285;p42"/>
            <p:cNvSpPr/>
            <p:nvPr/>
          </p:nvSpPr>
          <p:spPr>
            <a:xfrm>
              <a:off x="6359359" y="2307749"/>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r>
                <a:rPr lang="en" sz="1000">
                  <a:latin typeface="Calibri"/>
                  <a:ea typeface="Calibri"/>
                  <a:cs typeface="Calibri"/>
                  <a:sym typeface="Calibri"/>
                </a:rPr>
                <a:t>donut</a:t>
              </a:r>
              <a:endParaRPr sz="1000" b="0" i="0" u="none" strike="noStrike" cap="none">
                <a:solidFill>
                  <a:srgbClr val="000000"/>
                </a:solidFill>
                <a:latin typeface="Calibri"/>
                <a:ea typeface="Calibri"/>
                <a:cs typeface="Calibri"/>
                <a:sym typeface="Calibri"/>
              </a:endParaRPr>
            </a:p>
          </p:txBody>
        </p:sp>
        <p:grpSp>
          <p:nvGrpSpPr>
            <p:cNvPr id="286" name="Google Shape;286;p42"/>
            <p:cNvGrpSpPr/>
            <p:nvPr/>
          </p:nvGrpSpPr>
          <p:grpSpPr>
            <a:xfrm>
              <a:off x="5783446" y="2695524"/>
              <a:ext cx="783600" cy="764700"/>
              <a:chOff x="7596996" y="3474324"/>
              <a:chExt cx="783600" cy="764700"/>
            </a:xfrm>
          </p:grpSpPr>
          <p:sp>
            <p:nvSpPr>
              <p:cNvPr id="287" name="Google Shape;287;p42"/>
              <p:cNvSpPr/>
              <p:nvPr/>
            </p:nvSpPr>
            <p:spPr>
              <a:xfrm>
                <a:off x="7596996" y="347432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88" name="Google Shape;288;p42"/>
              <p:cNvPicPr preferRelativeResize="0"/>
              <p:nvPr/>
            </p:nvPicPr>
            <p:blipFill>
              <a:blip r:embed="rId7">
                <a:alphaModFix/>
                <a:extLst>
                  <a:ext uri="{28A0092B-C50C-407E-A947-70E740481C1C}">
                    <a14:useLocalDpi xmlns:a14="http://schemas.microsoft.com/office/drawing/2010/main" val="0"/>
                  </a:ext>
                </a:extLst>
              </a:blip>
              <a:stretch>
                <a:fillRect/>
              </a:stretch>
            </p:blipFill>
            <p:spPr>
              <a:xfrm>
                <a:off x="7734847" y="3697760"/>
                <a:ext cx="507901" cy="317841"/>
              </a:xfrm>
              <a:prstGeom prst="rect">
                <a:avLst/>
              </a:prstGeom>
              <a:noFill/>
              <a:ln>
                <a:noFill/>
              </a:ln>
            </p:spPr>
          </p:pic>
        </p:grpSp>
        <p:grpSp>
          <p:nvGrpSpPr>
            <p:cNvPr id="289" name="Google Shape;289;p42"/>
            <p:cNvGrpSpPr/>
            <p:nvPr/>
          </p:nvGrpSpPr>
          <p:grpSpPr>
            <a:xfrm>
              <a:off x="4569371" y="2688149"/>
              <a:ext cx="783600" cy="764700"/>
              <a:chOff x="3788396" y="3932374"/>
              <a:chExt cx="783600" cy="764700"/>
            </a:xfrm>
          </p:grpSpPr>
          <p:sp>
            <p:nvSpPr>
              <p:cNvPr id="290" name="Google Shape;290;p42"/>
              <p:cNvSpPr/>
              <p:nvPr/>
            </p:nvSpPr>
            <p:spPr>
              <a:xfrm>
                <a:off x="3788396" y="3932374"/>
                <a:ext cx="783600" cy="764700"/>
              </a:xfrm>
              <a:prstGeom prst="hexagon">
                <a:avLst>
                  <a:gd name="adj" fmla="val 25000"/>
                  <a:gd name="vf" fmla="val 115470"/>
                </a:avLst>
              </a:prstGeom>
              <a:noFill/>
              <a:ln w="381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1000"/>
                  </a:spcBef>
                  <a:spcAft>
                    <a:spcPts val="600"/>
                  </a:spcAft>
                  <a:buNone/>
                </a:pPr>
                <a:endParaRPr sz="2500" b="0" i="0" u="none" strike="noStrike" cap="none">
                  <a:solidFill>
                    <a:srgbClr val="000000"/>
                  </a:solidFill>
                  <a:highlight>
                    <a:srgbClr val="FFFFFF"/>
                  </a:highlight>
                  <a:latin typeface="Calibri"/>
                  <a:ea typeface="Calibri"/>
                  <a:cs typeface="Calibri"/>
                  <a:sym typeface="Calibri"/>
                </a:endParaRPr>
              </a:p>
            </p:txBody>
          </p:sp>
          <p:pic>
            <p:nvPicPr>
              <p:cNvPr id="291" name="Google Shape;291;p42"/>
              <p:cNvPicPr preferRelativeResize="0"/>
              <p:nvPr/>
            </p:nvPicPr>
            <p:blipFill>
              <a:blip r:embed="rId8">
                <a:alphaModFix/>
                <a:extLst>
                  <a:ext uri="{28A0092B-C50C-407E-A947-70E740481C1C}">
                    <a14:useLocalDpi xmlns:a14="http://schemas.microsoft.com/office/drawing/2010/main" val="0"/>
                  </a:ext>
                </a:extLst>
              </a:blip>
              <a:stretch>
                <a:fillRect/>
              </a:stretch>
            </p:blipFill>
            <p:spPr>
              <a:xfrm>
                <a:off x="3867474" y="4098876"/>
                <a:ext cx="577174" cy="425199"/>
              </a:xfrm>
              <a:prstGeom prst="rect">
                <a:avLst/>
              </a:prstGeom>
              <a:noFill/>
              <a:ln>
                <a:noFill/>
              </a:ln>
            </p:spPr>
          </p:pic>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 dirty="0"/>
              <a:t>Honeycomb Harvest</a:t>
            </a:r>
            <a:endParaRPr dirty="0"/>
          </a:p>
        </p:txBody>
      </p:sp>
      <p:sp>
        <p:nvSpPr>
          <p:cNvPr id="297" name="Google Shape;297;p43"/>
          <p:cNvSpPr txBox="1">
            <a:spLocks noGrp="1"/>
          </p:cNvSpPr>
          <p:nvPr>
            <p:ph type="body" idx="1"/>
          </p:nvPr>
        </p:nvSpPr>
        <p:spPr>
          <a:xfrm>
            <a:off x="457200" y="1305050"/>
            <a:ext cx="6103200" cy="3621000"/>
          </a:xfrm>
          <a:prstGeom prst="rect">
            <a:avLst/>
          </a:prstGeom>
          <a:noFill/>
          <a:ln>
            <a:noFill/>
          </a:ln>
        </p:spPr>
        <p:txBody>
          <a:bodyPr spcFirstLastPara="1" wrap="square" lIns="91400" tIns="91400" rIns="91400" bIns="91400" anchor="t" anchorCtr="0">
            <a:normAutofit lnSpcReduction="10000"/>
          </a:bodyPr>
          <a:lstStyle/>
          <a:p>
            <a:pPr marL="457200" lvl="0" indent="-393700" algn="l" rtl="0">
              <a:spcBef>
                <a:spcPts val="0"/>
              </a:spcBef>
              <a:spcAft>
                <a:spcPts val="0"/>
              </a:spcAft>
              <a:buSzPts val="2600"/>
              <a:buChar char="•"/>
            </a:pPr>
            <a:r>
              <a:rPr lang="en" dirty="0"/>
              <a:t>Each hexagon has one of the following on it:</a:t>
            </a:r>
            <a:endParaRPr dirty="0"/>
          </a:p>
          <a:p>
            <a:pPr marL="914400" lvl="1" indent="-285750" algn="l" rtl="0">
              <a:spcBef>
                <a:spcPts val="0"/>
              </a:spcBef>
              <a:spcAft>
                <a:spcPts val="0"/>
              </a:spcAft>
              <a:buSzPct val="100000"/>
              <a:buFont typeface="Wingdings" panose="05000000000000000000" pitchFamily="2" charset="2"/>
              <a:buChar char="§"/>
            </a:pPr>
            <a:r>
              <a:rPr lang="en" dirty="0"/>
              <a:t>Theme of Existentialism</a:t>
            </a:r>
            <a:endParaRPr dirty="0"/>
          </a:p>
          <a:p>
            <a:pPr marL="914400" lvl="1" indent="-285750" algn="l" rtl="0">
              <a:spcBef>
                <a:spcPts val="0"/>
              </a:spcBef>
              <a:spcAft>
                <a:spcPts val="0"/>
              </a:spcAft>
              <a:buSzPct val="100000"/>
              <a:buFont typeface="Wingdings" panose="05000000000000000000" pitchFamily="2" charset="2"/>
              <a:buChar char="§"/>
            </a:pPr>
            <a:r>
              <a:rPr lang="en" dirty="0"/>
              <a:t>Description</a:t>
            </a:r>
            <a:endParaRPr dirty="0"/>
          </a:p>
          <a:p>
            <a:pPr marL="914400" lvl="1" indent="-285750" algn="l" rtl="0">
              <a:spcBef>
                <a:spcPts val="0"/>
              </a:spcBef>
              <a:spcAft>
                <a:spcPts val="0"/>
              </a:spcAft>
              <a:buSzPct val="100000"/>
              <a:buFont typeface="Wingdings" panose="05000000000000000000" pitchFamily="2" charset="2"/>
              <a:buChar char="§"/>
            </a:pPr>
            <a:r>
              <a:rPr lang="en" dirty="0"/>
              <a:t>Philosopher</a:t>
            </a:r>
            <a:endParaRPr dirty="0"/>
          </a:p>
          <a:p>
            <a:pPr marL="914400" lvl="1" indent="-285750" algn="l" rtl="0">
              <a:spcBef>
                <a:spcPts val="0"/>
              </a:spcBef>
              <a:spcAft>
                <a:spcPts val="0"/>
              </a:spcAft>
              <a:buSzPct val="100000"/>
              <a:buFont typeface="Wingdings" panose="05000000000000000000" pitchFamily="2" charset="2"/>
              <a:buChar char="§"/>
            </a:pPr>
            <a:r>
              <a:rPr lang="en" dirty="0"/>
              <a:t>Quotes</a:t>
            </a:r>
            <a:endParaRPr dirty="0"/>
          </a:p>
          <a:p>
            <a:pPr marL="914400" lvl="1" indent="-285750" algn="l" rtl="0">
              <a:spcBef>
                <a:spcPts val="0"/>
              </a:spcBef>
              <a:spcAft>
                <a:spcPts val="0"/>
              </a:spcAft>
              <a:buSzPct val="100000"/>
              <a:buFont typeface="Wingdings" panose="05000000000000000000" pitchFamily="2" charset="2"/>
              <a:buChar char="§"/>
            </a:pPr>
            <a:r>
              <a:rPr lang="en" dirty="0"/>
              <a:t>Images  </a:t>
            </a:r>
            <a:endParaRPr dirty="0"/>
          </a:p>
          <a:p>
            <a:pPr marL="457200" lvl="0" indent="-393700" algn="l" rtl="0">
              <a:spcBef>
                <a:spcPts val="0"/>
              </a:spcBef>
              <a:spcAft>
                <a:spcPts val="0"/>
              </a:spcAft>
              <a:buSzPts val="2600"/>
              <a:buChar char="•"/>
            </a:pPr>
            <a:r>
              <a:rPr lang="en" dirty="0"/>
              <a:t>With your group, organize these into groups to determine their relationships and how they all connect with each other.</a:t>
            </a:r>
            <a:endParaRPr dirty="0"/>
          </a:p>
        </p:txBody>
      </p:sp>
      <p:grpSp>
        <p:nvGrpSpPr>
          <p:cNvPr id="298" name="Google Shape;298;p43"/>
          <p:cNvGrpSpPr/>
          <p:nvPr/>
        </p:nvGrpSpPr>
        <p:grpSpPr>
          <a:xfrm>
            <a:off x="7172096" y="451167"/>
            <a:ext cx="1490400" cy="1539300"/>
            <a:chOff x="7172096" y="451167"/>
            <a:chExt cx="1490400" cy="1539300"/>
          </a:xfrm>
        </p:grpSpPr>
        <p:sp>
          <p:nvSpPr>
            <p:cNvPr id="299" name="Google Shape;299;p43"/>
            <p:cNvSpPr/>
            <p:nvPr/>
          </p:nvSpPr>
          <p:spPr>
            <a:xfrm>
              <a:off x="7172096" y="451167"/>
              <a:ext cx="1490400" cy="1539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0" name="Google Shape;300;p4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246231" y="510782"/>
              <a:ext cx="1353000" cy="14115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ctrTitle"/>
          </p:nvPr>
        </p:nvSpPr>
        <p:spPr>
          <a:xfrm>
            <a:off x="644652" y="1007598"/>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dirty="0"/>
              <a:t>Screaming into the Void</a:t>
            </a:r>
            <a:endParaRPr dirty="0"/>
          </a:p>
        </p:txBody>
      </p:sp>
      <p:sp>
        <p:nvSpPr>
          <p:cNvPr id="113" name="Google Shape;113;p26"/>
          <p:cNvSpPr txBox="1">
            <a:spLocks noGrp="1"/>
          </p:cNvSpPr>
          <p:nvPr>
            <p:ph type="subTitle" idx="1"/>
          </p:nvPr>
        </p:nvSpPr>
        <p:spPr>
          <a:xfrm>
            <a:off x="644652" y="2400300"/>
            <a:ext cx="7854600" cy="13143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r>
              <a:rPr lang="en" dirty="0"/>
              <a:t>Existentialism </a:t>
            </a:r>
            <a:endParaRPr dirty="0"/>
          </a:p>
        </p:txBody>
      </p:sp>
      <p:pic>
        <p:nvPicPr>
          <p:cNvPr id="114" name="Google Shape;114;p26"/>
          <p:cNvPicPr preferRelativeResize="0"/>
          <p:nvPr/>
        </p:nvPicPr>
        <p:blipFill rotWithShape="1">
          <a:blip r:embed="rId3">
            <a:alphaModFix/>
            <a:extLst>
              <a:ext uri="{28A0092B-C50C-407E-A947-70E740481C1C}">
                <a14:useLocalDpi xmlns:a14="http://schemas.microsoft.com/office/drawing/2010/main" val="0"/>
              </a:ext>
            </a:extLst>
          </a:blip>
          <a:srcRect l="1390" r="1399"/>
          <a:stretch/>
        </p:blipFill>
        <p:spPr>
          <a:xfrm>
            <a:off x="5571375" y="2459851"/>
            <a:ext cx="2165100" cy="22272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4"/>
          <p:cNvSpPr txBox="1">
            <a:spLocks noGrp="1"/>
          </p:cNvSpPr>
          <p:nvPr>
            <p:ph type="body" idx="1"/>
          </p:nvPr>
        </p:nvSpPr>
        <p:spPr>
          <a:xfrm>
            <a:off x="530350" y="1669684"/>
            <a:ext cx="7772400" cy="2628600"/>
          </a:xfrm>
          <a:prstGeom prst="rect">
            <a:avLst/>
          </a:prstGeom>
        </p:spPr>
        <p:txBody>
          <a:bodyPr spcFirstLastPara="1" wrap="square" lIns="45700" tIns="45700" rIns="45700" bIns="45700" anchor="t" anchorCtr="0">
            <a:noAutofit/>
          </a:bodyPr>
          <a:lstStyle/>
          <a:p>
            <a:pPr marL="457200" lvl="0" indent="-393700" algn="l" rtl="0">
              <a:spcBef>
                <a:spcPts val="520"/>
              </a:spcBef>
              <a:spcAft>
                <a:spcPts val="0"/>
              </a:spcAft>
              <a:buSzPts val="2600"/>
              <a:buAutoNum type="arabicPeriod"/>
            </a:pPr>
            <a:r>
              <a:rPr lang="en" dirty="0"/>
              <a:t>Philosophy as a Way of Life</a:t>
            </a:r>
            <a:endParaRPr dirty="0"/>
          </a:p>
          <a:p>
            <a:pPr marL="457200" lvl="0" indent="-393700" algn="l" rtl="0">
              <a:spcBef>
                <a:spcPts val="0"/>
              </a:spcBef>
              <a:spcAft>
                <a:spcPts val="0"/>
              </a:spcAft>
              <a:buSzPts val="2600"/>
              <a:buAutoNum type="arabicPeriod"/>
            </a:pPr>
            <a:r>
              <a:rPr lang="en" dirty="0"/>
              <a:t>Anxiety and Authenticity</a:t>
            </a:r>
            <a:endParaRPr dirty="0"/>
          </a:p>
          <a:p>
            <a:pPr marL="457200" lvl="0" indent="-393700" algn="l" rtl="0">
              <a:spcBef>
                <a:spcPts val="0"/>
              </a:spcBef>
              <a:spcAft>
                <a:spcPts val="0"/>
              </a:spcAft>
              <a:buSzPts val="2600"/>
              <a:buAutoNum type="arabicPeriod"/>
            </a:pPr>
            <a:r>
              <a:rPr lang="en" dirty="0"/>
              <a:t>Freedom</a:t>
            </a:r>
            <a:endParaRPr dirty="0"/>
          </a:p>
          <a:p>
            <a:pPr marL="457200" lvl="0" indent="-393700" algn="l" rtl="0">
              <a:spcBef>
                <a:spcPts val="0"/>
              </a:spcBef>
              <a:spcAft>
                <a:spcPts val="0"/>
              </a:spcAft>
              <a:buSzPts val="2600"/>
              <a:buAutoNum type="arabicPeriod"/>
            </a:pPr>
            <a:r>
              <a:rPr lang="en" dirty="0"/>
              <a:t>Situatedness</a:t>
            </a:r>
            <a:endParaRPr dirty="0"/>
          </a:p>
          <a:p>
            <a:pPr marL="457200" lvl="0" indent="-393700" algn="l" rtl="0">
              <a:spcBef>
                <a:spcPts val="0"/>
              </a:spcBef>
              <a:spcAft>
                <a:spcPts val="0"/>
              </a:spcAft>
              <a:buSzPts val="2600"/>
              <a:buAutoNum type="arabicPeriod"/>
            </a:pPr>
            <a:r>
              <a:rPr lang="en" dirty="0"/>
              <a:t>Existence</a:t>
            </a:r>
            <a:endParaRPr dirty="0"/>
          </a:p>
          <a:p>
            <a:pPr marL="457200" lvl="0" indent="-393700" algn="l" rtl="0">
              <a:spcBef>
                <a:spcPts val="0"/>
              </a:spcBef>
              <a:spcAft>
                <a:spcPts val="0"/>
              </a:spcAft>
              <a:buSzPts val="2600"/>
              <a:buAutoNum type="arabicPeriod"/>
            </a:pPr>
            <a:r>
              <a:rPr lang="en" dirty="0"/>
              <a:t>Irrationality and Absurdity</a:t>
            </a:r>
            <a:endParaRPr dirty="0"/>
          </a:p>
          <a:p>
            <a:pPr marL="457200" lvl="0" indent="-393700" algn="l" rtl="0">
              <a:spcBef>
                <a:spcPts val="0"/>
              </a:spcBef>
              <a:spcAft>
                <a:spcPts val="0"/>
              </a:spcAft>
              <a:buSzPts val="2600"/>
              <a:buAutoNum type="arabicPeriod"/>
            </a:pPr>
            <a:r>
              <a:rPr lang="en" dirty="0"/>
              <a:t>The Crowd</a:t>
            </a:r>
            <a:endParaRPr dirty="0"/>
          </a:p>
        </p:txBody>
      </p:sp>
      <p:sp>
        <p:nvSpPr>
          <p:cNvPr id="306" name="Google Shape;306;p44"/>
          <p:cNvSpPr txBox="1">
            <a:spLocks noGrp="1"/>
          </p:cNvSpPr>
          <p:nvPr>
            <p:ph type="title"/>
          </p:nvPr>
        </p:nvSpPr>
        <p:spPr>
          <a:xfrm>
            <a:off x="530350" y="426180"/>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Themes of Existentialism </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5"/>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Philosophy as a Way of Life </a:t>
            </a:r>
            <a:endParaRPr dirty="0"/>
          </a:p>
        </p:txBody>
      </p:sp>
      <p:sp>
        <p:nvSpPr>
          <p:cNvPr id="312" name="Google Shape;312;p4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Advocates for the active engagement and full integration of philosophical principles, focusing on the importance of individual choice, authenticity, and personal responsibility while shaping one’s own life and searching for meaning.</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Anxiety and Authenticity</a:t>
            </a:r>
            <a:endParaRPr dirty="0"/>
          </a:p>
        </p:txBody>
      </p:sp>
      <p:sp>
        <p:nvSpPr>
          <p:cNvPr id="318" name="Google Shape;318;p4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The knowledge of personal freedom and the responsibility to make honest choices can cause discomfort. However, it is important to support the discomfort in order to live a sincere life and find meaning in individual experiences and decisions.</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7"/>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Freedom</a:t>
            </a:r>
            <a:endParaRPr dirty="0"/>
          </a:p>
        </p:txBody>
      </p:sp>
      <p:sp>
        <p:nvSpPr>
          <p:cNvPr id="324" name="Google Shape;324;p47"/>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Highlights people's ability to share their lives through autonomous decision-making, focusing on the responsibility built into creating personal meaning and identity.</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Situatedness</a:t>
            </a:r>
            <a:endParaRPr dirty="0"/>
          </a:p>
        </p:txBody>
      </p:sp>
      <p:sp>
        <p:nvSpPr>
          <p:cNvPr id="330" name="Google Shape;330;p48"/>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Draws attention to the very deep influence of individual conditions, contexts, and experiences on human existence, highlighting the importance of acknowledging and confronting these factors in navigating freedom and responsibility to find real meaning and purpose.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9"/>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Existence</a:t>
            </a:r>
            <a:endParaRPr dirty="0"/>
          </a:p>
        </p:txBody>
      </p:sp>
      <p:sp>
        <p:nvSpPr>
          <p:cNvPr id="336" name="Google Shape;336;p4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Emphasizes the need to confront life’s uncertainties authentically and to create personal meaning through active engagement with existence. This central theme in existentialism focuses on the individual's experience of being and the profound questions of meaning, freedom, choice, and responsibility that arise from it. </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50"/>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Irrationality and Absurdity</a:t>
            </a:r>
            <a:endParaRPr dirty="0"/>
          </a:p>
        </p:txBody>
      </p:sp>
      <p:sp>
        <p:nvSpPr>
          <p:cNvPr id="342" name="Google Shape;342;p5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Examines the contradictions in human existence, highlighting the sense of meaninglessness that results from confronting life’s uncertainties. This theme advocates for individuals to confront these difficulties while trying to find purpose in the middle of the mystery of life.</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1"/>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The Crowd</a:t>
            </a:r>
            <a:endParaRPr dirty="0"/>
          </a:p>
        </p:txBody>
      </p:sp>
      <p:sp>
        <p:nvSpPr>
          <p:cNvPr id="348" name="Google Shape;348;p5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Grapples with the idea of conformity and the erosion of individuality, highlighting the two-headed problem created by yielding to societal norms and pressures, which goes against the focus on authenticity and personal responsibility.</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2"/>
          <p:cNvSpPr txBox="1">
            <a:spLocks noGrp="1"/>
          </p:cNvSpPr>
          <p:nvPr>
            <p:ph type="title"/>
          </p:nvPr>
        </p:nvSpPr>
        <p:spPr>
          <a:xfrm>
            <a:off x="573020" y="44653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Existential Philosophers </a:t>
            </a:r>
            <a:endParaRPr dirty="0"/>
          </a:p>
        </p:txBody>
      </p:sp>
      <p:sp>
        <p:nvSpPr>
          <p:cNvPr id="354" name="Google Shape;354;p52"/>
          <p:cNvSpPr txBox="1">
            <a:spLocks noGrp="1"/>
          </p:cNvSpPr>
          <p:nvPr>
            <p:ph type="body" idx="1"/>
          </p:nvPr>
        </p:nvSpPr>
        <p:spPr>
          <a:xfrm>
            <a:off x="573020" y="1662740"/>
            <a:ext cx="7772400" cy="2508300"/>
          </a:xfrm>
          <a:prstGeom prst="rect">
            <a:avLst/>
          </a:prstGeom>
        </p:spPr>
        <p:txBody>
          <a:bodyPr spcFirstLastPara="1" wrap="square" lIns="45700" tIns="45700" rIns="45700" bIns="45700" anchor="t" anchorCtr="0">
            <a:normAutofit lnSpcReduction="10000"/>
          </a:bodyPr>
          <a:lstStyle/>
          <a:p>
            <a:pPr marL="457200" lvl="0" indent="-393700" algn="l" rtl="0">
              <a:spcBef>
                <a:spcPts val="520"/>
              </a:spcBef>
              <a:spcAft>
                <a:spcPts val="0"/>
              </a:spcAft>
              <a:buSzPts val="2600"/>
              <a:buAutoNum type="arabicPeriod"/>
            </a:pPr>
            <a:r>
              <a:rPr lang="en" dirty="0"/>
              <a:t>Søren Kierkegaard</a:t>
            </a:r>
            <a:endParaRPr dirty="0"/>
          </a:p>
          <a:p>
            <a:pPr marL="457200" lvl="0" indent="-393700" algn="l" rtl="0">
              <a:spcBef>
                <a:spcPts val="0"/>
              </a:spcBef>
              <a:spcAft>
                <a:spcPts val="0"/>
              </a:spcAft>
              <a:buSzPts val="2600"/>
              <a:buAutoNum type="arabicPeriod"/>
            </a:pPr>
            <a:r>
              <a:rPr lang="en" dirty="0"/>
              <a:t>Friedrich Nietzsche</a:t>
            </a:r>
            <a:endParaRPr dirty="0"/>
          </a:p>
          <a:p>
            <a:pPr marL="457200" lvl="0" indent="-393700" algn="l" rtl="0">
              <a:spcBef>
                <a:spcPts val="0"/>
              </a:spcBef>
              <a:spcAft>
                <a:spcPts val="0"/>
              </a:spcAft>
              <a:buSzPts val="2600"/>
              <a:buAutoNum type="arabicPeriod"/>
            </a:pPr>
            <a:r>
              <a:rPr lang="en" dirty="0"/>
              <a:t>Martin Heidegger</a:t>
            </a:r>
            <a:endParaRPr dirty="0"/>
          </a:p>
          <a:p>
            <a:pPr marL="457200" lvl="0" indent="-393700" algn="l" rtl="0">
              <a:spcBef>
                <a:spcPts val="0"/>
              </a:spcBef>
              <a:spcAft>
                <a:spcPts val="0"/>
              </a:spcAft>
              <a:buSzPts val="2600"/>
              <a:buAutoNum type="arabicPeriod"/>
            </a:pPr>
            <a:r>
              <a:rPr lang="en" dirty="0"/>
              <a:t>Jean-Paul Sartre</a:t>
            </a:r>
            <a:endParaRPr dirty="0"/>
          </a:p>
          <a:p>
            <a:pPr marL="457200" lvl="0" indent="-393700" algn="l" rtl="0">
              <a:spcBef>
                <a:spcPts val="0"/>
              </a:spcBef>
              <a:spcAft>
                <a:spcPts val="0"/>
              </a:spcAft>
              <a:buSzPts val="2600"/>
              <a:buAutoNum type="arabicPeriod"/>
            </a:pPr>
            <a:r>
              <a:rPr lang="en" dirty="0"/>
              <a:t>Simone de Beauvoir</a:t>
            </a:r>
            <a:endParaRPr dirty="0"/>
          </a:p>
          <a:p>
            <a:pPr marL="457200" lvl="0" indent="-393700" algn="l" rtl="0">
              <a:spcBef>
                <a:spcPts val="0"/>
              </a:spcBef>
              <a:spcAft>
                <a:spcPts val="0"/>
              </a:spcAft>
              <a:buSzPts val="2600"/>
              <a:buAutoNum type="arabicPeriod"/>
            </a:pPr>
            <a:r>
              <a:rPr lang="en" dirty="0"/>
              <a:t>Albert Camus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3"/>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err="1"/>
              <a:t>Søren</a:t>
            </a:r>
            <a:r>
              <a:rPr lang="en" dirty="0"/>
              <a:t> Kierkegaard (1813-1855)</a:t>
            </a:r>
            <a:endParaRPr dirty="0"/>
          </a:p>
        </p:txBody>
      </p:sp>
      <p:sp>
        <p:nvSpPr>
          <p:cNvPr id="360" name="Google Shape;360;p53"/>
          <p:cNvSpPr txBox="1">
            <a:spLocks noGrp="1"/>
          </p:cNvSpPr>
          <p:nvPr>
            <p:ph type="body" idx="1"/>
          </p:nvPr>
        </p:nvSpPr>
        <p:spPr>
          <a:xfrm>
            <a:off x="457200" y="145160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Themes present in his work: </a:t>
            </a:r>
            <a:endParaRPr dirty="0"/>
          </a:p>
          <a:p>
            <a:pPr marL="457200" lvl="0" indent="-393700" algn="l" rtl="0">
              <a:spcBef>
                <a:spcPts val="520"/>
              </a:spcBef>
              <a:spcAft>
                <a:spcPts val="0"/>
              </a:spcAft>
              <a:buSzPts val="2600"/>
              <a:buChar char="•"/>
            </a:pPr>
            <a:r>
              <a:rPr lang="en" dirty="0"/>
              <a:t>Anxiety and Authenticity </a:t>
            </a:r>
            <a:endParaRPr dirty="0"/>
          </a:p>
          <a:p>
            <a:pPr marL="457200" lvl="0" indent="-393700" algn="l" rtl="0">
              <a:spcBef>
                <a:spcPts val="0"/>
              </a:spcBef>
              <a:spcAft>
                <a:spcPts val="0"/>
              </a:spcAft>
              <a:buSzPts val="2600"/>
              <a:buChar char="•"/>
            </a:pPr>
            <a:r>
              <a:rPr lang="en" dirty="0"/>
              <a:t>Existence </a:t>
            </a:r>
            <a:endParaRPr dirty="0"/>
          </a:p>
        </p:txBody>
      </p:sp>
      <p:pic>
        <p:nvPicPr>
          <p:cNvPr id="361" name="Google Shape;361;p5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568440" y="567711"/>
            <a:ext cx="2255278" cy="320939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7"/>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Essential Questions</a:t>
            </a:r>
            <a:endParaRPr dirty="0"/>
          </a:p>
        </p:txBody>
      </p:sp>
      <p:sp>
        <p:nvSpPr>
          <p:cNvPr id="120" name="Google Shape;120;p27"/>
          <p:cNvSpPr txBox="1">
            <a:spLocks noGrp="1"/>
          </p:cNvSpPr>
          <p:nvPr>
            <p:ph type="body" idx="1"/>
          </p:nvPr>
        </p:nvSpPr>
        <p:spPr>
          <a:xfrm>
            <a:off x="530350" y="2028500"/>
            <a:ext cx="7772400" cy="1412100"/>
          </a:xfrm>
          <a:prstGeom prst="rect">
            <a:avLst/>
          </a:prstGeom>
        </p:spPr>
        <p:txBody>
          <a:bodyPr spcFirstLastPara="1" wrap="square" lIns="45700" tIns="45700" rIns="45700" bIns="45700" anchor="t" anchorCtr="0">
            <a:normAutofit/>
          </a:bodyPr>
          <a:lstStyle/>
          <a:p>
            <a:r>
              <a:rPr lang="en" dirty="0"/>
              <a:t>How do you find purpose and meaning in life?</a:t>
            </a:r>
            <a:endParaRPr dirty="0"/>
          </a:p>
          <a:p>
            <a:pPr>
              <a:spcBef>
                <a:spcPts val="0"/>
              </a:spcBef>
            </a:pPr>
            <a:r>
              <a:rPr lang="en" dirty="0"/>
              <a:t>Does purpose give you motivation, or does motivation give you purpose?</a:t>
            </a: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4"/>
          <p:cNvSpPr txBox="1">
            <a:spLocks noGrp="1"/>
          </p:cNvSpPr>
          <p:nvPr>
            <p:ph type="title"/>
          </p:nvPr>
        </p:nvSpPr>
        <p:spPr>
          <a:xfrm>
            <a:off x="472440" y="30708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Søren Kierkegaard (1813-1855)</a:t>
            </a:r>
            <a:endParaRPr dirty="0"/>
          </a:p>
        </p:txBody>
      </p:sp>
      <p:sp>
        <p:nvSpPr>
          <p:cNvPr id="367" name="Google Shape;367;p54"/>
          <p:cNvSpPr txBox="1">
            <a:spLocks noGrp="1"/>
          </p:cNvSpPr>
          <p:nvPr>
            <p:ph type="body" idx="1"/>
          </p:nvPr>
        </p:nvSpPr>
        <p:spPr>
          <a:xfrm>
            <a:off x="518160" y="1276340"/>
            <a:ext cx="5766900" cy="32919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 dirty="0"/>
              <a:t>Søren Kierkegaard explored the individual’s personal experience, emphasizing the existential angst, stress, worry, originality, and the creation of personal meaning in the middle of life’s  uncertainties with a particular focus on fear and stress and the complexities of existence.</a:t>
            </a:r>
            <a:endParaRPr dirty="0"/>
          </a:p>
        </p:txBody>
      </p:sp>
      <p:pic>
        <p:nvPicPr>
          <p:cNvPr id="368" name="Google Shape;368;p54"/>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637020" y="592986"/>
            <a:ext cx="2262898" cy="32919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5"/>
          <p:cNvSpPr txBox="1">
            <a:spLocks noGrp="1"/>
          </p:cNvSpPr>
          <p:nvPr>
            <p:ph type="ctrTitle"/>
          </p:nvPr>
        </p:nvSpPr>
        <p:spPr>
          <a:xfrm>
            <a:off x="644650" y="1007599"/>
            <a:ext cx="7851600" cy="3164100"/>
          </a:xfrm>
          <a:prstGeom prst="rect">
            <a:avLst/>
          </a:prstGeom>
        </p:spPr>
        <p:txBody>
          <a:bodyPr spcFirstLastPara="1" wrap="square" lIns="0" tIns="0" rIns="18275" bIns="0" anchor="b" anchorCtr="0">
            <a:noAutofit/>
          </a:bodyPr>
          <a:lstStyle/>
          <a:p>
            <a:pPr marL="0" lvl="0" indent="0" algn="l" rtl="0">
              <a:spcBef>
                <a:spcPts val="0"/>
              </a:spcBef>
              <a:spcAft>
                <a:spcPts val="0"/>
              </a:spcAft>
              <a:buClr>
                <a:schemeClr val="dk1"/>
              </a:buClr>
              <a:buSzPts val="1100"/>
              <a:buFont typeface="Arial"/>
              <a:buNone/>
            </a:pPr>
            <a:r>
              <a:rPr lang="en" sz="4200" dirty="0"/>
              <a:t>It is better to try something and fail than to try nothing and succeed. The result may be the same, but you won't be. We always grow more through defeats than victories.</a:t>
            </a:r>
            <a:endParaRPr sz="4200" dirty="0"/>
          </a:p>
        </p:txBody>
      </p:sp>
      <p:sp>
        <p:nvSpPr>
          <p:cNvPr id="374" name="Google Shape;374;p55"/>
          <p:cNvSpPr txBox="1">
            <a:spLocks noGrp="1"/>
          </p:cNvSpPr>
          <p:nvPr>
            <p:ph type="subTitle" idx="1"/>
          </p:nvPr>
        </p:nvSpPr>
        <p:spPr>
          <a:xfrm>
            <a:off x="644700" y="4171825"/>
            <a:ext cx="7854600" cy="610500"/>
          </a:xfrm>
          <a:prstGeom prst="rect">
            <a:avLst/>
          </a:prstGeom>
        </p:spPr>
        <p:txBody>
          <a:bodyPr spcFirstLastPara="1" wrap="square" lIns="0" tIns="45700" rIns="18275" bIns="45700" anchor="t" anchorCtr="0">
            <a:normAutofit/>
          </a:bodyPr>
          <a:lstStyle/>
          <a:p>
            <a:pPr marL="457200" lvl="0" indent="-228600" algn="l" rtl="0">
              <a:spcBef>
                <a:spcPts val="520"/>
              </a:spcBef>
              <a:spcAft>
                <a:spcPts val="0"/>
              </a:spcAft>
              <a:buSzPts val="2600"/>
              <a:buNone/>
            </a:pPr>
            <a:r>
              <a:rPr lang="en" dirty="0"/>
              <a:t>~ Søren Kierkegaard</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6"/>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Clr>
                <a:schemeClr val="dk1"/>
              </a:buClr>
              <a:buSzPts val="1100"/>
              <a:buFont typeface="Arial"/>
              <a:buNone/>
            </a:pPr>
            <a:r>
              <a:rPr lang="en" dirty="0"/>
              <a:t>Friedrich Nietzsche (1844-1900)</a:t>
            </a:r>
            <a:endParaRPr dirty="0"/>
          </a:p>
        </p:txBody>
      </p:sp>
      <p:sp>
        <p:nvSpPr>
          <p:cNvPr id="380" name="Google Shape;380;p56"/>
          <p:cNvSpPr txBox="1">
            <a:spLocks noGrp="1"/>
          </p:cNvSpPr>
          <p:nvPr>
            <p:ph type="body" idx="1"/>
          </p:nvPr>
        </p:nvSpPr>
        <p:spPr>
          <a:xfrm>
            <a:off x="457200" y="145160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Themes present in his work: </a:t>
            </a:r>
            <a:endParaRPr dirty="0"/>
          </a:p>
          <a:p>
            <a:pPr marL="457200" lvl="0" indent="-393700" algn="l" rtl="0">
              <a:spcBef>
                <a:spcPts val="520"/>
              </a:spcBef>
              <a:spcAft>
                <a:spcPts val="0"/>
              </a:spcAft>
              <a:buSzPts val="2600"/>
              <a:buChar char="•"/>
            </a:pPr>
            <a:r>
              <a:rPr lang="en" dirty="0"/>
              <a:t>Philosophy as a Way of Life</a:t>
            </a:r>
            <a:endParaRPr dirty="0"/>
          </a:p>
        </p:txBody>
      </p:sp>
      <p:pic>
        <p:nvPicPr>
          <p:cNvPr id="381" name="Google Shape;381;p5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850380" y="997533"/>
            <a:ext cx="1836420" cy="2912902"/>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7"/>
          <p:cNvSpPr txBox="1">
            <a:spLocks noGrp="1"/>
          </p:cNvSpPr>
          <p:nvPr>
            <p:ph type="title"/>
          </p:nvPr>
        </p:nvSpPr>
        <p:spPr>
          <a:xfrm>
            <a:off x="320040" y="29184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Friedrich Nietzsche (1844-1900)</a:t>
            </a:r>
            <a:endParaRPr dirty="0"/>
          </a:p>
        </p:txBody>
      </p:sp>
      <p:sp>
        <p:nvSpPr>
          <p:cNvPr id="387" name="Google Shape;387;p57"/>
          <p:cNvSpPr txBox="1">
            <a:spLocks noGrp="1"/>
          </p:cNvSpPr>
          <p:nvPr>
            <p:ph type="body" idx="1"/>
          </p:nvPr>
        </p:nvSpPr>
        <p:spPr>
          <a:xfrm>
            <a:off x="320040" y="129158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Friedrich Nietzsche’s concept of “becoming who you are” emphasized his belief in the transformative power of living philosophically, believing that philosophy should shape one’s life and not be abstract.</a:t>
            </a:r>
            <a:endParaRPr dirty="0"/>
          </a:p>
        </p:txBody>
      </p:sp>
      <p:pic>
        <p:nvPicPr>
          <p:cNvPr id="388" name="Google Shape;388;p57"/>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675120" y="973986"/>
            <a:ext cx="1988352" cy="293507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8"/>
          <p:cNvSpPr txBox="1">
            <a:spLocks noGrp="1"/>
          </p:cNvSpPr>
          <p:nvPr>
            <p:ph type="ctrTitle"/>
          </p:nvPr>
        </p:nvSpPr>
        <p:spPr>
          <a:xfrm>
            <a:off x="682800" y="786619"/>
            <a:ext cx="7851600" cy="31641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400" dirty="0"/>
              <a:t>There will always be rocks in the road ahead of us. They will be stumbling blocks or stepping stones; it all depends on how you use them</a:t>
            </a:r>
            <a:r>
              <a:rPr lang="en" dirty="0"/>
              <a:t>.</a:t>
            </a:r>
            <a:endParaRPr dirty="0"/>
          </a:p>
        </p:txBody>
      </p:sp>
      <p:sp>
        <p:nvSpPr>
          <p:cNvPr id="394" name="Google Shape;394;p58"/>
          <p:cNvSpPr txBox="1">
            <a:spLocks noGrp="1"/>
          </p:cNvSpPr>
          <p:nvPr>
            <p:ph type="subTitle" idx="1"/>
          </p:nvPr>
        </p:nvSpPr>
        <p:spPr>
          <a:xfrm>
            <a:off x="644700" y="4171825"/>
            <a:ext cx="7854600" cy="610500"/>
          </a:xfrm>
          <a:prstGeom prst="rect">
            <a:avLst/>
          </a:prstGeom>
        </p:spPr>
        <p:txBody>
          <a:bodyPr spcFirstLastPara="1" wrap="square" lIns="0" tIns="45700" rIns="18275" bIns="45700" anchor="t" anchorCtr="0">
            <a:normAutofit/>
          </a:bodyPr>
          <a:lstStyle/>
          <a:p>
            <a:pPr marL="457200" lvl="0" indent="-228600" algn="l" rtl="0">
              <a:spcBef>
                <a:spcPts val="520"/>
              </a:spcBef>
              <a:spcAft>
                <a:spcPts val="0"/>
              </a:spcAft>
              <a:buSzPts val="2600"/>
              <a:buNone/>
            </a:pPr>
            <a:r>
              <a:rPr lang="en" dirty="0"/>
              <a:t>~ Friedrich Nietzsche</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9"/>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Martin Heidegger (1889-1976)</a:t>
            </a:r>
            <a:endParaRPr/>
          </a:p>
        </p:txBody>
      </p:sp>
      <p:sp>
        <p:nvSpPr>
          <p:cNvPr id="400" name="Google Shape;400;p59"/>
          <p:cNvSpPr txBox="1">
            <a:spLocks noGrp="1"/>
          </p:cNvSpPr>
          <p:nvPr>
            <p:ph type="body" idx="1"/>
          </p:nvPr>
        </p:nvSpPr>
        <p:spPr>
          <a:xfrm>
            <a:off x="457200" y="145160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Themes present in his work: </a:t>
            </a:r>
            <a:endParaRPr/>
          </a:p>
          <a:p>
            <a:pPr marL="457200" lvl="0" indent="-393700" algn="l" rtl="0">
              <a:spcBef>
                <a:spcPts val="520"/>
              </a:spcBef>
              <a:spcAft>
                <a:spcPts val="0"/>
              </a:spcAft>
              <a:buSzPts val="2600"/>
              <a:buChar char="•"/>
            </a:pPr>
            <a:r>
              <a:rPr lang="en"/>
              <a:t>Existence</a:t>
            </a:r>
            <a:endParaRPr/>
          </a:p>
        </p:txBody>
      </p:sp>
      <p:pic>
        <p:nvPicPr>
          <p:cNvPr id="401" name="Google Shape;401;p5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697980" y="956766"/>
            <a:ext cx="2070617" cy="284942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0"/>
          <p:cNvSpPr txBox="1">
            <a:spLocks noGrp="1"/>
          </p:cNvSpPr>
          <p:nvPr>
            <p:ph type="title"/>
          </p:nvPr>
        </p:nvSpPr>
        <p:spPr>
          <a:xfrm>
            <a:off x="495300" y="26898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Martin Heidegger (1889-1976)</a:t>
            </a:r>
            <a:endParaRPr dirty="0"/>
          </a:p>
        </p:txBody>
      </p:sp>
      <p:sp>
        <p:nvSpPr>
          <p:cNvPr id="407" name="Google Shape;407;p60"/>
          <p:cNvSpPr txBox="1">
            <a:spLocks noGrp="1"/>
          </p:cNvSpPr>
          <p:nvPr>
            <p:ph type="body" idx="1"/>
          </p:nvPr>
        </p:nvSpPr>
        <p:spPr>
          <a:xfrm>
            <a:off x="398263" y="120776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Martin Heidegger’s philosophy focused on human existence within the world, emphasizing the interconnectedness of individuals with their environment and the significance of their existence within it.</a:t>
            </a:r>
            <a:endParaRPr dirty="0"/>
          </a:p>
        </p:txBody>
      </p:sp>
      <p:pic>
        <p:nvPicPr>
          <p:cNvPr id="408" name="Google Shape;408;p60"/>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562843" y="1019706"/>
            <a:ext cx="2085857" cy="298841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61"/>
          <p:cNvSpPr txBox="1">
            <a:spLocks noGrp="1"/>
          </p:cNvSpPr>
          <p:nvPr>
            <p:ph type="ctrTitle"/>
          </p:nvPr>
        </p:nvSpPr>
        <p:spPr>
          <a:xfrm>
            <a:off x="675080" y="504681"/>
            <a:ext cx="7851600" cy="21237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400" dirty="0"/>
              <a:t>How one encounters reality is a choice.</a:t>
            </a:r>
            <a:endParaRPr sz="4400" dirty="0"/>
          </a:p>
        </p:txBody>
      </p:sp>
      <p:sp>
        <p:nvSpPr>
          <p:cNvPr id="414" name="Google Shape;414;p61"/>
          <p:cNvSpPr txBox="1">
            <a:spLocks noGrp="1"/>
          </p:cNvSpPr>
          <p:nvPr>
            <p:ph type="subTitle" idx="1"/>
          </p:nvPr>
        </p:nvSpPr>
        <p:spPr>
          <a:xfrm>
            <a:off x="644700" y="2879965"/>
            <a:ext cx="7854600" cy="583200"/>
          </a:xfrm>
          <a:prstGeom prst="rect">
            <a:avLst/>
          </a:prstGeom>
        </p:spPr>
        <p:txBody>
          <a:bodyPr spcFirstLastPara="1" wrap="square" lIns="0" tIns="45700" rIns="18275" bIns="45700" anchor="t" anchorCtr="0">
            <a:normAutofit/>
          </a:bodyPr>
          <a:lstStyle/>
          <a:p>
            <a:pPr marL="457200" lvl="0" indent="-228600" algn="l" rtl="0">
              <a:spcBef>
                <a:spcPts val="520"/>
              </a:spcBef>
              <a:spcAft>
                <a:spcPts val="0"/>
              </a:spcAft>
              <a:buSzPts val="2600"/>
              <a:buNone/>
            </a:pPr>
            <a:r>
              <a:rPr lang="en" dirty="0"/>
              <a:t>~ Martin Heidegger</a:t>
            </a: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2"/>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Jean-Paul Sartre (1905-1980)</a:t>
            </a:r>
            <a:endParaRPr/>
          </a:p>
        </p:txBody>
      </p:sp>
      <p:sp>
        <p:nvSpPr>
          <p:cNvPr id="420" name="Google Shape;420;p62"/>
          <p:cNvSpPr txBox="1">
            <a:spLocks noGrp="1"/>
          </p:cNvSpPr>
          <p:nvPr>
            <p:ph type="body" idx="1"/>
          </p:nvPr>
        </p:nvSpPr>
        <p:spPr>
          <a:xfrm>
            <a:off x="457200" y="145160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Themes present in his work: </a:t>
            </a:r>
            <a:endParaRPr dirty="0"/>
          </a:p>
          <a:p>
            <a:pPr marL="457200" lvl="0" indent="-393700" algn="l" rtl="0">
              <a:spcBef>
                <a:spcPts val="520"/>
              </a:spcBef>
              <a:spcAft>
                <a:spcPts val="0"/>
              </a:spcAft>
              <a:buSzPts val="2600"/>
              <a:buChar char="•"/>
            </a:pPr>
            <a:r>
              <a:rPr lang="en" dirty="0"/>
              <a:t>Freedom</a:t>
            </a:r>
            <a:endParaRPr dirty="0"/>
          </a:p>
          <a:p>
            <a:pPr marL="457200" lvl="0" indent="-393700" algn="l" rtl="0">
              <a:spcBef>
                <a:spcPts val="0"/>
              </a:spcBef>
              <a:spcAft>
                <a:spcPts val="0"/>
              </a:spcAft>
              <a:buSzPts val="2600"/>
              <a:buChar char="•"/>
            </a:pPr>
            <a:r>
              <a:rPr lang="en" dirty="0"/>
              <a:t>Anxiety and Authenticity</a:t>
            </a:r>
            <a:endParaRPr dirty="0"/>
          </a:p>
        </p:txBody>
      </p:sp>
      <p:pic>
        <p:nvPicPr>
          <p:cNvPr id="421" name="Google Shape;421;p62"/>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224100" y="661566"/>
            <a:ext cx="2423160" cy="292745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63"/>
          <p:cNvSpPr txBox="1">
            <a:spLocks noGrp="1"/>
          </p:cNvSpPr>
          <p:nvPr>
            <p:ph type="title"/>
          </p:nvPr>
        </p:nvSpPr>
        <p:spPr>
          <a:xfrm>
            <a:off x="563880" y="335078"/>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Jean-Paul Sartre (1905-1980)</a:t>
            </a:r>
            <a:endParaRPr dirty="0"/>
          </a:p>
        </p:txBody>
      </p:sp>
      <p:sp>
        <p:nvSpPr>
          <p:cNvPr id="427" name="Google Shape;427;p63"/>
          <p:cNvSpPr txBox="1">
            <a:spLocks noGrp="1"/>
          </p:cNvSpPr>
          <p:nvPr>
            <p:ph type="body" idx="1"/>
          </p:nvPr>
        </p:nvSpPr>
        <p:spPr>
          <a:xfrm>
            <a:off x="464820" y="1261100"/>
            <a:ext cx="5766900" cy="3291900"/>
          </a:xfrm>
          <a:prstGeom prst="rect">
            <a:avLst/>
          </a:prstGeom>
        </p:spPr>
        <p:txBody>
          <a:bodyPr spcFirstLastPara="1" wrap="square" lIns="91425" tIns="45700" rIns="91425" bIns="45700" anchor="t" anchorCtr="0">
            <a:normAutofit fontScale="92500" lnSpcReduction="10000"/>
          </a:bodyPr>
          <a:lstStyle/>
          <a:p>
            <a:pPr marL="0" lvl="0" indent="0" algn="l" rtl="0">
              <a:spcBef>
                <a:spcPts val="520"/>
              </a:spcBef>
              <a:spcAft>
                <a:spcPts val="0"/>
              </a:spcAft>
              <a:buNone/>
            </a:pPr>
            <a:r>
              <a:rPr lang="en" dirty="0"/>
              <a:t>Jean-Paul Sartre claims that humans are free and must take full responsibility for their choices in a world without meaning. He argues that individuals struggle with the weight of their freedom and the responsibility to create their own values and meaning, but the only way to overcome this is to embrace it and take ownership of their existence.</a:t>
            </a:r>
            <a:endParaRPr dirty="0"/>
          </a:p>
        </p:txBody>
      </p:sp>
      <p:pic>
        <p:nvPicPr>
          <p:cNvPr id="428" name="Google Shape;428;p63"/>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469380" y="763778"/>
            <a:ext cx="2324100" cy="2879957"/>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Students will be able to:</a:t>
            </a:r>
            <a:endParaRPr dirty="0"/>
          </a:p>
          <a:p>
            <a:pPr marL="520700" lvl="0" indent="-457200" algn="l" rtl="0">
              <a:spcBef>
                <a:spcPts val="520"/>
              </a:spcBef>
              <a:spcAft>
                <a:spcPts val="0"/>
              </a:spcAft>
              <a:buSzPts val="2600"/>
              <a:buFont typeface="Arial" panose="020B0604020202020204" pitchFamily="34" charset="0"/>
              <a:buChar char="•"/>
            </a:pPr>
            <a:r>
              <a:rPr lang="en" dirty="0"/>
              <a:t>Understand existentialism.</a:t>
            </a:r>
            <a:endParaRPr dirty="0"/>
          </a:p>
          <a:p>
            <a:pPr marL="520700" lvl="0" indent="-457200" algn="l" rtl="0">
              <a:spcBef>
                <a:spcPts val="0"/>
              </a:spcBef>
              <a:spcAft>
                <a:spcPts val="0"/>
              </a:spcAft>
              <a:buSzPts val="2600"/>
              <a:buFont typeface="Arial" panose="020B0604020202020204" pitchFamily="34" charset="0"/>
              <a:buChar char="•"/>
            </a:pPr>
            <a:r>
              <a:rPr lang="en" dirty="0"/>
              <a:t>Represent their purpose in life (at this point in time).</a:t>
            </a:r>
            <a:endParaRPr dirty="0"/>
          </a:p>
          <a:p>
            <a:pPr marL="520700" lvl="0" indent="-457200" algn="l" rtl="0">
              <a:spcBef>
                <a:spcPts val="0"/>
              </a:spcBef>
              <a:spcAft>
                <a:spcPts val="0"/>
              </a:spcAft>
              <a:buSzPts val="2600"/>
              <a:buFont typeface="Arial" panose="020B0604020202020204" pitchFamily="34" charset="0"/>
              <a:buChar char="•"/>
            </a:pPr>
            <a:r>
              <a:rPr lang="en" dirty="0"/>
              <a:t>Research existentialism in modern art.</a:t>
            </a:r>
            <a:endParaRPr dirty="0"/>
          </a:p>
        </p:txBody>
      </p:sp>
      <p:sp>
        <p:nvSpPr>
          <p:cNvPr id="126" name="Google Shape;126;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Learning Objectives</a:t>
            </a: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64"/>
          <p:cNvSpPr txBox="1">
            <a:spLocks noGrp="1"/>
          </p:cNvSpPr>
          <p:nvPr>
            <p:ph type="ctrTitle"/>
          </p:nvPr>
        </p:nvSpPr>
        <p:spPr>
          <a:xfrm>
            <a:off x="644650" y="457950"/>
            <a:ext cx="7851600" cy="21138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400" dirty="0"/>
              <a:t>Freedom is what you do with what's been done to you</a:t>
            </a:r>
            <a:r>
              <a:rPr lang="en" dirty="0"/>
              <a:t>.</a:t>
            </a:r>
            <a:endParaRPr dirty="0"/>
          </a:p>
        </p:txBody>
      </p:sp>
      <p:sp>
        <p:nvSpPr>
          <p:cNvPr id="434" name="Google Shape;434;p64"/>
          <p:cNvSpPr txBox="1">
            <a:spLocks noGrp="1"/>
          </p:cNvSpPr>
          <p:nvPr>
            <p:ph type="subTitle" idx="1"/>
          </p:nvPr>
        </p:nvSpPr>
        <p:spPr>
          <a:xfrm>
            <a:off x="644650" y="2839585"/>
            <a:ext cx="7854600" cy="593100"/>
          </a:xfrm>
          <a:prstGeom prst="rect">
            <a:avLst/>
          </a:prstGeom>
        </p:spPr>
        <p:txBody>
          <a:bodyPr spcFirstLastPara="1" wrap="square" lIns="0" tIns="45700" rIns="18275" bIns="45700" anchor="t" anchorCtr="0">
            <a:normAutofit/>
          </a:bodyPr>
          <a:lstStyle/>
          <a:p>
            <a:pPr marL="457200" lvl="0" indent="-228600" algn="l" rtl="0">
              <a:spcBef>
                <a:spcPts val="520"/>
              </a:spcBef>
              <a:spcAft>
                <a:spcPts val="0"/>
              </a:spcAft>
              <a:buSzPts val="2600"/>
              <a:buNone/>
            </a:pPr>
            <a:r>
              <a:rPr lang="en" dirty="0"/>
              <a:t>~ Jean-Paul Sartre</a:t>
            </a: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65"/>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Simone de Beauvoir (1908-1986)</a:t>
            </a:r>
            <a:endParaRPr/>
          </a:p>
        </p:txBody>
      </p:sp>
      <p:sp>
        <p:nvSpPr>
          <p:cNvPr id="440" name="Google Shape;440;p65"/>
          <p:cNvSpPr txBox="1">
            <a:spLocks noGrp="1"/>
          </p:cNvSpPr>
          <p:nvPr>
            <p:ph type="body" idx="1"/>
          </p:nvPr>
        </p:nvSpPr>
        <p:spPr>
          <a:xfrm>
            <a:off x="457200" y="145160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Themes present in her work: </a:t>
            </a:r>
            <a:endParaRPr dirty="0"/>
          </a:p>
          <a:p>
            <a:pPr marL="457200" lvl="0" indent="-393700" algn="l" rtl="0">
              <a:spcBef>
                <a:spcPts val="520"/>
              </a:spcBef>
              <a:spcAft>
                <a:spcPts val="0"/>
              </a:spcAft>
              <a:buSzPts val="2600"/>
              <a:buChar char="•"/>
            </a:pPr>
            <a:r>
              <a:rPr lang="en" dirty="0"/>
              <a:t>Freedom</a:t>
            </a:r>
            <a:endParaRPr dirty="0"/>
          </a:p>
          <a:p>
            <a:pPr marL="457200" lvl="0" indent="-393700" algn="l" rtl="0">
              <a:spcBef>
                <a:spcPts val="0"/>
              </a:spcBef>
              <a:spcAft>
                <a:spcPts val="0"/>
              </a:spcAft>
              <a:buSzPts val="2600"/>
              <a:buChar char="•"/>
            </a:pPr>
            <a:r>
              <a:rPr lang="en" dirty="0"/>
              <a:t>Situatedness</a:t>
            </a:r>
            <a:endParaRPr dirty="0"/>
          </a:p>
        </p:txBody>
      </p:sp>
      <p:pic>
        <p:nvPicPr>
          <p:cNvPr id="441" name="Google Shape;441;p65"/>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926580" y="956766"/>
            <a:ext cx="1846285" cy="288371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66"/>
          <p:cNvSpPr txBox="1">
            <a:spLocks noGrp="1"/>
          </p:cNvSpPr>
          <p:nvPr>
            <p:ph type="title"/>
          </p:nvPr>
        </p:nvSpPr>
        <p:spPr>
          <a:xfrm>
            <a:off x="348275" y="2613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Simone de Beauvoir (1908-1986)</a:t>
            </a:r>
            <a:endParaRPr dirty="0"/>
          </a:p>
        </p:txBody>
      </p:sp>
      <p:sp>
        <p:nvSpPr>
          <p:cNvPr id="447" name="Google Shape;447;p66"/>
          <p:cNvSpPr txBox="1">
            <a:spLocks noGrp="1"/>
          </p:cNvSpPr>
          <p:nvPr>
            <p:ph type="body" idx="1"/>
          </p:nvPr>
        </p:nvSpPr>
        <p:spPr>
          <a:xfrm>
            <a:off x="348275" y="1306820"/>
            <a:ext cx="605028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Simone de Beauvoir argues that a person must assert themselves in order to overcome societal expectations and create a meaningful life. She also highlights ways that social, cultural, and historical contexts shape a person’s experiences and possibilities. </a:t>
            </a:r>
            <a:endParaRPr dirty="0"/>
          </a:p>
        </p:txBody>
      </p:sp>
      <p:pic>
        <p:nvPicPr>
          <p:cNvPr id="448" name="Google Shape;448;p66"/>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6690360" y="956766"/>
            <a:ext cx="2105365" cy="2973174"/>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67"/>
          <p:cNvSpPr txBox="1">
            <a:spLocks noGrp="1"/>
          </p:cNvSpPr>
          <p:nvPr>
            <p:ph type="ctrTitle"/>
          </p:nvPr>
        </p:nvSpPr>
        <p:spPr>
          <a:xfrm>
            <a:off x="400810" y="352280"/>
            <a:ext cx="7851600" cy="3396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000" dirty="0"/>
              <a:t>The point is not for women simply to take power out of men’s hands since that wouldn’t change anything about the world. It’s a question precisely of destroying that notion of power.</a:t>
            </a:r>
            <a:endParaRPr sz="4000" dirty="0"/>
          </a:p>
        </p:txBody>
      </p:sp>
      <p:sp>
        <p:nvSpPr>
          <p:cNvPr id="454" name="Google Shape;454;p67"/>
          <p:cNvSpPr txBox="1">
            <a:spLocks noGrp="1"/>
          </p:cNvSpPr>
          <p:nvPr>
            <p:ph type="subTitle" idx="1"/>
          </p:nvPr>
        </p:nvSpPr>
        <p:spPr>
          <a:xfrm>
            <a:off x="400810" y="3962190"/>
            <a:ext cx="7854600" cy="496800"/>
          </a:xfrm>
          <a:prstGeom prst="rect">
            <a:avLst/>
          </a:prstGeom>
        </p:spPr>
        <p:txBody>
          <a:bodyPr spcFirstLastPara="1" wrap="square" lIns="0" tIns="45700" rIns="18275" bIns="45700" anchor="t" anchorCtr="0">
            <a:normAutofit fontScale="92500" lnSpcReduction="10000"/>
          </a:bodyPr>
          <a:lstStyle/>
          <a:p>
            <a:pPr marL="457200" lvl="0" indent="-228600" algn="l" rtl="0">
              <a:spcBef>
                <a:spcPts val="520"/>
              </a:spcBef>
              <a:spcAft>
                <a:spcPts val="0"/>
              </a:spcAft>
              <a:buSzPts val="2600"/>
              <a:buNone/>
            </a:pPr>
            <a:r>
              <a:rPr lang="en" dirty="0"/>
              <a:t>~ Simone de Beauvoir</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68"/>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Albert Camus (1913-1960)</a:t>
            </a:r>
            <a:endParaRPr/>
          </a:p>
        </p:txBody>
      </p:sp>
      <p:sp>
        <p:nvSpPr>
          <p:cNvPr id="460" name="Google Shape;460;p68"/>
          <p:cNvSpPr txBox="1">
            <a:spLocks noGrp="1"/>
          </p:cNvSpPr>
          <p:nvPr>
            <p:ph type="body" idx="1"/>
          </p:nvPr>
        </p:nvSpPr>
        <p:spPr>
          <a:xfrm>
            <a:off x="457200" y="1451600"/>
            <a:ext cx="57669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Themes present in his work: </a:t>
            </a:r>
            <a:endParaRPr/>
          </a:p>
          <a:p>
            <a:pPr marL="457200" lvl="0" indent="-393700" algn="l" rtl="0">
              <a:spcBef>
                <a:spcPts val="520"/>
              </a:spcBef>
              <a:spcAft>
                <a:spcPts val="0"/>
              </a:spcAft>
              <a:buSzPts val="2600"/>
              <a:buChar char="•"/>
            </a:pPr>
            <a:r>
              <a:rPr lang="en"/>
              <a:t>Irrationality and Absurdity</a:t>
            </a:r>
            <a:endParaRPr/>
          </a:p>
        </p:txBody>
      </p:sp>
      <p:pic>
        <p:nvPicPr>
          <p:cNvPr id="461" name="Google Shape;461;p68"/>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5209449" y="1507398"/>
            <a:ext cx="3477351" cy="233495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69"/>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Albert Camus (1913-1960)</a:t>
            </a:r>
            <a:endParaRPr/>
          </a:p>
        </p:txBody>
      </p:sp>
      <p:sp>
        <p:nvSpPr>
          <p:cNvPr id="467" name="Google Shape;467;p69"/>
          <p:cNvSpPr txBox="1">
            <a:spLocks noGrp="1"/>
          </p:cNvSpPr>
          <p:nvPr>
            <p:ph type="body" idx="1"/>
          </p:nvPr>
        </p:nvSpPr>
        <p:spPr>
          <a:xfrm>
            <a:off x="457200" y="1451600"/>
            <a:ext cx="48453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a:t>Albert Camus highlights the inherent tension between humanity’s search for meaning in an indifferent world.</a:t>
            </a:r>
            <a:endParaRPr/>
          </a:p>
        </p:txBody>
      </p:sp>
      <p:pic>
        <p:nvPicPr>
          <p:cNvPr id="468" name="Google Shape;468;p69"/>
          <p:cNvPicPr preferRelativeResize="0"/>
          <p:nvPr/>
        </p:nvPicPr>
        <p:blipFill>
          <a:blip r:embed="rId3">
            <a:alphaModFix/>
            <a:extLst>
              <a:ext uri="{28A0092B-C50C-407E-A947-70E740481C1C}">
                <a14:useLocalDpi xmlns:a14="http://schemas.microsoft.com/office/drawing/2010/main" val="0"/>
              </a:ext>
            </a:extLst>
          </a:blip>
          <a:stretch>
            <a:fillRect/>
          </a:stretch>
        </p:blipFill>
        <p:spPr>
          <a:xfrm>
            <a:off x="5302500" y="1537878"/>
            <a:ext cx="3477351" cy="233495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0"/>
          <p:cNvSpPr txBox="1">
            <a:spLocks noGrp="1"/>
          </p:cNvSpPr>
          <p:nvPr>
            <p:ph type="ctrTitle"/>
          </p:nvPr>
        </p:nvSpPr>
        <p:spPr>
          <a:xfrm>
            <a:off x="644650" y="1007601"/>
            <a:ext cx="7851600" cy="23907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sz="4400" dirty="0"/>
              <a:t>Life is meaningless, but worth living, provided you recognize it's meaningless.</a:t>
            </a:r>
            <a:endParaRPr sz="4400" dirty="0"/>
          </a:p>
        </p:txBody>
      </p:sp>
      <p:sp>
        <p:nvSpPr>
          <p:cNvPr id="474" name="Google Shape;474;p70"/>
          <p:cNvSpPr txBox="1">
            <a:spLocks noGrp="1"/>
          </p:cNvSpPr>
          <p:nvPr>
            <p:ph type="subTitle" idx="1"/>
          </p:nvPr>
        </p:nvSpPr>
        <p:spPr>
          <a:xfrm>
            <a:off x="687320" y="3483399"/>
            <a:ext cx="7854600" cy="652500"/>
          </a:xfrm>
          <a:prstGeom prst="rect">
            <a:avLst/>
          </a:prstGeom>
        </p:spPr>
        <p:txBody>
          <a:bodyPr spcFirstLastPara="1" wrap="square" lIns="0" tIns="45700" rIns="18275" bIns="45700" anchor="t" anchorCtr="0">
            <a:normAutofit/>
          </a:bodyPr>
          <a:lstStyle/>
          <a:p>
            <a:pPr marL="63500" lvl="0" indent="0" algn="l" rtl="0">
              <a:spcBef>
                <a:spcPts val="520"/>
              </a:spcBef>
              <a:spcAft>
                <a:spcPts val="0"/>
              </a:spcAft>
              <a:buSzPts val="2600"/>
            </a:pPr>
            <a:r>
              <a:rPr lang="en" dirty="0"/>
              <a:t>~ Albert Camus</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1"/>
          <p:cNvSpPr txBox="1">
            <a:spLocks noGrp="1"/>
          </p:cNvSpPr>
          <p:nvPr>
            <p:ph type="title"/>
          </p:nvPr>
        </p:nvSpPr>
        <p:spPr>
          <a:xfrm>
            <a:off x="457200" y="159500"/>
            <a:ext cx="71454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Web Inquiry</a:t>
            </a:r>
            <a:endParaRPr dirty="0"/>
          </a:p>
        </p:txBody>
      </p:sp>
      <p:sp>
        <p:nvSpPr>
          <p:cNvPr id="480" name="Google Shape;480;p71"/>
          <p:cNvSpPr txBox="1">
            <a:spLocks noGrp="1"/>
          </p:cNvSpPr>
          <p:nvPr>
            <p:ph type="body" idx="1"/>
          </p:nvPr>
        </p:nvSpPr>
        <p:spPr>
          <a:xfrm>
            <a:off x="457200" y="114046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Research at least three (3) examples of modern existentialism media and include the following information:</a:t>
            </a:r>
            <a:endParaRPr dirty="0"/>
          </a:p>
          <a:p>
            <a:pPr marL="457200" lvl="0" indent="-393700" algn="l" rtl="0">
              <a:spcBef>
                <a:spcPts val="520"/>
              </a:spcBef>
              <a:spcAft>
                <a:spcPts val="0"/>
              </a:spcAft>
              <a:buSzPts val="2600"/>
              <a:buChar char="•"/>
            </a:pPr>
            <a:r>
              <a:rPr lang="en" dirty="0"/>
              <a:t>Name</a:t>
            </a:r>
            <a:endParaRPr dirty="0"/>
          </a:p>
          <a:p>
            <a:pPr marL="457200" lvl="0" indent="-393700" algn="l" rtl="0">
              <a:spcBef>
                <a:spcPts val="0"/>
              </a:spcBef>
              <a:spcAft>
                <a:spcPts val="0"/>
              </a:spcAft>
              <a:buSzPts val="2600"/>
              <a:buChar char="•"/>
            </a:pPr>
            <a:r>
              <a:rPr lang="en" dirty="0"/>
              <a:t>Artist</a:t>
            </a:r>
            <a:endParaRPr dirty="0"/>
          </a:p>
          <a:p>
            <a:pPr marL="457200" lvl="0" indent="-393700" algn="l" rtl="0">
              <a:spcBef>
                <a:spcPts val="0"/>
              </a:spcBef>
              <a:spcAft>
                <a:spcPts val="0"/>
              </a:spcAft>
              <a:buSzPts val="2600"/>
              <a:buChar char="•"/>
            </a:pPr>
            <a:r>
              <a:rPr lang="en" dirty="0"/>
              <a:t>Media</a:t>
            </a:r>
            <a:endParaRPr dirty="0"/>
          </a:p>
          <a:p>
            <a:pPr marL="457200" lvl="0" indent="-393700" algn="l" rtl="0">
              <a:spcBef>
                <a:spcPts val="0"/>
              </a:spcBef>
              <a:spcAft>
                <a:spcPts val="0"/>
              </a:spcAft>
              <a:buSzPts val="2600"/>
              <a:buChar char="•"/>
            </a:pPr>
            <a:r>
              <a:rPr lang="en" dirty="0"/>
              <a:t>Description</a:t>
            </a:r>
            <a:endParaRPr dirty="0"/>
          </a:p>
          <a:p>
            <a:pPr marL="457200" lvl="0" indent="-393700" algn="l" rtl="0">
              <a:spcBef>
                <a:spcPts val="0"/>
              </a:spcBef>
              <a:spcAft>
                <a:spcPts val="0"/>
              </a:spcAft>
              <a:buSzPts val="2600"/>
              <a:buChar char="•"/>
            </a:pPr>
            <a:r>
              <a:rPr lang="en" dirty="0"/>
              <a:t>How does the art exemplify existentialism?</a:t>
            </a:r>
            <a:endParaRPr dirty="0"/>
          </a:p>
        </p:txBody>
      </p:sp>
      <p:grpSp>
        <p:nvGrpSpPr>
          <p:cNvPr id="481" name="Google Shape;481;p71"/>
          <p:cNvGrpSpPr/>
          <p:nvPr/>
        </p:nvGrpSpPr>
        <p:grpSpPr>
          <a:xfrm>
            <a:off x="7836125" y="107300"/>
            <a:ext cx="1215900" cy="1257300"/>
            <a:chOff x="7836125" y="107300"/>
            <a:chExt cx="1215900" cy="1257300"/>
          </a:xfrm>
        </p:grpSpPr>
        <p:sp>
          <p:nvSpPr>
            <p:cNvPr id="482" name="Google Shape;482;p71"/>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3" name="Google Shape;483;p71"/>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72"/>
          <p:cNvSpPr txBox="1">
            <a:spLocks noGrp="1"/>
          </p:cNvSpPr>
          <p:nvPr>
            <p:ph type="title"/>
          </p:nvPr>
        </p:nvSpPr>
        <p:spPr>
          <a:xfrm>
            <a:off x="457200" y="528075"/>
            <a:ext cx="7152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Bento Box</a:t>
            </a:r>
            <a:endParaRPr dirty="0"/>
          </a:p>
        </p:txBody>
      </p:sp>
      <p:sp>
        <p:nvSpPr>
          <p:cNvPr id="489" name="Google Shape;489;p7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Select one (1) piece of artwork that you researched.</a:t>
            </a:r>
            <a:endParaRPr dirty="0"/>
          </a:p>
          <a:p>
            <a:pPr marL="457200" lvl="0" indent="-393700" algn="l" rtl="0">
              <a:spcBef>
                <a:spcPts val="0"/>
              </a:spcBef>
              <a:spcAft>
                <a:spcPts val="0"/>
              </a:spcAft>
              <a:buSzPts val="2600"/>
              <a:buChar char="•"/>
            </a:pPr>
            <a:r>
              <a:rPr lang="en" dirty="0"/>
              <a:t>Translate the information that you gathered into images, words, phrases, and sentences.</a:t>
            </a:r>
            <a:endParaRPr dirty="0"/>
          </a:p>
          <a:p>
            <a:pPr marL="457200" lvl="0" indent="-393700" algn="l" rtl="0">
              <a:spcBef>
                <a:spcPts val="0"/>
              </a:spcBef>
              <a:spcAft>
                <a:spcPts val="0"/>
              </a:spcAft>
              <a:buSzPts val="2600"/>
              <a:buChar char="•"/>
            </a:pPr>
            <a:r>
              <a:rPr lang="en" dirty="0"/>
              <a:t>For example, Karl Marx was a key figure in critical theory. </a:t>
            </a:r>
            <a:endParaRPr dirty="0"/>
          </a:p>
          <a:p>
            <a:pPr lvl="1" algn="l" rtl="0">
              <a:spcBef>
                <a:spcPts val="0"/>
              </a:spcBef>
              <a:spcAft>
                <a:spcPts val="0"/>
              </a:spcAft>
              <a:buSzPct val="100000"/>
              <a:buFont typeface="Wingdings" panose="05000000000000000000" pitchFamily="2" charset="2"/>
              <a:buChar char="§"/>
            </a:pPr>
            <a:r>
              <a:rPr lang="en" dirty="0"/>
              <a:t>Raised fist image could represent the challenge to power structures. </a:t>
            </a:r>
            <a:endParaRPr dirty="0"/>
          </a:p>
        </p:txBody>
      </p:sp>
      <p:grpSp>
        <p:nvGrpSpPr>
          <p:cNvPr id="490" name="Google Shape;490;p72"/>
          <p:cNvGrpSpPr/>
          <p:nvPr/>
        </p:nvGrpSpPr>
        <p:grpSpPr>
          <a:xfrm>
            <a:off x="7836125" y="107300"/>
            <a:ext cx="1215900" cy="1257300"/>
            <a:chOff x="7836125" y="107300"/>
            <a:chExt cx="1215900" cy="1257300"/>
          </a:xfrm>
        </p:grpSpPr>
        <p:sp>
          <p:nvSpPr>
            <p:cNvPr id="491" name="Google Shape;491;p72"/>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2" name="Google Shape;492;p7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73"/>
          <p:cNvSpPr txBox="1">
            <a:spLocks noGrp="1"/>
          </p:cNvSpPr>
          <p:nvPr>
            <p:ph type="title"/>
          </p:nvPr>
        </p:nvSpPr>
        <p:spPr>
          <a:xfrm>
            <a:off x="457200" y="528075"/>
            <a:ext cx="69288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a:t>Chat Stations</a:t>
            </a:r>
            <a:endParaRPr/>
          </a:p>
        </p:txBody>
      </p:sp>
      <p:sp>
        <p:nvSpPr>
          <p:cNvPr id="498" name="Google Shape;498;p73"/>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Take turns presenting your Bento Box with your small group. </a:t>
            </a:r>
            <a:endParaRPr dirty="0"/>
          </a:p>
          <a:p>
            <a:pPr marL="457200" lvl="0" indent="-393700" algn="l" rtl="0">
              <a:spcBef>
                <a:spcPts val="0"/>
              </a:spcBef>
              <a:spcAft>
                <a:spcPts val="0"/>
              </a:spcAft>
              <a:buSzPts val="2600"/>
              <a:buChar char="•"/>
            </a:pPr>
            <a:r>
              <a:rPr lang="en" dirty="0"/>
              <a:t>After everyone has presented, discuss your original definition of existentialism. </a:t>
            </a:r>
            <a:endParaRPr dirty="0"/>
          </a:p>
          <a:p>
            <a:pPr lvl="1" algn="l" rtl="0">
              <a:spcBef>
                <a:spcPts val="0"/>
              </a:spcBef>
              <a:spcAft>
                <a:spcPts val="0"/>
              </a:spcAft>
              <a:buSzPct val="100000"/>
              <a:buFont typeface="Wingdings" panose="05000000000000000000" pitchFamily="2" charset="2"/>
              <a:buChar char="§"/>
            </a:pPr>
            <a:r>
              <a:rPr lang="en" dirty="0"/>
              <a:t>Do you still agree with this definition? </a:t>
            </a:r>
            <a:endParaRPr dirty="0"/>
          </a:p>
          <a:p>
            <a:pPr lvl="1" algn="l" rtl="0">
              <a:spcBef>
                <a:spcPts val="0"/>
              </a:spcBef>
              <a:spcAft>
                <a:spcPts val="0"/>
              </a:spcAft>
              <a:buSzPct val="100000"/>
              <a:buFont typeface="Wingdings" panose="05000000000000000000" pitchFamily="2" charset="2"/>
              <a:buChar char="§"/>
            </a:pPr>
            <a:r>
              <a:rPr lang="en" dirty="0"/>
              <a:t>Why or why not?</a:t>
            </a:r>
            <a:endParaRPr dirty="0"/>
          </a:p>
        </p:txBody>
      </p:sp>
      <p:grpSp>
        <p:nvGrpSpPr>
          <p:cNvPr id="499" name="Google Shape;499;p73"/>
          <p:cNvGrpSpPr/>
          <p:nvPr/>
        </p:nvGrpSpPr>
        <p:grpSpPr>
          <a:xfrm>
            <a:off x="7836125" y="107300"/>
            <a:ext cx="1215900" cy="1257300"/>
            <a:chOff x="7836125" y="107300"/>
            <a:chExt cx="1215900" cy="1257300"/>
          </a:xfrm>
        </p:grpSpPr>
        <p:sp>
          <p:nvSpPr>
            <p:cNvPr id="500" name="Google Shape;500;p73"/>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1" name="Google Shape;501;p73"/>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30" descr="Trecho de S02E04: Existential Crisis, da série The Good Place (NBC).&#10;&#10;Todos os direitos reservados.&#10;&#10;***Melhores da TV na Temporada 2017/2018***&#10;&#10;http://www.previamente.com" title="Ted Danson (The Good Place - Season 2)">
            <a:hlinkClick r:id="rId3"/>
          </p:cNvPr>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919863" y="517424"/>
            <a:ext cx="7013346" cy="404511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74"/>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Define Existentialism</a:t>
            </a:r>
            <a:endParaRPr dirty="0"/>
          </a:p>
        </p:txBody>
      </p:sp>
      <p:sp>
        <p:nvSpPr>
          <p:cNvPr id="507" name="Google Shape;507;p7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 dirty="0"/>
              <a:t>Look back at your original definition. Would you change anything?</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29" descr="Scene from season 1, episode 8, Trace Decay. Robert Ford and Bernard Lowe discuss reality of existence." title="Westworld - Consciousness does not exist, Anthony Hopkins">
            <a:hlinkClick r:id="rId3"/>
          </p:cNvPr>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790025" y="444388"/>
            <a:ext cx="7035978" cy="411815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Define Existentialism</a:t>
            </a:r>
            <a:endParaRPr dirty="0"/>
          </a:p>
        </p:txBody>
      </p:sp>
      <p:sp>
        <p:nvSpPr>
          <p:cNvPr id="142" name="Google Shape;142;p3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 dirty="0"/>
              <a:t>If these two clips were all the information you had on existentialism, how would you define it?</a:t>
            </a:r>
            <a:endParaRPr dirty="0"/>
          </a:p>
          <a:p>
            <a:pPr marL="457200" lvl="0" indent="-393700" algn="l" rtl="0">
              <a:spcBef>
                <a:spcPts val="0"/>
              </a:spcBef>
              <a:spcAft>
                <a:spcPts val="0"/>
              </a:spcAft>
              <a:buSzPts val="2600"/>
              <a:buChar char="•"/>
            </a:pPr>
            <a:r>
              <a:rPr lang="en" dirty="0"/>
              <a:t>Write your own definition of existentialism on a sticky note.</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 dirty="0"/>
              <a:t>It’s OPTIC-al</a:t>
            </a:r>
            <a:endParaRPr dirty="0"/>
          </a:p>
        </p:txBody>
      </p:sp>
      <p:sp>
        <p:nvSpPr>
          <p:cNvPr id="148" name="Google Shape;148;p32"/>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 dirty="0"/>
              <a:t>On your paper, write OPTIC down the left side.</a:t>
            </a:r>
            <a:endParaRPr dirty="0"/>
          </a:p>
          <a:p>
            <a:pPr marL="457200" lvl="0" indent="-393700" algn="l" rtl="0">
              <a:spcBef>
                <a:spcPts val="520"/>
              </a:spcBef>
              <a:spcAft>
                <a:spcPts val="0"/>
              </a:spcAft>
              <a:buSzPts val="2600"/>
              <a:buChar char="•"/>
            </a:pPr>
            <a:r>
              <a:rPr lang="en" dirty="0"/>
              <a:t>O- Write </a:t>
            </a:r>
            <a:r>
              <a:rPr lang="en" b="1" i="1" u="sng" dirty="0"/>
              <a:t>observations</a:t>
            </a:r>
            <a:r>
              <a:rPr lang="en" dirty="0"/>
              <a:t> about the visuals you see.</a:t>
            </a:r>
            <a:endParaRPr dirty="0"/>
          </a:p>
          <a:p>
            <a:pPr marL="457200" lvl="0" indent="-393700" algn="l" rtl="0">
              <a:spcBef>
                <a:spcPts val="0"/>
              </a:spcBef>
              <a:spcAft>
                <a:spcPts val="0"/>
              </a:spcAft>
              <a:buSzPts val="2600"/>
              <a:buChar char="•"/>
            </a:pPr>
            <a:r>
              <a:rPr lang="en" dirty="0"/>
              <a:t>P- List the </a:t>
            </a:r>
            <a:r>
              <a:rPr lang="en" b="1" i="1" u="sng" dirty="0"/>
              <a:t>parts</a:t>
            </a:r>
            <a:r>
              <a:rPr lang="en" i="1" dirty="0"/>
              <a:t>,</a:t>
            </a:r>
            <a:r>
              <a:rPr lang="en" dirty="0"/>
              <a:t> or details, you notice.</a:t>
            </a:r>
            <a:endParaRPr dirty="0"/>
          </a:p>
          <a:p>
            <a:pPr marL="457200" lvl="0" indent="-393700" algn="l" rtl="0">
              <a:spcBef>
                <a:spcPts val="0"/>
              </a:spcBef>
              <a:spcAft>
                <a:spcPts val="0"/>
              </a:spcAft>
              <a:buSzPts val="2600"/>
              <a:buChar char="•"/>
            </a:pPr>
            <a:r>
              <a:rPr lang="en" dirty="0"/>
              <a:t>T- Assess the </a:t>
            </a:r>
            <a:r>
              <a:rPr lang="en" b="1" i="1" u="sng" dirty="0"/>
              <a:t>title.</a:t>
            </a:r>
            <a:r>
              <a:rPr lang="en" dirty="0"/>
              <a:t> </a:t>
            </a:r>
            <a:endParaRPr dirty="0"/>
          </a:p>
          <a:p>
            <a:pPr marL="914400" lvl="1" indent="-294005" algn="l" rtl="0">
              <a:spcBef>
                <a:spcPts val="0"/>
              </a:spcBef>
              <a:spcAft>
                <a:spcPts val="0"/>
              </a:spcAft>
              <a:buSzPct val="100000"/>
              <a:buFont typeface="Wingdings" panose="05000000000000000000" pitchFamily="2" charset="2"/>
              <a:buChar char="§"/>
            </a:pPr>
            <a:r>
              <a:rPr lang="en" dirty="0"/>
              <a:t>How does it relate?</a:t>
            </a:r>
            <a:endParaRPr dirty="0"/>
          </a:p>
          <a:p>
            <a:pPr marL="914400" lvl="1" indent="-294005" algn="l" rtl="0">
              <a:spcBef>
                <a:spcPts val="0"/>
              </a:spcBef>
              <a:spcAft>
                <a:spcPts val="0"/>
              </a:spcAft>
              <a:buSzPct val="100000"/>
              <a:buFont typeface="Wingdings" panose="05000000000000000000" pitchFamily="2" charset="2"/>
              <a:buChar char="§"/>
            </a:pPr>
            <a:r>
              <a:rPr lang="en" dirty="0"/>
              <a:t>If there is </a:t>
            </a:r>
            <a:r>
              <a:rPr lang="en" b="1" i="1" u="sng" dirty="0"/>
              <a:t>no title</a:t>
            </a:r>
            <a:r>
              <a:rPr lang="en" dirty="0"/>
              <a:t>, give it one.</a:t>
            </a:r>
            <a:endParaRPr dirty="0"/>
          </a:p>
          <a:p>
            <a:pPr marL="457200" lvl="0" indent="-393700" algn="l" rtl="0">
              <a:spcBef>
                <a:spcPts val="0"/>
              </a:spcBef>
              <a:spcAft>
                <a:spcPts val="0"/>
              </a:spcAft>
              <a:buSzPts val="2600"/>
              <a:buChar char="•"/>
            </a:pPr>
            <a:r>
              <a:rPr lang="en" dirty="0"/>
              <a:t>I- Determine the </a:t>
            </a:r>
            <a:r>
              <a:rPr lang="en" b="1" i="1" u="sng" dirty="0"/>
              <a:t>interrelationships</a:t>
            </a:r>
            <a:r>
              <a:rPr lang="en" dirty="0"/>
              <a:t> of the visuals.</a:t>
            </a:r>
            <a:endParaRPr dirty="0"/>
          </a:p>
          <a:p>
            <a:pPr marL="914400" lvl="1" indent="-294005" algn="l" rtl="0">
              <a:spcBef>
                <a:spcPts val="0"/>
              </a:spcBef>
              <a:spcAft>
                <a:spcPts val="0"/>
              </a:spcAft>
              <a:buSzPct val="100000"/>
              <a:buFont typeface="Wingdings" panose="05000000000000000000" pitchFamily="2" charset="2"/>
              <a:buChar char="§"/>
            </a:pPr>
            <a:r>
              <a:rPr lang="en" dirty="0"/>
              <a:t>How do they work together?</a:t>
            </a:r>
            <a:endParaRPr dirty="0"/>
          </a:p>
          <a:p>
            <a:pPr marL="457200" lvl="0" indent="-393700" algn="l" rtl="0">
              <a:spcBef>
                <a:spcPts val="0"/>
              </a:spcBef>
              <a:spcAft>
                <a:spcPts val="0"/>
              </a:spcAft>
              <a:buSzPts val="2600"/>
              <a:buChar char="•"/>
            </a:pPr>
            <a:r>
              <a:rPr lang="en" dirty="0"/>
              <a:t>C- Come to a </a:t>
            </a:r>
            <a:r>
              <a:rPr lang="en" b="1" i="1" u="sng" dirty="0"/>
              <a:t>conclusion</a:t>
            </a:r>
            <a:r>
              <a:rPr lang="en" dirty="0"/>
              <a:t> about the image.</a:t>
            </a:r>
            <a:endParaRPr dirty="0"/>
          </a:p>
        </p:txBody>
      </p:sp>
      <p:grpSp>
        <p:nvGrpSpPr>
          <p:cNvPr id="149" name="Google Shape;149;p32"/>
          <p:cNvGrpSpPr/>
          <p:nvPr/>
        </p:nvGrpSpPr>
        <p:grpSpPr>
          <a:xfrm>
            <a:off x="7836125" y="107300"/>
            <a:ext cx="1215900" cy="1257300"/>
            <a:chOff x="7836125" y="107300"/>
            <a:chExt cx="1215900" cy="1257300"/>
          </a:xfrm>
        </p:grpSpPr>
        <p:sp>
          <p:nvSpPr>
            <p:cNvPr id="150" name="Google Shape;150;p32"/>
            <p:cNvSpPr/>
            <p:nvPr/>
          </p:nvSpPr>
          <p:spPr>
            <a:xfrm>
              <a:off x="7836125" y="107300"/>
              <a:ext cx="1215900" cy="1257300"/>
            </a:xfrm>
            <a:prstGeom prst="ellips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1" name="Google Shape;151;p32"/>
            <p:cNvPicPr preferRelativeResize="0"/>
            <p:nvPr/>
          </p:nvPicPr>
          <p:blipFill rotWithShape="1">
            <a:blip r:embed="rId3">
              <a:alphaModFix/>
              <a:extLst>
                <a:ext uri="{28A0092B-C50C-407E-A947-70E740481C1C}">
                  <a14:useLocalDpi xmlns:a14="http://schemas.microsoft.com/office/drawing/2010/main" val="0"/>
                </a:ext>
              </a:extLst>
            </a:blip>
            <a:srcRect/>
            <a:stretch/>
          </p:blipFill>
          <p:spPr>
            <a:xfrm>
              <a:off x="7892226" y="159500"/>
              <a:ext cx="1103700" cy="1152900"/>
            </a:xfrm>
            <a:prstGeom prst="ellipse">
              <a:avLst/>
            </a:prstGeom>
            <a:noFill/>
            <a:ln w="63500" cap="rnd" cmpd="sng">
              <a:solidFill>
                <a:srgbClr val="FFFFFF"/>
              </a:solidFill>
              <a:prstDash val="solid"/>
              <a:round/>
              <a:headEnd type="none" w="sm" len="sm"/>
              <a:tailEnd type="none" w="sm" len="sm"/>
            </a:ln>
            <a:effectLst>
              <a:outerShdw blurRad="50800" dist="38100" dir="8100000" algn="tr" rotWithShape="0">
                <a:srgbClr val="000000">
                  <a:alpha val="40000"/>
                </a:srgbClr>
              </a:outerShdw>
            </a:effec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3"/>
          <p:cNvSpPr txBox="1">
            <a:spLocks noGrp="1"/>
          </p:cNvSpPr>
          <p:nvPr>
            <p:ph type="body" idx="1"/>
          </p:nvPr>
        </p:nvSpPr>
        <p:spPr>
          <a:xfrm>
            <a:off x="4624375" y="228600"/>
            <a:ext cx="3759900" cy="4534200"/>
          </a:xfrm>
          <a:prstGeom prst="rect">
            <a:avLst/>
          </a:prstGeom>
        </p:spPr>
        <p:txBody>
          <a:bodyPr spcFirstLastPara="1" wrap="square" lIns="91425" tIns="0" rIns="91425" bIns="45700" anchor="t" anchorCtr="0">
            <a:normAutofit lnSpcReduction="10000"/>
          </a:bodyPr>
          <a:lstStyle/>
          <a:p>
            <a:pPr marL="457200" lvl="0" indent="-368300" algn="l" rtl="0">
              <a:spcBef>
                <a:spcPts val="520"/>
              </a:spcBef>
              <a:spcAft>
                <a:spcPts val="0"/>
              </a:spcAft>
              <a:buSzPts val="2200"/>
              <a:buChar char="•"/>
            </a:pPr>
            <a:r>
              <a:rPr lang="en" sz="2200" dirty="0"/>
              <a:t>O- Write </a:t>
            </a:r>
            <a:r>
              <a:rPr lang="en" sz="2200" b="1" i="1" u="sng" dirty="0"/>
              <a:t>observations</a:t>
            </a:r>
            <a:r>
              <a:rPr lang="en" sz="2200" dirty="0"/>
              <a:t> about the visuals you see.</a:t>
            </a:r>
            <a:endParaRPr sz="2200" dirty="0"/>
          </a:p>
          <a:p>
            <a:pPr marL="457200" lvl="0" indent="-368300" algn="l" rtl="0">
              <a:spcBef>
                <a:spcPts val="0"/>
              </a:spcBef>
              <a:spcAft>
                <a:spcPts val="0"/>
              </a:spcAft>
              <a:buSzPts val="2200"/>
              <a:buChar char="•"/>
            </a:pPr>
            <a:r>
              <a:rPr lang="en" sz="2200" dirty="0"/>
              <a:t>P- List the </a:t>
            </a:r>
            <a:r>
              <a:rPr lang="en" sz="2200" b="1" i="1" u="sng" dirty="0"/>
              <a:t>parts</a:t>
            </a:r>
            <a:r>
              <a:rPr lang="en" sz="2200" i="1" dirty="0"/>
              <a:t>,</a:t>
            </a:r>
            <a:r>
              <a:rPr lang="en" sz="2200" dirty="0"/>
              <a:t> or details, you notice.</a:t>
            </a:r>
            <a:endParaRPr sz="2200" dirty="0"/>
          </a:p>
          <a:p>
            <a:pPr marL="457200" lvl="0" indent="-368300" algn="l" rtl="0">
              <a:spcBef>
                <a:spcPts val="0"/>
              </a:spcBef>
              <a:spcAft>
                <a:spcPts val="0"/>
              </a:spcAft>
              <a:buSzPts val="2200"/>
              <a:buChar char="•"/>
            </a:pPr>
            <a:r>
              <a:rPr lang="en" sz="2200" dirty="0"/>
              <a:t>T- Assess the </a:t>
            </a:r>
            <a:r>
              <a:rPr lang="en" sz="2200" b="1" i="1" u="sng" dirty="0"/>
              <a:t>title.</a:t>
            </a:r>
            <a:r>
              <a:rPr lang="en" sz="2200" dirty="0"/>
              <a:t> </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does it relate?</a:t>
            </a:r>
            <a:endParaRPr sz="1800" dirty="0"/>
          </a:p>
          <a:p>
            <a:pPr marL="914400" lvl="1" indent="-294005" algn="l" rtl="0">
              <a:spcBef>
                <a:spcPts val="0"/>
              </a:spcBef>
              <a:spcAft>
                <a:spcPts val="0"/>
              </a:spcAft>
              <a:buSzPct val="100000"/>
              <a:buFont typeface="Wingdings" panose="05000000000000000000" pitchFamily="2" charset="2"/>
              <a:buChar char="§"/>
            </a:pPr>
            <a:r>
              <a:rPr lang="en" sz="1800" dirty="0"/>
              <a:t>If there is </a:t>
            </a:r>
            <a:r>
              <a:rPr lang="en" sz="1800" b="1" i="1" u="sng" dirty="0"/>
              <a:t>no title</a:t>
            </a:r>
            <a:r>
              <a:rPr lang="en" sz="1800" dirty="0"/>
              <a:t>, give it one.</a:t>
            </a:r>
            <a:endParaRPr sz="1800" dirty="0"/>
          </a:p>
          <a:p>
            <a:pPr marL="457200" lvl="0" indent="-368300" algn="l" rtl="0">
              <a:spcBef>
                <a:spcPts val="0"/>
              </a:spcBef>
              <a:spcAft>
                <a:spcPts val="0"/>
              </a:spcAft>
              <a:buSzPts val="2200"/>
              <a:buChar char="•"/>
            </a:pPr>
            <a:r>
              <a:rPr lang="en" sz="2200" dirty="0"/>
              <a:t>I- Determine the </a:t>
            </a:r>
            <a:r>
              <a:rPr lang="en" sz="2200" b="1" i="1" u="sng" dirty="0"/>
              <a:t>interrelationships</a:t>
            </a:r>
            <a:r>
              <a:rPr lang="en" sz="2200" dirty="0"/>
              <a:t> of the visuals.</a:t>
            </a:r>
            <a:endParaRPr sz="2200" dirty="0"/>
          </a:p>
          <a:p>
            <a:pPr marL="914400" lvl="1" indent="-294005" algn="l" rtl="0">
              <a:spcBef>
                <a:spcPts val="0"/>
              </a:spcBef>
              <a:spcAft>
                <a:spcPts val="0"/>
              </a:spcAft>
              <a:buSzPct val="100000"/>
              <a:buFont typeface="Wingdings" panose="05000000000000000000" pitchFamily="2" charset="2"/>
              <a:buChar char="§"/>
            </a:pPr>
            <a:r>
              <a:rPr lang="en" sz="1800" dirty="0"/>
              <a:t>How do they work together?</a:t>
            </a:r>
            <a:endParaRPr sz="1800" dirty="0"/>
          </a:p>
          <a:p>
            <a:pPr marL="457200" lvl="0" indent="-368300" algn="l" rtl="0">
              <a:spcBef>
                <a:spcPts val="0"/>
              </a:spcBef>
              <a:spcAft>
                <a:spcPts val="0"/>
              </a:spcAft>
              <a:buSzPts val="2200"/>
              <a:buChar char="•"/>
            </a:pPr>
            <a:r>
              <a:rPr lang="en" sz="2200" dirty="0"/>
              <a:t>C- Come to a </a:t>
            </a:r>
            <a:r>
              <a:rPr lang="en" sz="2200" b="1" i="1" u="sng" dirty="0"/>
              <a:t>conclusion</a:t>
            </a:r>
            <a:r>
              <a:rPr lang="en" sz="2200" dirty="0"/>
              <a:t> about the image.</a:t>
            </a:r>
            <a:endParaRPr sz="2200" dirty="0"/>
          </a:p>
        </p:txBody>
      </p:sp>
      <p:sp>
        <p:nvSpPr>
          <p:cNvPr id="157" name="Google Shape;157;p33"/>
          <p:cNvSpPr txBox="1"/>
          <p:nvPr/>
        </p:nvSpPr>
        <p:spPr>
          <a:xfrm>
            <a:off x="529875" y="4569150"/>
            <a:ext cx="3674400" cy="677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chemeClr val="dk1"/>
                </a:solidFill>
              </a:rPr>
              <a:t>Munch, E. (2021). </a:t>
            </a:r>
            <a:r>
              <a:rPr lang="en" sz="800" i="1">
                <a:solidFill>
                  <a:schemeClr val="dk1"/>
                </a:solidFill>
              </a:rPr>
              <a:t>Edvard Munch - The Scream - Google Art Project</a:t>
            </a:r>
            <a:r>
              <a:rPr lang="en" sz="800">
                <a:solidFill>
                  <a:schemeClr val="dk1"/>
                </a:solidFill>
              </a:rPr>
              <a:t>. Wikimedia Commons. Retrieved February 2, 2024, from </a:t>
            </a:r>
            <a:r>
              <a:rPr lang="en" sz="800" u="sng">
                <a:solidFill>
                  <a:schemeClr val="hlink"/>
                </a:solidFill>
                <a:hlinkClick r:id="rId3"/>
              </a:rPr>
              <a:t>https://commons.wikimedia.org/wiki/File:Edvard_Munch_-_The_Scream_-_Google_Art_Project.jpg</a:t>
            </a:r>
            <a:r>
              <a:rPr lang="en" sz="800">
                <a:solidFill>
                  <a:schemeClr val="dk1"/>
                </a:solidFill>
              </a:rPr>
              <a:t>. </a:t>
            </a:r>
            <a:endParaRPr sz="800">
              <a:solidFill>
                <a:schemeClr val="dk1"/>
              </a:solidFill>
            </a:endParaRPr>
          </a:p>
        </p:txBody>
      </p:sp>
      <p:pic>
        <p:nvPicPr>
          <p:cNvPr id="158" name="Google Shape;158;p33"/>
          <p:cNvPicPr preferRelativeResize="0"/>
          <p:nvPr/>
        </p:nvPicPr>
        <p:blipFill>
          <a:blip r:embed="rId4">
            <a:alphaModFix/>
            <a:extLst>
              <a:ext uri="{28A0092B-C50C-407E-A947-70E740481C1C}">
                <a14:useLocalDpi xmlns:a14="http://schemas.microsoft.com/office/drawing/2010/main" val="0"/>
              </a:ext>
            </a:extLst>
          </a:blip>
          <a:stretch>
            <a:fillRect/>
          </a:stretch>
        </p:blipFill>
        <p:spPr>
          <a:xfrm>
            <a:off x="529788" y="228599"/>
            <a:ext cx="3674401" cy="4416749"/>
          </a:xfrm>
          <a:prstGeom prst="rect">
            <a:avLst/>
          </a:prstGeom>
          <a:noFill/>
          <a:ln>
            <a:noFill/>
          </a:ln>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412</TotalTime>
  <Words>3018</Words>
  <Application>Microsoft Macintosh PowerPoint</Application>
  <PresentationFormat>On-screen Show (16:9)</PresentationFormat>
  <Paragraphs>274</Paragraphs>
  <Slides>50</Slides>
  <Notes>50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Constantia</vt:lpstr>
      <vt:lpstr>Georgia</vt:lpstr>
      <vt:lpstr>Noto Sans Symbols</vt:lpstr>
      <vt:lpstr>Times New Roman</vt:lpstr>
      <vt:lpstr>Wingdings</vt:lpstr>
      <vt:lpstr>LEARN theme</vt:lpstr>
      <vt:lpstr>PowerPoint Presentation</vt:lpstr>
      <vt:lpstr>Screaming into the Void</vt:lpstr>
      <vt:lpstr>Essential Questions</vt:lpstr>
      <vt:lpstr>Learning Objectives</vt:lpstr>
      <vt:lpstr>PowerPoint Presentation</vt:lpstr>
      <vt:lpstr>PowerPoint Presentation</vt:lpstr>
      <vt:lpstr>Define Existentialism</vt:lpstr>
      <vt:lpstr>It’s OPTIC-al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Honeycomb Harvest</vt:lpstr>
      <vt:lpstr>Example Honeycomb Harvest</vt:lpstr>
      <vt:lpstr>PowerPoint Presentation</vt:lpstr>
      <vt:lpstr>Honeycomb Harvest</vt:lpstr>
      <vt:lpstr>Themes of Existentialism </vt:lpstr>
      <vt:lpstr>Philosophy as a Way of Life </vt:lpstr>
      <vt:lpstr>Anxiety and Authenticity</vt:lpstr>
      <vt:lpstr>Freedom</vt:lpstr>
      <vt:lpstr>Situatedness</vt:lpstr>
      <vt:lpstr>Existence</vt:lpstr>
      <vt:lpstr>Irrationality and Absurdity</vt:lpstr>
      <vt:lpstr>The Crowd</vt:lpstr>
      <vt:lpstr>Existential Philosophers </vt:lpstr>
      <vt:lpstr>Søren Kierkegaard (1813-1855)</vt:lpstr>
      <vt:lpstr>Søren Kierkegaard (1813-1855)</vt:lpstr>
      <vt:lpstr>It is better to try something and fail than to try nothing and succeed. The result may be the same, but you won't be. We always grow more through defeats than victories.</vt:lpstr>
      <vt:lpstr>Friedrich Nietzsche (1844-1900)</vt:lpstr>
      <vt:lpstr>Friedrich Nietzsche (1844-1900)</vt:lpstr>
      <vt:lpstr>There will always be rocks in the road ahead of us. They will be stumbling blocks or stepping stones; it all depends on how you use them.</vt:lpstr>
      <vt:lpstr>Martin Heidegger (1889-1976)</vt:lpstr>
      <vt:lpstr>Martin Heidegger (1889-1976)</vt:lpstr>
      <vt:lpstr>How one encounters reality is a choice.</vt:lpstr>
      <vt:lpstr>Jean-Paul Sartre (1905-1980)</vt:lpstr>
      <vt:lpstr>Jean-Paul Sartre (1905-1980)</vt:lpstr>
      <vt:lpstr>Freedom is what you do with what's been done to you.</vt:lpstr>
      <vt:lpstr>Simone de Beauvoir (1908-1986)</vt:lpstr>
      <vt:lpstr>Simone de Beauvoir (1908-1986)</vt:lpstr>
      <vt:lpstr>The point is not for women simply to take power out of men’s hands since that wouldn’t change anything about the world. It’s a question precisely of destroying that notion of power.</vt:lpstr>
      <vt:lpstr>Albert Camus (1913-1960)</vt:lpstr>
      <vt:lpstr>Albert Camus (1913-1960)</vt:lpstr>
      <vt:lpstr>Life is meaningless, but worth living, provided you recognize it's meaningless.</vt:lpstr>
      <vt:lpstr>Web Inquiry</vt:lpstr>
      <vt:lpstr>Bento Box</vt:lpstr>
      <vt:lpstr>Chat Stations</vt:lpstr>
      <vt:lpstr>Define Existentialism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McLeod Porter, Delma</dc:creator>
  <cp:lastModifiedBy>Gracia, Ann M.</cp:lastModifiedBy>
  <cp:revision>8</cp:revision>
  <dcterms:modified xsi:type="dcterms:W3CDTF">2024-05-02T20:12:21Z</dcterms:modified>
</cp:coreProperties>
</file>