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/O3EmDSOmPsX1dG+2vdm3Ugai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2D7F9E-8DCC-4191-BC4B-7D6FBBC2BE8C}" v="1" dt="2024-03-08T15:18:13.792"/>
  </p1510:revLst>
</p1510:revInfo>
</file>

<file path=ppt/tableStyles.xml><?xml version="1.0" encoding="utf-8"?>
<a:tblStyleLst xmlns:a="http://schemas.openxmlformats.org/drawingml/2006/main" def="{940C011D-A122-4769-BDCB-D6955A419325}">
  <a:tblStyle styleId="{940C011D-A122-4769-BDCB-D6955A419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491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491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491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491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.wisc.edu/handbook/grammarpunct/conjadv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.wisc.edu/handbook/grammarpunct/conjadv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nter.cuny.edu/rwc/repository/files/grammar-and-mechanics/sentence-structure/Using-Transitional-Expressions.pdf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.wisc.edu/handbook/grammarpunct/conjadv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77921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sitytutors.com/act_english-help/semicolon-errors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6ilD555O_RE" TargetMode="Externa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sitytutors.com/act_english-help/semicolon-errors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32f732b2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32f732b2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a55d49b2b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a55d49b2b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32f732b2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32f732b2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a55d49b2b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a55d49b2b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32f732b2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b32f732b2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6a55d49b2b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6a55d49b2b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32f732b2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32f732b2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a55d49b2b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6a55d49b2b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d25be68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bd25be68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a55d49b2b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6a55d49b2b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ba876f78a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ba876f78a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a55d49b2b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6a55d49b2b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d25be686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d25be686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a55d49b2b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6a55d49b2b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f10cb60d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f10cb60d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K20 Center. (n.d.). Critique the Bot.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https://learn.k20center.ou.edu/strategy/3491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d25be68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d25be68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K20 Center. (n.d.). Critique the Bot.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https://learn.k20center.ou.edu/strategy/3491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d25be686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bd25be686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K20 Center. (n.d.). Critique the Bot.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https://learn.k20center.ou.edu/strategy/3491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d346dfe2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bd346dfe2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/>
              <a:t>K20 Center. (n.d.). Critique the Bot.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https://learn.k20center.ou.edu/strategy/3491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32f732b2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b32f732b2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dbd5b32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2adbd5b32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d346dfe2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g2bd346dfe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a876f78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ba876f78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University of Wisconsin-Madison. (n.d.). Using conjunctive adverbs. The Writing Center.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https://writing.wisc.edu/handbook/grammarpunct/conjadv/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a876f78a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a876f78a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University of Wisconsin-Madison. (n.d.). Using conjunctive adverbs. The Writing Center.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https://writing.wisc.edu/handbook/grammarpunct/conjadv/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ba876f78a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ba876f78a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Dr. Murray and Anna C. Rockowitz Writing Center. (n.d.). Grammar and Mechanics: Using Transitional Expressions. [PDF]. New York; Hunter College.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https://www.hunter.cuny.edu/rwc/repository/files/grammar-and-mechanics/sentence-structure/Using-Transitional-Expressions.pdf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ba876f78a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ba876f78a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University of Wisconsin-Madison. (n.d.). Using conjunctive adverbs. The Writing Center.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https://writing.wisc.edu/handbook/grammarpunct/conjadv/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b98b7788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Stop and jot.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https://learn.k20center.ou.edu/strategy/d9908066f654727934df7bf4f5077921</a:t>
            </a:r>
            <a:endParaRPr/>
          </a:p>
        </p:txBody>
      </p:sp>
      <p:sp>
        <p:nvSpPr>
          <p:cNvPr id="319" name="Google Shape;319;g2b98b7788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bd346dfe2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bd346dfe2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b99600c5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b99600c5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b98b7788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b98b7788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Adapted from: Varsity Tutors. (n.d.). Semicolon errors - act English. Private Tutoring.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https://www.varsitytutors.com/act_english-help/semicolon-errors</a:t>
            </a:r>
            <a:r>
              <a:rPr lang="en-US"/>
              <a:t> 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(2021, September 21). K20 Center 1 minute timer. YouTube.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https://www.youtube.com/watch?v=6ilD555O_RE</a:t>
            </a:r>
            <a:r>
              <a:rPr lang="en-US"/>
              <a:t>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6a55d49b2b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6a55d49b2b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Adapted from: Varsity Tutors. (n.d.). Semicolon errors - act English. Private Tutoring.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https://www.varsitytutors.com/act_english-help/semicolon-errors</a:t>
            </a:r>
            <a:r>
              <a:rPr lang="en-US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10cb60d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10cb60d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a55d49b2b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  <p:sp>
        <p:nvSpPr>
          <p:cNvPr id="125" name="Google Shape;125;g26a55d49b2b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32f732b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  <p:sp>
        <p:nvSpPr>
          <p:cNvPr id="132" name="Google Shape;132;g2b32f732b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a55d49b2b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Examples and Non-Examples.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https://learn.k20center.ou.edu/strategy/163</a:t>
            </a:r>
            <a:r>
              <a:rPr lang="en-US"/>
              <a:t> </a:t>
            </a:r>
            <a:endParaRPr/>
          </a:p>
        </p:txBody>
      </p:sp>
      <p:sp>
        <p:nvSpPr>
          <p:cNvPr id="139" name="Google Shape;139;g26a55d49b2b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hat.openai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ilD555O_R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youtube.com/watch?v=6ilD555O_RE" TargetMode="External"/><Relationship Id="rId4" Type="http://schemas.openxmlformats.org/officeDocument/2006/relationships/image" Target="../media/image13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32f732b2c_0_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04049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He is unable to attend; however, his representative will attend in his place.</a:t>
            </a:r>
            <a:endParaRPr dirty="0"/>
          </a:p>
        </p:txBody>
      </p:sp>
      <p:sp>
        <p:nvSpPr>
          <p:cNvPr id="149" name="Google Shape;149;g2b32f732b2c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YES</a:t>
            </a:r>
            <a:r>
              <a:rPr lang="en-US" dirty="0"/>
              <a:t> or NO?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663ACC03-C379-0C08-FB3B-C4E70F8103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a55d49b2b_2_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53705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He is unable to attend; however, his representative will attend in his place.</a:t>
            </a:r>
            <a:endParaRPr dirty="0"/>
          </a:p>
        </p:txBody>
      </p:sp>
      <p:sp>
        <p:nvSpPr>
          <p:cNvPr id="156" name="Google Shape;156;g26a55d49b2b_2_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YES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59527ED7-0510-31D7-04DF-7421E02ADA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32f732b2c_0_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155547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He missed the bus; because he arrived late to the meeting.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2b32f732b2c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YES</a:t>
            </a:r>
            <a:r>
              <a:rPr lang="en-US" dirty="0"/>
              <a:t> or NO?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2B71B9BB-8E19-ACE8-3E32-2ED0EB039E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a55d49b2b_2_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30088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He missed the bus; because he arrived late to the meeting.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g26a55d49b2b_2_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87DBB2DA-E418-66EF-1755-1946DEE5E7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32f732b2c_0_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325105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After finishing the project; she went out for lunch.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g2b32f732b2c_0_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YES</a:t>
            </a:r>
            <a:r>
              <a:rPr lang="en-US" dirty="0"/>
              <a:t> or NO?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BC81A245-8DF6-26C5-EECC-220BC97755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a55d49b2b_2_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337216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After finishing the project; she went out for lunch.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26a55d49b2b_2_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BF372123-D4F8-416E-E116-78708F543E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32f732b2c_0_30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545915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This assignment is extra credit only; but we still need to hand it in.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g2b32f732b2c_0_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YES</a:t>
            </a:r>
            <a:r>
              <a:rPr lang="en-US" dirty="0"/>
              <a:t> or NO?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23BD4E43-B368-89F5-53F7-D6FAB2B4F1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a55d49b2b_2_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307759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This assignment is extra credit only; but we still need to hand it in.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g26a55d49b2b_2_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E3528186-43B4-EA90-AB60-DB13705A47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d25be686c_1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488607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 her suitcase, she carefully packed the essentials: a swimsuit for the beach; comfortable, breathable clothing for hiking; and a lightweight jacket for cool evenings.</a:t>
            </a:r>
            <a:endParaRPr dirty="0"/>
          </a:p>
        </p:txBody>
      </p:sp>
      <p:sp>
        <p:nvSpPr>
          <p:cNvPr id="205" name="Google Shape;205;g2bd25be686c_1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YES</a:t>
            </a:r>
            <a:r>
              <a:rPr lang="en-US" dirty="0"/>
              <a:t> or NO?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3B523193-DFA5-833A-D2CF-E0F0EE88A5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a55d49b2b_2_4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33116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 her suitcase, she carefully packed the essentials: a swimsuit for the beach; comfortable, breathable clothing for hiking; and a lightweight jacket for cool evenings.</a:t>
            </a:r>
            <a:endParaRPr dirty="0"/>
          </a:p>
        </p:txBody>
      </p:sp>
      <p:sp>
        <p:nvSpPr>
          <p:cNvPr id="212" name="Google Shape;212;g26a55d49b2b_2_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YES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D8F431B3-3A0D-758B-D126-29689AD347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Semicolons in Wonderland</a:t>
            </a:r>
            <a:endParaRPr sz="5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Pigs, Pepper, and Punctuation</a:t>
            </a:r>
            <a:endParaRPr sz="2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450" y="2555500"/>
            <a:ext cx="1633274" cy="23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a876f78a6_0_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955711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cat sat peacefully on the windowsill; curled up in a cozy ball.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2ba876f78a6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YES</a:t>
            </a:r>
            <a:r>
              <a:rPr lang="en-US" dirty="0"/>
              <a:t> or NO?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2C11F165-9B0C-CB23-8DE9-DC8A5CD923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a55d49b2b_2_5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391717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cat sat peacefully on the windowsill; curled up in a cozy ball.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26a55d49b2b_2_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E0382ED0-DAE3-88D5-1419-326EF30CBD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d25be686c_1_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62183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She was hesitant about accepting the job offer; yet, the opportunity was too good to pass up.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g2bd25be686c_1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YES</a:t>
            </a:r>
            <a:r>
              <a:rPr lang="en-US" dirty="0"/>
              <a:t> or NO?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1B56BF67-D354-2699-3312-A3821CC7BF5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a55d49b2b_2_5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603664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She was hesitant about accepting the job offer; yet, the opportunity was too good to pass up.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g26a55d49b2b_2_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YES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B208BCA0-A0A9-8A46-331E-E2F300ACE74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f10cb60d82_0_5"/>
          <p:cNvSpPr txBox="1">
            <a:spLocks noGrp="1"/>
          </p:cNvSpPr>
          <p:nvPr>
            <p:ph type="body" idx="1"/>
          </p:nvPr>
        </p:nvSpPr>
        <p:spPr>
          <a:xfrm>
            <a:off x="478395" y="1061027"/>
            <a:ext cx="7063891" cy="341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Practice giving feedback to a writer…who happens to be a robot!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Upload a writing prompt to a chatbot. 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Read and analyze the bot’s response. 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Determine how the bot used semicolons in its writing.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dirty="0"/>
              <a:t>What possible rules was it following…or breaking!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dirty="0"/>
              <a:t>Why do you think it used semicolons the way it did? 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US" dirty="0"/>
              <a:t>What feedback would you give the bot on its writing?  </a:t>
            </a:r>
            <a:endParaRPr dirty="0"/>
          </a:p>
        </p:txBody>
      </p:sp>
      <p:sp>
        <p:nvSpPr>
          <p:cNvPr id="247" name="Google Shape;247;g1f10cb60d82_0_5"/>
          <p:cNvSpPr txBox="1">
            <a:spLocks noGrp="1"/>
          </p:cNvSpPr>
          <p:nvPr>
            <p:ph type="title"/>
          </p:nvPr>
        </p:nvSpPr>
        <p:spPr>
          <a:xfrm>
            <a:off x="457200" y="6698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C</a:t>
            </a:r>
            <a:r>
              <a:rPr lang="en-US" dirty="0"/>
              <a:t>ritique the Bot</a:t>
            </a:r>
            <a:endParaRPr dirty="0"/>
          </a:p>
        </p:txBody>
      </p:sp>
      <p:pic>
        <p:nvPicPr>
          <p:cNvPr id="248" name="Google Shape;248;g1f10cb60d8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225" y="0"/>
            <a:ext cx="1848775" cy="18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d25be686c_0_0"/>
          <p:cNvSpPr txBox="1">
            <a:spLocks noGrp="1"/>
          </p:cNvSpPr>
          <p:nvPr>
            <p:ph type="body" idx="4294967295"/>
          </p:nvPr>
        </p:nvSpPr>
        <p:spPr>
          <a:xfrm>
            <a:off x="509082" y="1165023"/>
            <a:ext cx="8229600" cy="3578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Using your device, go to </a:t>
            </a: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chat.openai.com/</a:t>
            </a:r>
            <a:endParaRPr dirty="0">
              <a:solidFill>
                <a:schemeClr val="accent2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Type in the following and choose one of the topics below.</a:t>
            </a: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500" dirty="0"/>
              <a:t>“Create a paragraph about _____ that uses </a:t>
            </a:r>
            <a:r>
              <a:rPr lang="en-US" sz="25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semicolons</a:t>
            </a:r>
            <a:r>
              <a:rPr lang="en-US" sz="2500" dirty="0"/>
              <a:t>.”</a:t>
            </a:r>
            <a:endParaRPr sz="25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2bd25be686c_0_0"/>
          <p:cNvSpPr txBox="1">
            <a:spLocks noGrp="1"/>
          </p:cNvSpPr>
          <p:nvPr>
            <p:ph type="title" idx="4294967295"/>
          </p:nvPr>
        </p:nvSpPr>
        <p:spPr>
          <a:xfrm>
            <a:off x="734096" y="307773"/>
            <a:ext cx="8229600" cy="85725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Chat GPT Directions</a:t>
            </a:r>
            <a:endParaRPr dirty="0"/>
          </a:p>
        </p:txBody>
      </p:sp>
      <p:sp>
        <p:nvSpPr>
          <p:cNvPr id="255" name="Google Shape;255;g2bd25be686c_0_0"/>
          <p:cNvSpPr txBox="1"/>
          <p:nvPr/>
        </p:nvSpPr>
        <p:spPr>
          <a:xfrm>
            <a:off x="405318" y="3050653"/>
            <a:ext cx="8461785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Topics: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Ducks		Team Sports		A.I.		Vampires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Dogs		 Influencers 		Dance		Yoga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Cars		Football		Skin Care	Celebrities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2bd25be686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5225" y="0"/>
            <a:ext cx="1848775" cy="18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d25be686c_0_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possible rules did the bot follow…or break?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do you think they used semicolons the way they did?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feedback would you give the bot on their writing? </a:t>
            </a:r>
            <a:endParaRPr dirty="0"/>
          </a:p>
        </p:txBody>
      </p:sp>
      <p:sp>
        <p:nvSpPr>
          <p:cNvPr id="262" name="Google Shape;262;g2bd25be686c_0_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did we notice about Semicolons? </a:t>
            </a:r>
            <a:endParaRPr dirty="0"/>
          </a:p>
        </p:txBody>
      </p:sp>
      <p:pic>
        <p:nvPicPr>
          <p:cNvPr id="263" name="Google Shape;263;g2bd25be686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950" y="3226391"/>
            <a:ext cx="1848775" cy="18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d346dfe2a_0_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8580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Did the ChatGPT paragraph use semicolons correctly?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Were the way semicolons used similar to how they were used in the examples we previously reviewed?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Are the semicolons used by the chatbot similar to some of the examples we had looked at earlier?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 </a:t>
            </a:r>
            <a:endParaRPr sz="2400" dirty="0"/>
          </a:p>
        </p:txBody>
      </p:sp>
      <p:sp>
        <p:nvSpPr>
          <p:cNvPr id="269" name="Google Shape;269;g2bd346dfe2a_0_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 we think of AI? </a:t>
            </a:r>
            <a:endParaRPr dirty="0"/>
          </a:p>
        </p:txBody>
      </p:sp>
      <p:pic>
        <p:nvPicPr>
          <p:cNvPr id="2" name="Google Shape;256;g2bd25be686c_0_0">
            <a:extLst>
              <a:ext uri="{FF2B5EF4-FFF2-40B4-BE49-F238E27FC236}">
                <a16:creationId xmlns:a16="http://schemas.microsoft.com/office/drawing/2014/main" id="{E46795F7-CA37-DF46-8F25-43530986D4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225" y="0"/>
            <a:ext cx="1848775" cy="18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b32f732b2c_0_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64523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100" dirty="0"/>
              <a:t>Use semicolons to join two clearly related independent clauses </a:t>
            </a:r>
            <a:r>
              <a:rPr lang="en-US" sz="2100" u="sng" dirty="0"/>
              <a:t>in place of a comma and a coordinating conjunction</a:t>
            </a:r>
            <a:r>
              <a:rPr lang="en-US" sz="2100" dirty="0"/>
              <a:t>.</a:t>
            </a:r>
            <a:endParaRPr sz="2100" dirty="0"/>
          </a:p>
          <a:p>
            <a:pPr marL="457200" lvl="0" indent="-381317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100" dirty="0"/>
              <a:t>Use a semicolon to replace a comma when you use a coordinating conjunction to link independent clauses.</a:t>
            </a:r>
            <a:endParaRPr sz="2100" dirty="0"/>
          </a:p>
          <a:p>
            <a:pPr marL="457200" lvl="0" indent="-381317" algn="l" rtl="0"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100" dirty="0"/>
              <a:t>Use a semicolon between related sentences when the second sentence starts with either a conjunctive adverb or a transitional expression.</a:t>
            </a:r>
            <a:endParaRPr sz="2100" dirty="0"/>
          </a:p>
          <a:p>
            <a:pPr marL="457200" lvl="0" indent="-381317" algn="l" rtl="0">
              <a:spcBef>
                <a:spcPts val="1000"/>
              </a:spcBef>
              <a:spcAft>
                <a:spcPts val="1000"/>
              </a:spcAft>
              <a:buSzPct val="100000"/>
              <a:buAutoNum type="arabicPeriod"/>
            </a:pPr>
            <a:r>
              <a:rPr lang="en-US" sz="2100" dirty="0"/>
              <a:t>Use semicolons to replace commas when individual items in a series are long or contain commas.</a:t>
            </a:r>
            <a:endParaRPr sz="2100" dirty="0"/>
          </a:p>
        </p:txBody>
      </p:sp>
      <p:sp>
        <p:nvSpPr>
          <p:cNvPr id="276" name="Google Shape;276;g2b32f732b2c_0_25"/>
          <p:cNvSpPr txBox="1">
            <a:spLocks noGrp="1"/>
          </p:cNvSpPr>
          <p:nvPr>
            <p:ph type="title"/>
          </p:nvPr>
        </p:nvSpPr>
        <p:spPr>
          <a:xfrm>
            <a:off x="466283" y="22597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Semicolon Rules</a:t>
            </a:r>
            <a:endParaRPr dirty="0"/>
          </a:p>
        </p:txBody>
      </p:sp>
      <p:sp>
        <p:nvSpPr>
          <p:cNvPr id="277" name="Google Shape;277;g2b32f732b2c_0_25"/>
          <p:cNvSpPr txBox="1"/>
          <p:nvPr/>
        </p:nvSpPr>
        <p:spPr>
          <a:xfrm>
            <a:off x="5665125" y="4203550"/>
            <a:ext cx="349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g2b32f732b2c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00" y="-102957"/>
            <a:ext cx="2019425" cy="2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dbd5b32e8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591552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With a partner, or by yourself, complete the handout. 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You have 10 minutes to complete this worksheet. 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Be prepared to discuss.   </a:t>
            </a:r>
            <a:endParaRPr dirty="0"/>
          </a:p>
        </p:txBody>
      </p:sp>
      <p:sp>
        <p:nvSpPr>
          <p:cNvPr id="284" name="Google Shape;284;g2adbd5b32e8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This or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That</a:t>
            </a:r>
            <a:r>
              <a:rPr lang="en-US" dirty="0"/>
              <a:t>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8065008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2763" indent="-457200">
              <a:spcBef>
                <a:spcPts val="0"/>
              </a:spcBef>
            </a:pPr>
            <a:r>
              <a:rPr lang="en-US" dirty="0"/>
              <a:t>How does grammar enhance your writing? </a:t>
            </a:r>
          </a:p>
          <a:p>
            <a:pPr marL="512763" indent="-457200">
              <a:spcBef>
                <a:spcPts val="0"/>
              </a:spcBef>
            </a:pPr>
            <a:r>
              <a:rPr lang="en-US" dirty="0"/>
              <a:t>How can you use this punctuation in your own writing?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d346dfe2a_0_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rule is most confusing to understand?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Which rule is easiest to understand?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rules are we still questioning?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2600" dirty="0"/>
              <a:t>  </a:t>
            </a:r>
            <a:endParaRPr dirty="0"/>
          </a:p>
        </p:txBody>
      </p:sp>
      <p:sp>
        <p:nvSpPr>
          <p:cNvPr id="290" name="Google Shape;290;g2bd346dfe2a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This or That?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a876f78a6_0_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45465" lvl="0" indent="-457200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Shows a connection between two independent clauses in one sentence</a:t>
            </a:r>
            <a:endParaRPr dirty="0"/>
          </a:p>
          <a:p>
            <a:pPr marL="920750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 wanted to go to the concert; </a:t>
            </a:r>
            <a:r>
              <a:rPr lang="en-US" u="sng" dirty="0"/>
              <a:t>however</a:t>
            </a:r>
            <a:r>
              <a:rPr lang="en-US" dirty="0"/>
              <a:t>, I had to finish my work before I could leave.</a:t>
            </a:r>
            <a:endParaRPr dirty="0"/>
          </a:p>
          <a:p>
            <a:pPr marL="545465" lvl="0" indent="-457200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Links ideas in two or more sentences</a:t>
            </a:r>
            <a:endParaRPr dirty="0"/>
          </a:p>
          <a:p>
            <a:pPr marL="920750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She was exhausted after a long day at work. </a:t>
            </a:r>
            <a:r>
              <a:rPr lang="en-US" u="sng" dirty="0"/>
              <a:t>Nevertheless</a:t>
            </a:r>
            <a:r>
              <a:rPr lang="en-US" dirty="0"/>
              <a:t>, she decided to attend the evening class.</a:t>
            </a:r>
            <a:endParaRPr dirty="0"/>
          </a:p>
          <a:p>
            <a:pPr marL="545465" lvl="0" indent="-457200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Shows relationships between ideas within an independent clause</a:t>
            </a:r>
            <a:endParaRPr dirty="0"/>
          </a:p>
          <a:p>
            <a:pPr marL="920750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 student, </a:t>
            </a:r>
            <a:r>
              <a:rPr lang="en-US" u="sng" dirty="0"/>
              <a:t>however</a:t>
            </a:r>
            <a:r>
              <a:rPr lang="en-US" dirty="0"/>
              <a:t>, maintains that he deserves full credit even though he has twenty absences.</a:t>
            </a:r>
            <a:endParaRPr dirty="0"/>
          </a:p>
        </p:txBody>
      </p:sp>
      <p:sp>
        <p:nvSpPr>
          <p:cNvPr id="296" name="Google Shape;296;g2ba876f78a6_0_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Conjunctive Adverbs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ba876f78a6_0_2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3621300" cy="3434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Also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However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Otherwise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Consequently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Indeed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Similarly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Finally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Likewise</a:t>
            </a:r>
            <a:endParaRPr dirty="0"/>
          </a:p>
        </p:txBody>
      </p:sp>
      <p:sp>
        <p:nvSpPr>
          <p:cNvPr id="302" name="Google Shape;302;g2ba876f78a6_0_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Conjunctive Adverbs</a:t>
            </a:r>
            <a:endParaRPr/>
          </a:p>
        </p:txBody>
      </p:sp>
      <p:sp>
        <p:nvSpPr>
          <p:cNvPr id="303" name="Google Shape;303;g2ba876f78a6_0_26"/>
          <p:cNvSpPr txBox="1">
            <a:spLocks noGrp="1"/>
          </p:cNvSpPr>
          <p:nvPr>
            <p:ph type="body" idx="1"/>
          </p:nvPr>
        </p:nvSpPr>
        <p:spPr>
          <a:xfrm>
            <a:off x="4351525" y="1309350"/>
            <a:ext cx="3621300" cy="3434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Then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Furthermore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Moreover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Therefore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Nevertheless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Hence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Thus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Nonetheless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ba876f78a6_0_20"/>
          <p:cNvSpPr txBox="1">
            <a:spLocks noGrp="1"/>
          </p:cNvSpPr>
          <p:nvPr>
            <p:ph type="body" idx="1"/>
          </p:nvPr>
        </p:nvSpPr>
        <p:spPr>
          <a:xfrm>
            <a:off x="134460" y="1068960"/>
            <a:ext cx="8564451" cy="36490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57848" lvl="0" indent="-457200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Includes conjunctive adverbs used to join or connect independent clauses</a:t>
            </a:r>
            <a:endParaRPr dirty="0"/>
          </a:p>
          <a:p>
            <a:pPr marL="930275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 wanted to attend the lecture; </a:t>
            </a:r>
            <a:r>
              <a:rPr lang="en-US" u="sng" dirty="0"/>
              <a:t>however</a:t>
            </a:r>
            <a:r>
              <a:rPr lang="en-US" dirty="0"/>
              <a:t>, I had a previous commitment </a:t>
            </a:r>
            <a:endParaRPr dirty="0"/>
          </a:p>
          <a:p>
            <a:pPr marL="557848" lvl="0" indent="-457200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Aids in transitioning between ideas and is not limited to connecting independent clauses</a:t>
            </a:r>
            <a:endParaRPr dirty="0"/>
          </a:p>
          <a:p>
            <a:pPr marL="930275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D0D0D"/>
                </a:solidFill>
              </a:rPr>
              <a:t>The article outlined the challenges of climate change; on the other hand, it highlighted initiatives and solutions aimed at mitigating environmental impact.</a:t>
            </a:r>
            <a:endParaRPr dirty="0">
              <a:solidFill>
                <a:srgbClr val="0D0D0D"/>
              </a:solidFill>
            </a:endParaRPr>
          </a:p>
          <a:p>
            <a:pPr marL="557848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Can be used in the beginning, middle, or ends of sentences</a:t>
            </a:r>
            <a:endParaRPr dirty="0"/>
          </a:p>
          <a:p>
            <a:pPr marL="930275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u="sng" dirty="0"/>
              <a:t>Additionally</a:t>
            </a:r>
            <a:r>
              <a:rPr lang="en-US" dirty="0"/>
              <a:t>, the scholarship program aims to support students pursuing degrees in STEM fields.</a:t>
            </a:r>
            <a:endParaRPr dirty="0"/>
          </a:p>
          <a:p>
            <a:pPr marL="930275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Because of the recent rains, the hiking trail was, </a:t>
            </a:r>
            <a:r>
              <a:rPr lang="en-US" u="sng" dirty="0"/>
              <a:t>in fact</a:t>
            </a:r>
            <a:r>
              <a:rPr lang="en-US" dirty="0"/>
              <a:t>, closed due to flooding.</a:t>
            </a:r>
            <a:endParaRPr dirty="0"/>
          </a:p>
          <a:p>
            <a:pPr marL="930275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 have heard of the new changes in hiring processes </a:t>
            </a:r>
            <a:r>
              <a:rPr lang="en-US" u="sng" dirty="0"/>
              <a:t>unfortunately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09" name="Google Shape;309;g2ba876f78a6_0_20"/>
          <p:cNvSpPr txBox="1">
            <a:spLocks noGrp="1"/>
          </p:cNvSpPr>
          <p:nvPr>
            <p:ph type="title"/>
          </p:nvPr>
        </p:nvSpPr>
        <p:spPr>
          <a:xfrm>
            <a:off x="378476" y="9530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Transitional Expressions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ba876f78a6_0_32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3621300" cy="3434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Meanwhile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As a result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On the other hand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For example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 addition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Although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 contrast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 spite of that</a:t>
            </a:r>
            <a:endParaRPr/>
          </a:p>
        </p:txBody>
      </p:sp>
      <p:sp>
        <p:nvSpPr>
          <p:cNvPr id="315" name="Google Shape;315;g2ba876f78a6_0_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Transitional Expressions</a:t>
            </a:r>
            <a:endParaRPr/>
          </a:p>
        </p:txBody>
      </p:sp>
      <p:sp>
        <p:nvSpPr>
          <p:cNvPr id="316" name="Google Shape;316;g2ba876f78a6_0_32"/>
          <p:cNvSpPr txBox="1">
            <a:spLocks noGrp="1"/>
          </p:cNvSpPr>
          <p:nvPr>
            <p:ph type="body" idx="1"/>
          </p:nvPr>
        </p:nvSpPr>
        <p:spPr>
          <a:xfrm>
            <a:off x="4351525" y="1309350"/>
            <a:ext cx="3621300" cy="3434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On the contrary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By comparison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 other words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For instance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Beyond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 the meantime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Unfortunately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To summarize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b98b7788f6_0_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0931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As we read the passage aloud, highlight where semicolons are used throughout the text.</a:t>
            </a:r>
            <a:endParaRPr sz="2300" dirty="0"/>
          </a:p>
          <a:p>
            <a:pPr marL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At the         ,“Stop and Jot” what you’re noticing about semicolons so far. </a:t>
            </a:r>
            <a:endParaRPr sz="2300" dirty="0"/>
          </a:p>
        </p:txBody>
      </p:sp>
      <p:sp>
        <p:nvSpPr>
          <p:cNvPr id="322" name="Google Shape;322;g2b98b7788f6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Pigs and Semicolons</a:t>
            </a:r>
            <a:endParaRPr dirty="0"/>
          </a:p>
        </p:txBody>
      </p:sp>
      <p:pic>
        <p:nvPicPr>
          <p:cNvPr id="323" name="Google Shape;323;g2b98b7788f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306" y="706300"/>
            <a:ext cx="2845525" cy="314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b98b7788f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3750" y="3749600"/>
            <a:ext cx="1070600" cy="10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b98b7788f6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7150" y="2699924"/>
            <a:ext cx="577800" cy="5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bd346dfe2a_0_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What rules are the semicolons following?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How does the use of semicolons affect the style of the text? What about the readability or rhythm?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If the semicolon was replaced with a conjunction/comma/period, how would it affect the readability of rhythm of the text?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What was the author trying to accomplish by using semicolons instead of other forms of punctuation?</a:t>
            </a:r>
            <a:endParaRPr sz="2200" dirty="0"/>
          </a:p>
        </p:txBody>
      </p:sp>
      <p:sp>
        <p:nvSpPr>
          <p:cNvPr id="331" name="Google Shape;331;g2bd346dfe2a_0_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Pigs and Semicolons</a:t>
            </a:r>
            <a:endParaRPr dirty="0"/>
          </a:p>
        </p:txBody>
      </p:sp>
      <p:pic>
        <p:nvPicPr>
          <p:cNvPr id="332" name="Google Shape;332;g2bd346dfe2a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000" y="3538500"/>
            <a:ext cx="2853350" cy="160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b99600c511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a narrative essay (4-5 paragraphs) describing a memory where you cooked or watched someone cook your favorite dish.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semicolons throughout your essay and in every paragraph.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§"/>
            </a:pPr>
            <a:r>
              <a:rPr lang="en-US" sz="2200" dirty="0"/>
              <a:t>Try to have at least 1 example per rule.</a:t>
            </a:r>
            <a:endParaRPr sz="2200" dirty="0"/>
          </a:p>
        </p:txBody>
      </p:sp>
      <p:sp>
        <p:nvSpPr>
          <p:cNvPr id="338" name="Google Shape;338;g2b99600c511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Narrative Writing Using Semicolons</a:t>
            </a:r>
            <a:endParaRPr dirty="0"/>
          </a:p>
        </p:txBody>
      </p:sp>
      <p:pic>
        <p:nvPicPr>
          <p:cNvPr id="339" name="Google Shape;339;g2b99600c51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975" y="2463600"/>
            <a:ext cx="2679900" cy="26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b98b7788f6_0_5"/>
          <p:cNvSpPr txBox="1">
            <a:spLocks noGrp="1"/>
          </p:cNvSpPr>
          <p:nvPr>
            <p:ph type="body" idx="4294967295"/>
          </p:nvPr>
        </p:nvSpPr>
        <p:spPr>
          <a:xfrm>
            <a:off x="0" y="601663"/>
            <a:ext cx="9144000" cy="42592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92100" marR="2921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en-US" sz="2100" dirty="0"/>
              <a:t>In a world full of contradictions, I am no different. Our individual quirks are what make each of us special, even when they make no sense. </a:t>
            </a:r>
            <a:r>
              <a:rPr lang="en-US" sz="2100" u="sng" dirty="0"/>
              <a:t>I love tomato soup but I won’t eat tomatoes on a sandwich I love being a teacher but I was always a terrible student and I love working out but I hate getting sweaty.</a:t>
            </a:r>
            <a:r>
              <a:rPr lang="en-US" sz="2100" dirty="0"/>
              <a:t> I know it can be confusing, but these quirks make me who I am.</a:t>
            </a:r>
            <a:endParaRPr sz="2100" dirty="0"/>
          </a:p>
          <a:p>
            <a:pPr marL="457200" marR="292100" lvl="0" indent="-3417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AutoNum type="alphaUcPeriod"/>
            </a:pPr>
            <a:r>
              <a:rPr lang="en-US" sz="2100" dirty="0"/>
              <a:t>No Change</a:t>
            </a:r>
            <a:endParaRPr sz="2100" dirty="0"/>
          </a:p>
          <a:p>
            <a:pPr marL="457200" marR="292100" lvl="0" indent="-3417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AutoNum type="alphaUcPeriod"/>
            </a:pPr>
            <a:r>
              <a:rPr lang="en-US" sz="2100" dirty="0"/>
              <a:t>I love tomato soup, but I won’t eat tomatoes on a sandwich, I love being a teacher, but I was always a terrible student, and I love working out, but I hate getting sweaty. </a:t>
            </a:r>
            <a:endParaRPr sz="2100" dirty="0"/>
          </a:p>
          <a:p>
            <a:pPr marL="457200" marR="292100" lvl="0" indent="-3417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AutoNum type="alphaUcPeriod"/>
            </a:pPr>
            <a:r>
              <a:rPr lang="en-US" sz="2100" dirty="0"/>
              <a:t>I love tomato soup; but I won’t eat tomatoes on a sandwich; I love being a teacher; but I was always a terrible student; and I love working out; but I hate getting sweaty. </a:t>
            </a:r>
            <a:endParaRPr sz="2100" dirty="0"/>
          </a:p>
          <a:p>
            <a:pPr marL="457200" marR="292100" lvl="0" indent="-3417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Calibri"/>
              <a:buAutoNum type="alphaUcPeriod"/>
            </a:pPr>
            <a:r>
              <a:rPr lang="en-US" sz="2100" dirty="0"/>
              <a:t>I love tomato soup, but I won’t eat tomatoes on a sandwich; I love being a teacher, but I was always a terrible student; and I love working out, but I hate getting sweaty. </a:t>
            </a: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g2b98b7788f6_0_5"/>
          <p:cNvSpPr txBox="1">
            <a:spLocks noGrp="1"/>
          </p:cNvSpPr>
          <p:nvPr>
            <p:ph type="title" idx="4294967295"/>
          </p:nvPr>
        </p:nvSpPr>
        <p:spPr>
          <a:xfrm>
            <a:off x="457200" y="77274"/>
            <a:ext cx="8229600" cy="601663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Practice ACT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Question</a:t>
            </a:r>
            <a:endParaRPr dirty="0"/>
          </a:p>
        </p:txBody>
      </p:sp>
      <p:pic>
        <p:nvPicPr>
          <p:cNvPr id="346" name="Google Shape;346;g2b98b7788f6_0_5" title="K20 Center 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758" y="4541837"/>
            <a:ext cx="1221634" cy="60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2b98b7788f6_0_5"/>
          <p:cNvSpPr txBox="1"/>
          <p:nvPr/>
        </p:nvSpPr>
        <p:spPr>
          <a:xfrm>
            <a:off x="6654454" y="4546147"/>
            <a:ext cx="25419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rgbClr val="1C3C5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1 minute timer</a:t>
            </a:r>
            <a:endParaRPr sz="1700" dirty="0">
              <a:solidFill>
                <a:srgbClr val="1C3C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6a55d49b2b_2_4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Practice ACT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Question</a:t>
            </a:r>
            <a:r>
              <a:rPr lang="en-US" dirty="0"/>
              <a:t> | Answer</a:t>
            </a:r>
            <a:endParaRPr dirty="0"/>
          </a:p>
        </p:txBody>
      </p:sp>
      <p:graphicFrame>
        <p:nvGraphicFramePr>
          <p:cNvPr id="353" name="Google Shape;353;g26a55d49b2b_2_4"/>
          <p:cNvGraphicFramePr/>
          <p:nvPr>
            <p:extLst>
              <p:ext uri="{D42A27DB-BD31-4B8C-83A1-F6EECF244321}">
                <p14:modId xmlns:p14="http://schemas.microsoft.com/office/powerpoint/2010/main" val="2655164204"/>
              </p:ext>
            </p:extLst>
          </p:nvPr>
        </p:nvGraphicFramePr>
        <p:xfrm>
          <a:off x="457200" y="1318900"/>
          <a:ext cx="8406275" cy="3447376"/>
        </p:xfrm>
        <a:graphic>
          <a:graphicData uri="http://schemas.openxmlformats.org/drawingml/2006/table">
            <a:tbl>
              <a:tblPr>
                <a:noFill/>
                <a:tableStyleId>{940C011D-A122-4769-BDCB-D6955A419325}</a:tableStyleId>
              </a:tblPr>
              <a:tblGrid>
                <a:gridCol w="40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Answer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</a:t>
                      </a:r>
                      <a:endParaRPr sz="2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400">
                <a:tc>
                  <a:txBody>
                    <a:bodyPr/>
                    <a:lstStyle/>
                    <a:p>
                      <a:pPr marL="0" marR="29210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love tomato soup</a:t>
                      </a:r>
                      <a:r>
                        <a:rPr lang="en-US" sz="220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but I won’t eat tomatoes on a sandwich</a:t>
                      </a:r>
                      <a:r>
                        <a:rPr lang="en-US" sz="220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love being a teacher</a:t>
                      </a:r>
                      <a:r>
                        <a:rPr lang="en-US" sz="220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but I was always a terrible student</a:t>
                      </a:r>
                      <a:r>
                        <a:rPr lang="en-US" sz="220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I love working out</a:t>
                      </a:r>
                      <a:r>
                        <a:rPr lang="en-US" sz="220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but I hate getting sweaty. 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29210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correct choice is D because it follows the rule: “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          </a:ext>
                          </a:extLst>
                        </a:rPr>
                        <a:t>replace commas when individual items in a series are long or contain commas.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 Without semicolons, it would be difficult to see what part of the list goes with what. 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1459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7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semicolons to enhance my writing while adhering to its grammatical rules.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10cb60d82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434106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We will review several examples and non-examples of how semicolons are used. 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Examples will be labeled YES.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-US" dirty="0"/>
              <a:t>Non-Examples will be labeled NO.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As you read each sentence, observe how the semicolon is used and make an educated guess to determine whether it is a YES or a NO.</a:t>
            </a:r>
            <a:endParaRPr sz="2400" dirty="0"/>
          </a:p>
        </p:txBody>
      </p:sp>
      <p:sp>
        <p:nvSpPr>
          <p:cNvPr id="114" name="Google Shape;114;g1f10cb60d82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Examples / Non-Examples Strategy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A4BA73F4-2BC6-6A51-2287-5BA655C419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670275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600" dirty="0"/>
              <a:t>They were not prepared for an overnight stay; that is, they had not brought a change of clothes.</a:t>
            </a:r>
            <a:endParaRPr sz="2600" dirty="0"/>
          </a:p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YES</a:t>
            </a:r>
            <a:r>
              <a:rPr lang="en-US" dirty="0"/>
              <a:t> or NO?</a:t>
            </a:r>
            <a:endParaRPr dirty="0"/>
          </a:p>
        </p:txBody>
      </p:sp>
      <p:pic>
        <p:nvPicPr>
          <p:cNvPr id="122" name="Google Shape;1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a55d49b2b_2_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851944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600" dirty="0"/>
              <a:t>They were not prepared for an overnight stay; that is, they had not brought a change of clothes.</a:t>
            </a:r>
            <a:endParaRPr sz="2600" dirty="0"/>
          </a:p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8" name="Google Shape;128;g26a55d49b2b_2_10"/>
          <p:cNvSpPr txBox="1">
            <a:spLocks noGrp="1"/>
          </p:cNvSpPr>
          <p:nvPr>
            <p:ph type="title"/>
          </p:nvPr>
        </p:nvSpPr>
        <p:spPr>
          <a:xfrm>
            <a:off x="584368" y="40004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YES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AD25678E-0CC3-EFD3-D9D9-2BA14CA164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32f732b2c_0_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161603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600" dirty="0"/>
              <a:t>Check back with me next week; I will have a better idea of the schedule by then.</a:t>
            </a:r>
            <a:endParaRPr sz="2600" dirty="0"/>
          </a:p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sz="2500" dirty="0"/>
          </a:p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sz="2500" dirty="0"/>
          </a:p>
        </p:txBody>
      </p:sp>
      <p:sp>
        <p:nvSpPr>
          <p:cNvPr id="135" name="Google Shape;135;g2b32f732b2c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YES</a:t>
            </a:r>
            <a:r>
              <a:rPr lang="en-US" dirty="0"/>
              <a:t> or NO?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E1DD62B0-CFA3-5B98-798C-3681094B11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a55d49b2b_2_1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924612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600" dirty="0"/>
              <a:t>Check back with me next week; I will have a better idea of the schedule by then.</a:t>
            </a:r>
            <a:endParaRPr sz="2600" dirty="0"/>
          </a:p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sz="2500" dirty="0"/>
          </a:p>
          <a:p>
            <a:pPr marL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sz="2500" dirty="0"/>
          </a:p>
        </p:txBody>
      </p:sp>
      <p:sp>
        <p:nvSpPr>
          <p:cNvPr id="142" name="Google Shape;142;g26a55d49b2b_2_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YES</a:t>
            </a:r>
            <a:endParaRPr dirty="0"/>
          </a:p>
        </p:txBody>
      </p:sp>
      <p:pic>
        <p:nvPicPr>
          <p:cNvPr id="2" name="Google Shape;122;p5">
            <a:extLst>
              <a:ext uri="{FF2B5EF4-FFF2-40B4-BE49-F238E27FC236}">
                <a16:creationId xmlns:a16="http://schemas.microsoft.com/office/drawing/2014/main" id="{EF6D6EC8-1CC6-E44D-BB0B-AC2A7484F6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894" y="817510"/>
            <a:ext cx="1435325" cy="14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2513</Words>
  <Application>Microsoft Macintosh PowerPoint</Application>
  <PresentationFormat>On-screen Show (16:9)</PresentationFormat>
  <Paragraphs>194</Paragraphs>
  <Slides>39</Slides>
  <Notes>39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PowerPoint Presentation</vt:lpstr>
      <vt:lpstr>Essential Question</vt:lpstr>
      <vt:lpstr>Lesson Objectives</vt:lpstr>
      <vt:lpstr>Examples / Non-Examples Strategy</vt:lpstr>
      <vt:lpstr>YES or NO?</vt:lpstr>
      <vt:lpstr>YES</vt:lpstr>
      <vt:lpstr>YES or NO?</vt:lpstr>
      <vt:lpstr>YES</vt:lpstr>
      <vt:lpstr>YES or NO?</vt:lpstr>
      <vt:lpstr>YES</vt:lpstr>
      <vt:lpstr>YES or NO?</vt:lpstr>
      <vt:lpstr>NO</vt:lpstr>
      <vt:lpstr>YES or NO?</vt:lpstr>
      <vt:lpstr>NO</vt:lpstr>
      <vt:lpstr>YES or NO?</vt:lpstr>
      <vt:lpstr>NO</vt:lpstr>
      <vt:lpstr>YES or NO?</vt:lpstr>
      <vt:lpstr>YES</vt:lpstr>
      <vt:lpstr>YES or NO?</vt:lpstr>
      <vt:lpstr>NO</vt:lpstr>
      <vt:lpstr>YES or NO?</vt:lpstr>
      <vt:lpstr>YES</vt:lpstr>
      <vt:lpstr>Critique the Bot</vt:lpstr>
      <vt:lpstr>Chat GPT Directions</vt:lpstr>
      <vt:lpstr>What did we notice about Semicolons? </vt:lpstr>
      <vt:lpstr>What do we think of AI? </vt:lpstr>
      <vt:lpstr>Semicolon Rules</vt:lpstr>
      <vt:lpstr>This or That?</vt:lpstr>
      <vt:lpstr>This or That?</vt:lpstr>
      <vt:lpstr>Conjunctive Adverbs</vt:lpstr>
      <vt:lpstr>Conjunctive Adverbs</vt:lpstr>
      <vt:lpstr>Transitional Expressions</vt:lpstr>
      <vt:lpstr>Transitional Expressions</vt:lpstr>
      <vt:lpstr>Pigs and Semicolons</vt:lpstr>
      <vt:lpstr>Pigs and Semicolons</vt:lpstr>
      <vt:lpstr>Narrative Writing Using Semicolons</vt:lpstr>
      <vt:lpstr>Practice ACT Question</vt:lpstr>
      <vt:lpstr>Practice ACT Question |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Gracia, Ann M.</cp:lastModifiedBy>
  <cp:revision>3</cp:revision>
  <dcterms:created xsi:type="dcterms:W3CDTF">2020-10-14T20:24:40Z</dcterms:created>
  <dcterms:modified xsi:type="dcterms:W3CDTF">2024-03-27T18:56:13Z</dcterms:modified>
</cp:coreProperties>
</file>