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2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3"/>
    <p:restoredTop sz="94694"/>
  </p:normalViewPr>
  <p:slideViewPr>
    <p:cSldViewPr snapToGrid="0">
      <p:cViewPr varScale="1">
        <p:scale>
          <a:sx n="161" d="100"/>
          <a:sy n="161" d="100"/>
        </p:scale>
        <p:origin x="85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harram, Jehanne" userId="85e21374-e6a7-4794-bfaa-d28b9d520c64" providerId="ADAL" clId="{5304C6A4-DA2C-EA47-860F-370157B04312}"/>
    <pc:docChg chg="modSld">
      <pc:chgData name="Moharram, Jehanne" userId="85e21374-e6a7-4794-bfaa-d28b9d520c64" providerId="ADAL" clId="{5304C6A4-DA2C-EA47-860F-370157B04312}" dt="2024-05-02T15:32:10.042" v="15" actId="114"/>
      <pc:docMkLst>
        <pc:docMk/>
      </pc:docMkLst>
      <pc:sldChg chg="modNotesTx">
        <pc:chgData name="Moharram, Jehanne" userId="85e21374-e6a7-4794-bfaa-d28b9d520c64" providerId="ADAL" clId="{5304C6A4-DA2C-EA47-860F-370157B04312}" dt="2024-05-02T15:30:04.997" v="13"/>
        <pc:sldMkLst>
          <pc:docMk/>
          <pc:sldMk cId="0" sldId="264"/>
        </pc:sldMkLst>
      </pc:sldChg>
      <pc:sldChg chg="modNotesTx">
        <pc:chgData name="Moharram, Jehanne" userId="85e21374-e6a7-4794-bfaa-d28b9d520c64" providerId="ADAL" clId="{5304C6A4-DA2C-EA47-860F-370157B04312}" dt="2024-05-02T15:32:10.042" v="15" actId="114"/>
        <pc:sldMkLst>
          <pc:docMk/>
          <pc:sldMk cId="0" sldId="26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tech-tool/2235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apple.com/guide/logicpro/attack-decay-sustain-and-release-lgsife419620/mac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tech-tool/2235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ingsynths.ableton.com/en/playground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PCJ5XrkVrg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dq93vdSQEU" TargetMode="External"/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7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learn.k20center.ou.edu/strategy/125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25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tech-tool/645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mentimeter.com/" TargetMode="Externa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048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048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6d486c626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26d486c626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K20 Center. (n.d.) BandLab for Education. Tech Tools. </a:t>
            </a:r>
            <a:r>
              <a:rPr lang="en-US" sz="1200" u="sng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https://learn.k20center.ou.edu/tech-tool/2235</a:t>
            </a: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6e5504199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26e5504199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c6ad57c133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c6ad57c133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be3bbc025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2be3bbc025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sz="1800" i="0" dirty="0">
                <a:solidFill>
                  <a:srgbClr val="3E5C6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Login Pro User Guide for Mac. (2020). Attack, decay, sustain, and release. Apple Support. </a:t>
            </a:r>
            <a:r>
              <a:rPr lang="en-US" sz="1800" i="0" dirty="0">
                <a:solidFill>
                  <a:srgbClr val="1155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https://support.apple.com/guide/logicpro/attack-decay-sustain-and-release-lgsife419620/mac</a:t>
            </a:r>
            <a:r>
              <a:rPr lang="en-US" sz="1800" i="0" dirty="0">
                <a:solidFill>
                  <a:srgbClr val="3E5C6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1800" i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6f82ca895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26f82ca895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K20 Center. (n.d.) BandLab for Education. Tech Tools. </a:t>
            </a:r>
            <a:r>
              <a:rPr lang="en-US" sz="1200" u="sng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https://learn.k20center.ou.edu/tech-tool/2235</a:t>
            </a: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be3bbc025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2be3bbc025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b="0" i="0" u="none" strike="noStrike" dirty="0">
                <a:solidFill>
                  <a:srgbClr val="292929"/>
                </a:solidFill>
                <a:effectLst/>
                <a:latin typeface="Open Sans" panose="020F0502020204030204" pitchFamily="34" charset="0"/>
              </a:rPr>
              <a:t>Learning Synths. (n.d.). Playground. </a:t>
            </a:r>
            <a:r>
              <a:rPr lang="en-US" b="0" i="0" u="none" strike="noStrike" dirty="0" err="1">
                <a:solidFill>
                  <a:srgbClr val="292929"/>
                </a:solidFill>
                <a:effectLst/>
                <a:latin typeface="Open Sans" panose="020F0502020204030204" pitchFamily="34" charset="0"/>
              </a:rPr>
              <a:t>Ableton.com</a:t>
            </a:r>
            <a:r>
              <a:rPr lang="en-US" b="0" i="0" u="none" strike="noStrike" dirty="0">
                <a:solidFill>
                  <a:srgbClr val="292929"/>
                </a:solidFill>
                <a:effectLst/>
                <a:latin typeface="Open Sans" panose="020F0502020204030204" pitchFamily="34" charset="0"/>
              </a:rPr>
              <a:t>. </a:t>
            </a:r>
            <a:r>
              <a:rPr lang="en-US" b="0" i="0" u="none" strike="noStrike" dirty="0">
                <a:solidFill>
                  <a:srgbClr val="292929"/>
                </a:solidFill>
                <a:effectLst/>
                <a:latin typeface="Open Sans" panose="020F0502020204030204" pitchFamily="34" charset="0"/>
                <a:hlinkClick r:id="rId3"/>
              </a:rPr>
              <a:t>https://learningsynths.ableton.com/en/playground</a:t>
            </a:r>
            <a:r>
              <a:rPr lang="en-US" b="0" i="0" u="none" strike="noStrike" dirty="0">
                <a:solidFill>
                  <a:srgbClr val="292929"/>
                </a:solidFill>
                <a:effectLst/>
                <a:latin typeface="Open Sans" panose="020F0502020204030204" pitchFamily="34" charset="0"/>
              </a:rPr>
              <a:t>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c3e1b53c9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2c3e1b53c9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indent="0" algn="l">
              <a:buFontTx/>
              <a:buNone/>
            </a:pPr>
            <a:r>
              <a:rPr lang="en-US" b="0" i="0" u="none" strike="noStrike" dirty="0">
                <a:solidFill>
                  <a:srgbClr val="292929"/>
                </a:solidFill>
                <a:effectLst/>
                <a:latin typeface="Open Sans" panose="020B0606030504020204" pitchFamily="34" charset="0"/>
              </a:rPr>
              <a:t>K20 Center. (2024, April 24). </a:t>
            </a:r>
            <a:r>
              <a:rPr lang="en-US" b="0" i="1" u="none" strike="noStrike" dirty="0">
                <a:solidFill>
                  <a:srgbClr val="292929"/>
                </a:solidFill>
                <a:effectLst/>
                <a:latin typeface="Open Sans" panose="020B0606030504020204" pitchFamily="34" charset="0"/>
              </a:rPr>
              <a:t>Shaping Soundscapes - Learning Synths Playground Tutorial </a:t>
            </a:r>
            <a:r>
              <a:rPr lang="en-US" b="0" i="0" u="none" strike="noStrike" dirty="0">
                <a:solidFill>
                  <a:srgbClr val="292929"/>
                </a:solidFill>
                <a:effectLst/>
                <a:latin typeface="Open Sans" panose="020B0606030504020204" pitchFamily="34" charset="0"/>
              </a:rPr>
              <a:t>[Video]. YouTube. </a:t>
            </a:r>
            <a:r>
              <a:rPr lang="en-US" b="0" i="0" u="none" strike="noStrike" dirty="0">
                <a:solidFill>
                  <a:srgbClr val="292929"/>
                </a:solidFill>
                <a:effectLst/>
                <a:latin typeface="Open Sans" panose="020B0606030504020204" pitchFamily="34" charset="0"/>
                <a:hlinkClick r:id="rId3"/>
              </a:rPr>
              <a:t>https://www.youtube.com/watch?v=UPCJ5XrkVrg</a:t>
            </a:r>
            <a:endParaRPr lang="en-US" b="0" i="0" u="none" strike="noStrike" dirty="0">
              <a:solidFill>
                <a:srgbClr val="292929"/>
              </a:solidFill>
              <a:effectLst/>
              <a:latin typeface="Open Sans" panose="020B0606030504020204" pitchFamily="34" charset="0"/>
            </a:endParaRPr>
          </a:p>
          <a:p>
            <a:endParaRPr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2bf6c590db6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2bf6c590db6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2be3bbc025c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2be3bbc025c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l"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292929"/>
              </a:solidFill>
              <a:effectLst/>
              <a:latin typeface="Open Sans" panose="020B0606030504020204" pitchFamily="34" charset="0"/>
            </a:endParaRPr>
          </a:p>
          <a:p>
            <a:pPr marL="228600" indent="0" algn="l">
              <a:buFontTx/>
              <a:buNone/>
            </a:pPr>
            <a:r>
              <a:rPr lang="en-US" b="0" i="0" u="none" strike="noStrike" dirty="0">
                <a:solidFill>
                  <a:srgbClr val="292929"/>
                </a:solidFill>
                <a:effectLst/>
                <a:latin typeface="Open Sans" panose="020B0606030504020204" pitchFamily="34" charset="0"/>
              </a:rPr>
              <a:t>K20 Center. (2024, April 23). </a:t>
            </a:r>
            <a:r>
              <a:rPr lang="en-US" b="0" i="1" u="none" strike="noStrike" dirty="0">
                <a:solidFill>
                  <a:srgbClr val="292929"/>
                </a:solidFill>
                <a:effectLst/>
                <a:latin typeface="Open Sans" panose="020B0606030504020204" pitchFamily="34" charset="0"/>
              </a:rPr>
              <a:t>K20 ICAP - Music Producer, Recording Engineer, and Professor - Shaping Soundscapes </a:t>
            </a:r>
            <a:r>
              <a:rPr lang="en-US" b="0" i="0" u="none" strike="noStrike" dirty="0">
                <a:solidFill>
                  <a:srgbClr val="292929"/>
                </a:solidFill>
                <a:effectLst/>
                <a:latin typeface="Open Sans" panose="020B0606030504020204" pitchFamily="34" charset="0"/>
              </a:rPr>
              <a:t>[Video]. YouTube. </a:t>
            </a:r>
            <a:r>
              <a:rPr lang="en-US" b="0" i="0" u="none" strike="noStrike" dirty="0">
                <a:solidFill>
                  <a:srgbClr val="292929"/>
                </a:solidFill>
                <a:effectLst/>
                <a:latin typeface="Open Sans" panose="020B0606030504020204" pitchFamily="34" charset="0"/>
                <a:hlinkClick r:id="rId3"/>
              </a:rPr>
              <a:t>https://www.youtube.com/watch?v=Mdq93vdSQEU</a:t>
            </a:r>
            <a:endParaRPr lang="en-US" b="0" i="0" u="none" strike="noStrike" dirty="0">
              <a:solidFill>
                <a:srgbClr val="292929"/>
              </a:solidFill>
              <a:effectLst/>
              <a:latin typeface="Open Sans" panose="020B0606030504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2be3bbc025c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2be3bbc025c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K20 Center. (n.d.). I used to think . . . but now I know. Strategies. </a:t>
            </a:r>
            <a:r>
              <a:rPr lang="en-US" u="sng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https://learn.k20center.ou.edu/strategy/137</a:t>
            </a:r>
            <a:r>
              <a:rPr lang="en-US"/>
              <a:t> 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K20 Center. (n.d.). Bell ringers and exit tickets. Strategies. </a:t>
            </a:r>
            <a:r>
              <a:rPr lang="en-US" u="sng">
                <a:solidFill>
                  <a:srgbClr val="1155C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https://learn.k20center.ou.edu/strategy/125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K20 Center. (n.d.). Bell ringers and exit tickets. Strategies. </a:t>
            </a:r>
            <a:r>
              <a:rPr lang="en-US" u="sng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https://learn.k20center.ou.edu/strategy/125</a:t>
            </a: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bcee043bd9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K20 Center. (n.d.). Justified list. Strategies.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https://learn.k20center.ou.edu/strategy/164</a:t>
            </a:r>
            <a:endParaRPr dirty="0"/>
          </a:p>
        </p:txBody>
      </p:sp>
      <p:sp>
        <p:nvSpPr>
          <p:cNvPr id="118" name="Google Shape;118;g2bcee043bd9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bf6c590db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bf6c590db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Mentimeter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https://learn.k20center.ou.edu/tech-tool/645</a:t>
            </a:r>
            <a:r>
              <a:rPr lang="en-US"/>
              <a:t>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hlinkClick r:id="rId4"/>
              </a:rPr>
              <a:t>https://www.mentimeter.com/</a:t>
            </a:r>
            <a:r>
              <a:rPr lang="en-US"/>
              <a:t> 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bcee043bd9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K20 Center. (n.d.). 30-second expert. Strategies. </a:t>
            </a:r>
            <a:r>
              <a:rPr lang="en-US" u="sng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https://learn.k20center.ou.edu/strategy/1048</a:t>
            </a:r>
            <a:r>
              <a:rPr lang="en-US"/>
              <a:t> </a:t>
            </a:r>
            <a:endParaRPr/>
          </a:p>
        </p:txBody>
      </p:sp>
      <p:sp>
        <p:nvSpPr>
          <p:cNvPr id="132" name="Google Shape;132;g2bcee043bd9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be3bbf99b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be3bbf99b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K20 Center. (n.d.). 30-second expert. Strategies. </a:t>
            </a:r>
            <a:r>
              <a:rPr lang="en-US" u="sng" dirty="0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https://learn.k20center.ou.edu/strategy/1048</a:t>
            </a:r>
            <a:r>
              <a:rPr lang="en-US" dirty="0"/>
              <a:t> 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0" i="0" u="none" strike="noStrike" dirty="0">
                <a:solidFill>
                  <a:srgbClr val="292929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K20 Center. (2021, September 21). K20 Center 30 second timer [Video]. YouTube. https://</a:t>
            </a:r>
            <a:r>
              <a:rPr lang="en-US" b="0" i="0" u="none" strike="noStrike" dirty="0" err="1">
                <a:solidFill>
                  <a:srgbClr val="292929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youtu.be</a:t>
            </a:r>
            <a:r>
              <a:rPr lang="en-US" b="0" i="0" u="none" strike="noStrike" dirty="0">
                <a:solidFill>
                  <a:srgbClr val="292929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/o9ViOMe_Wnk?si=-yRJtvsGtKgzoYX8</a:t>
            </a: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4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5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6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learningsynths.ableton.com/en/playground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UPCJ5XrkVrg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Mdq93vdSQEU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enti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rive.google.com/file/d/1Shn3Q8b7g0YGGQTLjNLusNAtzl3kXnbW/view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BandLab</a:t>
            </a:r>
            <a:endParaRPr dirty="0"/>
          </a:p>
        </p:txBody>
      </p:sp>
      <p:sp>
        <p:nvSpPr>
          <p:cNvPr id="150" name="Google Shape;150;p31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47850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457200" lvl="0" indent="-321945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ct val="80769"/>
              <a:buChar char="●"/>
            </a:pPr>
            <a:r>
              <a:rPr lang="en-US" dirty="0"/>
              <a:t>Make a new </a:t>
            </a:r>
            <a:r>
              <a:rPr lang="en-US" dirty="0" err="1"/>
              <a:t>BandLab</a:t>
            </a:r>
            <a:r>
              <a:rPr lang="en-US" dirty="0"/>
              <a:t> project, selecting the “Voice/Mic” option. </a:t>
            </a:r>
            <a:endParaRPr dirty="0"/>
          </a:p>
          <a:p>
            <a:pPr marL="457200" lvl="0" indent="-321945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ct val="80769"/>
              <a:buChar char="●"/>
            </a:pPr>
            <a:r>
              <a:rPr lang="en-US" dirty="0"/>
              <a:t>Click the text at the top of the screen that says, “New Personal Project” and rename it to your name and instrument. </a:t>
            </a:r>
            <a:endParaRPr dirty="0"/>
          </a:p>
          <a:p>
            <a:pPr marL="457200" lvl="0" indent="-321945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ct val="80769"/>
              <a:buChar char="●"/>
            </a:pPr>
            <a:r>
              <a:rPr lang="en-US" dirty="0"/>
              <a:t>Directly below is a setting that says “120 bpm.” Change the number to 60. </a:t>
            </a:r>
            <a:endParaRPr dirty="0"/>
          </a:p>
          <a:p>
            <a:pPr marL="457200" lvl="0" indent="-321945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ct val="80769"/>
              <a:buChar char="●"/>
            </a:pPr>
            <a:r>
              <a:rPr lang="en-US" dirty="0"/>
              <a:t>Turn on the metronome by clicking the button that looks like one.</a:t>
            </a:r>
            <a:endParaRPr dirty="0"/>
          </a:p>
          <a:p>
            <a:pPr marL="457200" lvl="0" indent="-321945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ct val="80769"/>
              <a:buChar char="●"/>
            </a:pPr>
            <a:r>
              <a:rPr lang="en-US" dirty="0"/>
              <a:t>Click the “Record” button. You will be given four clicks and then the recording will start. Record a concert F on your instrument lasting for one quarter note at 60 bpm.</a:t>
            </a:r>
            <a:endParaRPr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highlight>
                <a:srgbClr val="FFFF00"/>
              </a:highlight>
            </a:endParaRPr>
          </a:p>
        </p:txBody>
      </p:sp>
      <p:pic>
        <p:nvPicPr>
          <p:cNvPr id="151" name="Google Shape;151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50725" y="898250"/>
            <a:ext cx="3535600" cy="3044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2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23850" algn="l" rtl="0">
              <a:spcBef>
                <a:spcPts val="52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lang="en-US" dirty="0"/>
              <a:t>To prevent the attack of the note from being clipped off, wait an additional four clicks before playing so you can capture the entirety of the waveshape. </a:t>
            </a:r>
            <a:endParaRPr dirty="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lang="en-US" dirty="0"/>
              <a:t>If you want to examine the waveshape more closely, double-click on the red box that is made in the track after you have recorded.</a:t>
            </a: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7" name="Google Shape;157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 err="1"/>
              <a:t>BandLab</a:t>
            </a:r>
            <a:r>
              <a:rPr lang="en-US" dirty="0"/>
              <a:t> Tips 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“Attack” refers to the start of the note.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How do you start a note on your instrument?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“Release” refers to stopping a note.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How do you stop a note on your instrument?</a:t>
            </a:r>
            <a:endParaRPr dirty="0"/>
          </a:p>
        </p:txBody>
      </p:sp>
      <p:sp>
        <p:nvSpPr>
          <p:cNvPr id="163" name="Google Shape;163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Attacks and Releases in Band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ADSR</a:t>
            </a:r>
            <a:endParaRPr dirty="0"/>
          </a:p>
        </p:txBody>
      </p:sp>
      <p:sp>
        <p:nvSpPr>
          <p:cNvPr id="169" name="Google Shape;169;p34"/>
          <p:cNvSpPr txBox="1">
            <a:spLocks noGrp="1"/>
          </p:cNvSpPr>
          <p:nvPr>
            <p:ph type="body" idx="1"/>
          </p:nvPr>
        </p:nvSpPr>
        <p:spPr>
          <a:xfrm>
            <a:off x="147750" y="1288334"/>
            <a:ext cx="5020500" cy="3621000"/>
          </a:xfrm>
          <a:prstGeom prst="rect">
            <a:avLst/>
          </a:prstGeom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45720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 sz="1700" b="1" dirty="0"/>
              <a:t>Attack: </a:t>
            </a:r>
            <a:r>
              <a:rPr lang="en-US" sz="1700" dirty="0"/>
              <a:t>Sets the time it takes for the signal to rise from an amplitude of 0 to 100% (full amplitude).</a:t>
            </a:r>
            <a:endParaRPr sz="1700" dirty="0"/>
          </a:p>
          <a:p>
            <a:pPr marL="45720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 sz="1700" b="1" dirty="0"/>
              <a:t>Decay: </a:t>
            </a:r>
            <a:r>
              <a:rPr lang="en-US" sz="1700" dirty="0"/>
              <a:t>Sets the time it takes for the signal to fall from 100% amplitude to the designated sustain level.</a:t>
            </a:r>
            <a:endParaRPr sz="1700" dirty="0"/>
          </a:p>
          <a:p>
            <a:pPr marL="45720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 sz="1700" b="1" dirty="0"/>
              <a:t>Sustain:</a:t>
            </a:r>
            <a:r>
              <a:rPr lang="en-US" sz="1700" dirty="0"/>
              <a:t> Sets the steady amplitude level produced when a [note] is held down.</a:t>
            </a:r>
            <a:endParaRPr sz="1700" dirty="0"/>
          </a:p>
          <a:p>
            <a:pPr marL="45720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 sz="1700" b="1" dirty="0"/>
              <a:t>Release: </a:t>
            </a:r>
            <a:r>
              <a:rPr lang="en-US" sz="1700" dirty="0"/>
              <a:t>Sets the time it takes for the sound to decay from the sustain level to an amplitude of 0 when the [note] is released (Apple, 2020).</a:t>
            </a:r>
            <a:endParaRPr sz="1700" dirty="0"/>
          </a:p>
        </p:txBody>
      </p:sp>
      <p:pic>
        <p:nvPicPr>
          <p:cNvPr id="170" name="Google Shape;170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36300" y="1366925"/>
            <a:ext cx="3780250" cy="2532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BandLab</a:t>
            </a:r>
            <a:endParaRPr/>
          </a:p>
        </p:txBody>
      </p:sp>
      <p:sp>
        <p:nvSpPr>
          <p:cNvPr id="176" name="Google Shape;176;p35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47850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457200" lvl="0" indent="-321945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ct val="80769"/>
              <a:buChar char="●"/>
            </a:pPr>
            <a:r>
              <a:rPr lang="en-US"/>
              <a:t>Make a new BandLab project, selecting the “Voice/Mic”option. </a:t>
            </a:r>
            <a:endParaRPr/>
          </a:p>
          <a:p>
            <a:pPr marL="457200" lvl="0" indent="-321945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ct val="80769"/>
              <a:buChar char="●"/>
            </a:pPr>
            <a:r>
              <a:rPr lang="en-US"/>
              <a:t>Click the text at the top of the screen that says “New Personal Project” and rename it to your name and instrument. </a:t>
            </a:r>
            <a:endParaRPr/>
          </a:p>
          <a:p>
            <a:pPr marL="457200" lvl="0" indent="-321945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ct val="80769"/>
              <a:buChar char="●"/>
            </a:pPr>
            <a:r>
              <a:rPr lang="en-US"/>
              <a:t>Directly below is a setting that says “120 bpm.” Change the number to 60. </a:t>
            </a:r>
            <a:endParaRPr/>
          </a:p>
          <a:p>
            <a:pPr marL="457200" lvl="0" indent="-321945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ct val="80769"/>
              <a:buChar char="●"/>
            </a:pPr>
            <a:r>
              <a:rPr lang="en-US"/>
              <a:t>Turn on the metronome by clicking the button that looks like one.</a:t>
            </a:r>
            <a:endParaRPr/>
          </a:p>
          <a:p>
            <a:pPr marL="457200" lvl="0" indent="-321945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ct val="80769"/>
              <a:buChar char="●"/>
            </a:pPr>
            <a:r>
              <a:rPr lang="en-US"/>
              <a:t>Click the “Record” button. You will be given four clicks and then the recording will start. Record a concert F on your instrument lasting for one quarter note at 60 BPM.</a:t>
            </a:r>
            <a:endParaRPr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FFFF00"/>
              </a:highlight>
            </a:endParaRPr>
          </a:p>
        </p:txBody>
      </p:sp>
      <p:pic>
        <p:nvPicPr>
          <p:cNvPr id="177" name="Google Shape;177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50725" y="898250"/>
            <a:ext cx="3535600" cy="3044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Take out your internet-connected device and navigate to </a:t>
            </a:r>
            <a:r>
              <a:rPr lang="en-US" u="sng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learningsynths.ableton.com/en/playground </a:t>
            </a:r>
            <a:r>
              <a:rPr lang="en-US" dirty="0">
                <a:solidFill>
                  <a:srgbClr val="0000FF"/>
                </a:solidFill>
              </a:rPr>
              <a:t> </a:t>
            </a:r>
            <a:endParaRPr dirty="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3" name="Google Shape;183;p3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Creating Envelopes</a:t>
            </a:r>
            <a:endParaRPr dirty="0"/>
          </a:p>
        </p:txBody>
      </p:sp>
      <p:pic>
        <p:nvPicPr>
          <p:cNvPr id="184" name="Google Shape;184;p3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40838" y="2577150"/>
            <a:ext cx="2062325" cy="2062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Creating Envelopes</a:t>
            </a:r>
            <a:endParaRPr dirty="0"/>
          </a:p>
        </p:txBody>
      </p:sp>
      <p:pic>
        <p:nvPicPr>
          <p:cNvPr id="190" name="Google Shape;190;p37" descr="Description: In this video, we will learn the basics of how ADSR works using an online synthesizer with an amplitude envelope. This is part of the lesson &quot;Shaping Soundscapes: ADSR in Ensemble Performance&quot; on K20 LEARN - https://learn.k20center.ou.edu/lesson/3575" title="Shaping Soundscapes - Learning Synths Playground Tutorial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73912" y="1764150"/>
            <a:ext cx="4596175" cy="2585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Use the ADSR tool to make an attack and release that matches the ADSR of your recording, which you made on your instrument earlier.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When you think it is correct, record the sound for one quarter note at 60 bpm using the record function.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Submit both your instrument recording and your synth recording to the teacher.</a:t>
            </a: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>
              <a:highlight>
                <a:srgbClr val="FFFF00"/>
              </a:highlight>
            </a:endParaRPr>
          </a:p>
        </p:txBody>
      </p:sp>
      <p:sp>
        <p:nvSpPr>
          <p:cNvPr id="196" name="Google Shape;196;p3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Creating Envelopes</a:t>
            </a:r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ICAP-Shaping Soundscapes</a:t>
            </a:r>
            <a:endParaRPr/>
          </a:p>
        </p:txBody>
      </p:sp>
      <p:pic>
        <p:nvPicPr>
          <p:cNvPr id="202" name="Google Shape;202;p39" descr="In this video, Dr. Christina Giacona discusses her work as a music producer and recording engineer at Onyx Lane, and her work as a professor. We discuss how the two careers inform each other and how students can pick a good school based upon their career interests." title="K20 ICAP - Music Producer, Recording Engineer, and Professor - Shaping Soundscapes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01113" y="1238127"/>
            <a:ext cx="4741775" cy="2667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4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Take a moment to reflect on what you learned. 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On your sticky note, write a statement beginning with, “I used to think ADSR was…”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Now, write a statement beginning with, “Now I know ADSR is...” 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Put your sticky note on the board before you leave, making sure your name is on the back.</a:t>
            </a:r>
            <a:endParaRPr/>
          </a:p>
        </p:txBody>
      </p:sp>
      <p:sp>
        <p:nvSpPr>
          <p:cNvPr id="208" name="Google Shape;208;p40"/>
          <p:cNvSpPr txBox="1">
            <a:spLocks noGrp="1"/>
          </p:cNvSpPr>
          <p:nvPr>
            <p:ph type="title"/>
          </p:nvPr>
        </p:nvSpPr>
        <p:spPr>
          <a:xfrm>
            <a:off x="296151" y="298903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 Used to Think… But Now I Know</a:t>
            </a:r>
            <a:endParaRPr dirty="0"/>
          </a:p>
        </p:txBody>
      </p:sp>
      <p:pic>
        <p:nvPicPr>
          <p:cNvPr id="209" name="Google Shape;209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61375" y="2875025"/>
            <a:ext cx="2268475" cy="2268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40" descr="A pink sign with black text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87624" y="200203"/>
            <a:ext cx="1560225" cy="105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title" idx="4294967295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sz="5000" dirty="0">
                <a:solidFill>
                  <a:schemeClr val="lt1"/>
                </a:solidFill>
              </a:rPr>
              <a:t>Shaping Soundscapes</a:t>
            </a:r>
            <a:endParaRPr sz="5000" dirty="0">
              <a:solidFill>
                <a:schemeClr val="lt1"/>
              </a:solidFill>
            </a:endParaRPr>
          </a:p>
        </p:txBody>
      </p:sp>
      <p:sp>
        <p:nvSpPr>
          <p:cNvPr id="95" name="Google Shape;95;p23"/>
          <p:cNvSpPr txBox="1">
            <a:spLocks noGrp="1"/>
          </p:cNvSpPr>
          <p:nvPr>
            <p:ph type="body" idx="4294967295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5562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ADSR in Ensemble Performance</a:t>
            </a:r>
            <a:endParaRPr dirty="0"/>
          </a:p>
          <a:p>
            <a:pPr marL="55562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sz="3300"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</a:t>
            </a:r>
            <a:endParaRPr dirty="0"/>
          </a:p>
        </p:txBody>
      </p:sp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How can music production concepts be applied to a traditional ensemble setting?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Lesson Objectives</a:t>
            </a:r>
            <a:endParaRPr dirty="0"/>
          </a:p>
        </p:txBody>
      </p:sp>
      <p:sp>
        <p:nvSpPr>
          <p:cNvPr id="107" name="Google Shape;107;p25"/>
          <p:cNvSpPr txBox="1">
            <a:spLocks noGrp="1"/>
          </p:cNvSpPr>
          <p:nvPr>
            <p:ph type="body" idx="1"/>
          </p:nvPr>
        </p:nvSpPr>
        <p:spPr>
          <a:xfrm>
            <a:off x="0" y="2009394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45720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Define “attack” and “release” and apply them to both ensemble and music production settings.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Answer the following questions using the assigned colored sticky notes:</a:t>
            </a:r>
            <a:endParaRPr dirty="0"/>
          </a:p>
          <a:p>
            <a:pPr marL="914400" lvl="1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BA25"/>
              </a:buClr>
              <a:buSzPts val="2600"/>
              <a:buFont typeface="Arial"/>
              <a:buChar char="•"/>
            </a:pPr>
            <a:r>
              <a:rPr lang="en-US" dirty="0"/>
              <a:t>1) What does the word “attack” mean in music?</a:t>
            </a:r>
            <a:endParaRPr dirty="0"/>
          </a:p>
          <a:p>
            <a:pPr marL="914400" lvl="1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BA25"/>
              </a:buClr>
              <a:buSzPts val="2600"/>
              <a:buFont typeface="Arial"/>
              <a:buChar char="•"/>
            </a:pPr>
            <a:r>
              <a:rPr lang="en-US" dirty="0"/>
              <a:t>2) What does the word “release” mean in music?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When you have answered both questions, go to the white board and add your answers.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Bell Ringer</a:t>
            </a:r>
            <a:endParaRPr dirty="0"/>
          </a:p>
        </p:txBody>
      </p:sp>
      <p:pic>
        <p:nvPicPr>
          <p:cNvPr id="114" name="Google Shape;114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99225" y="260400"/>
            <a:ext cx="1841699" cy="95095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6"/>
          <p:cNvSpPr txBox="1"/>
          <p:nvPr/>
        </p:nvSpPr>
        <p:spPr>
          <a:xfrm>
            <a:off x="218225" y="4777125"/>
            <a:ext cx="4817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7"/>
          <p:cNvSpPr txBox="1">
            <a:spLocks noGrp="1"/>
          </p:cNvSpPr>
          <p:nvPr>
            <p:ph type="body" idx="1"/>
          </p:nvPr>
        </p:nvSpPr>
        <p:spPr>
          <a:xfrm>
            <a:off x="370425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Look at the answers that have been provided for both questions. </a:t>
            </a:r>
            <a:endParaRPr dirty="0"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Combine related answers into common terms.</a:t>
            </a:r>
            <a:endParaRPr dirty="0"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If your answer is left outside the other combinations, take a moment to defend your answer and explain why you chose it.</a:t>
            </a:r>
            <a:endParaRPr dirty="0"/>
          </a:p>
        </p:txBody>
      </p:sp>
      <p:sp>
        <p:nvSpPr>
          <p:cNvPr id="121" name="Google Shape;121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Justified List</a:t>
            </a:r>
            <a:endParaRPr dirty="0"/>
          </a:p>
        </p:txBody>
      </p:sp>
      <p:pic>
        <p:nvPicPr>
          <p:cNvPr id="122" name="Google Shape;122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41950" y="307250"/>
            <a:ext cx="944850" cy="95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Go to </a:t>
            </a:r>
            <a:r>
              <a:rPr lang="en-US" u="sng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menti.com</a:t>
            </a:r>
            <a:r>
              <a:rPr lang="en-US"/>
              <a:t> 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Enter the code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Answer the question on your screen</a:t>
            </a:r>
            <a:endParaRPr/>
          </a:p>
        </p:txBody>
      </p:sp>
      <p:sp>
        <p:nvSpPr>
          <p:cNvPr id="128" name="Google Shape;128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Mentimeter</a:t>
            </a:r>
            <a:endParaRPr/>
          </a:p>
        </p:txBody>
      </p:sp>
      <p:pic>
        <p:nvPicPr>
          <p:cNvPr id="129" name="Google Shape;129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99875" y="81050"/>
            <a:ext cx="2195400" cy="2195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9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400"/>
              <a:buAutoNum type="arabicPeriod"/>
            </a:pPr>
            <a:r>
              <a:rPr lang="en-US" dirty="0"/>
              <a:t>Decide with your partner who will read which article.</a:t>
            </a:r>
            <a:endParaRPr dirty="0"/>
          </a:p>
          <a:p>
            <a:pPr marL="457200" lvl="0" indent="-3810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400"/>
              <a:buAutoNum type="arabicPeriod"/>
            </a:pPr>
            <a:r>
              <a:rPr lang="en-US" dirty="0"/>
              <a:t>Read your chosen article and summarize it in your T-chart under the column titled, “What I know about this topic.”</a:t>
            </a:r>
            <a:endParaRPr dirty="0"/>
          </a:p>
          <a:p>
            <a:pPr marL="457200" lvl="0" indent="-381000" algn="l" rtl="0">
              <a:spcBef>
                <a:spcPts val="400"/>
              </a:spcBef>
              <a:spcAft>
                <a:spcPts val="0"/>
              </a:spcAft>
              <a:buSzPts val="2400"/>
              <a:buAutoNum type="arabicPeriod"/>
            </a:pPr>
            <a:r>
              <a:rPr lang="en-US" dirty="0"/>
              <a:t>With your partner, decide who will be the first speaker and who will be the first listener.</a:t>
            </a:r>
            <a:endParaRPr dirty="0"/>
          </a:p>
          <a:p>
            <a:pPr marL="91440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dirty="0"/>
          </a:p>
          <a:p>
            <a:pPr marL="1645836" lvl="7" indent="-60952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35" name="Google Shape;135;p2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30-Second Expert</a:t>
            </a:r>
            <a:endParaRPr dirty="0"/>
          </a:p>
        </p:txBody>
      </p:sp>
      <p:pic>
        <p:nvPicPr>
          <p:cNvPr id="136" name="Google Shape;136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47850" y="93300"/>
            <a:ext cx="1471500" cy="1071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55600" algn="l" rtl="0">
              <a:spcBef>
                <a:spcPts val="520"/>
              </a:spcBef>
              <a:spcAft>
                <a:spcPts val="0"/>
              </a:spcAft>
              <a:buSzPts val="2000"/>
              <a:buChar char="•"/>
            </a:pPr>
            <a:r>
              <a:rPr lang="en-US" sz="2000" dirty="0"/>
              <a:t>When the timer starts, the first speaker will have 30 seconds to to share what they know about their article starting with, “ I am the expert on this topic because I know…”</a:t>
            </a:r>
            <a:endParaRPr sz="2000" dirty="0"/>
          </a:p>
          <a:p>
            <a:pPr marL="457200" lvl="0" indent="-355600" algn="l" rtl="0">
              <a:spcBef>
                <a:spcPts val="520"/>
              </a:spcBef>
              <a:spcAft>
                <a:spcPts val="0"/>
              </a:spcAft>
              <a:buSzPts val="2000"/>
              <a:buChar char="•"/>
            </a:pPr>
            <a:r>
              <a:rPr lang="en-US" sz="2000" dirty="0"/>
              <a:t>The listener will then respond by saying , “According to you…” and repeating what they learned.</a:t>
            </a:r>
            <a:endParaRPr sz="2000" dirty="0"/>
          </a:p>
          <a:p>
            <a:pPr marL="457200" lvl="0" indent="-355600" algn="l" rtl="0">
              <a:spcBef>
                <a:spcPts val="520"/>
              </a:spcBef>
              <a:spcAft>
                <a:spcPts val="0"/>
              </a:spcAft>
              <a:buSzPts val="2000"/>
              <a:buChar char="•"/>
            </a:pPr>
            <a:r>
              <a:rPr lang="en-US" sz="2000" dirty="0"/>
              <a:t>The listener will then write down what they learned from the speaker in their T-chart under the column titled “What I learned from my partner.”</a:t>
            </a:r>
            <a:endParaRPr sz="2000" dirty="0"/>
          </a:p>
          <a:p>
            <a:pPr marL="457200" lvl="0" indent="-355600" algn="l" rtl="0">
              <a:spcBef>
                <a:spcPts val="520"/>
              </a:spcBef>
              <a:spcAft>
                <a:spcPts val="0"/>
              </a:spcAft>
              <a:buSzPts val="2000"/>
              <a:buChar char="•"/>
            </a:pPr>
            <a:r>
              <a:rPr lang="en-US" sz="2000" dirty="0"/>
              <a:t>Switch roles and repeat the process.</a:t>
            </a:r>
            <a:endParaRPr sz="2000" dirty="0"/>
          </a:p>
        </p:txBody>
      </p:sp>
      <p:sp>
        <p:nvSpPr>
          <p:cNvPr id="142" name="Google Shape;142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30-Second Expert</a:t>
            </a:r>
            <a:endParaRPr dirty="0"/>
          </a:p>
        </p:txBody>
      </p:sp>
      <p:pic>
        <p:nvPicPr>
          <p:cNvPr id="144" name="Google Shape;144;p30" title="K20 30-second timer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02400" y="3688250"/>
            <a:ext cx="2286000" cy="1285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136;p29">
            <a:extLst>
              <a:ext uri="{FF2B5EF4-FFF2-40B4-BE49-F238E27FC236}">
                <a16:creationId xmlns:a16="http://schemas.microsoft.com/office/drawing/2014/main" id="{8E4ACD2C-90A0-6422-2B4C-543F15EB8064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447850" y="93300"/>
            <a:ext cx="1471500" cy="1071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1218</TotalTime>
  <Words>1294</Words>
  <Application>Microsoft Macintosh PowerPoint</Application>
  <PresentationFormat>On-screen Show (16:9)</PresentationFormat>
  <Paragraphs>82</Paragraphs>
  <Slides>19</Slides>
  <Notes>19</Notes>
  <HiddenSlides>3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Noto Sans Symbols</vt:lpstr>
      <vt:lpstr>Open Sans</vt:lpstr>
      <vt:lpstr>Times New Roman</vt:lpstr>
      <vt:lpstr>LEARN theme</vt:lpstr>
      <vt:lpstr>LEARN theme</vt:lpstr>
      <vt:lpstr>PowerPoint Presentation</vt:lpstr>
      <vt:lpstr>Shaping Soundscapes</vt:lpstr>
      <vt:lpstr>Essential Question</vt:lpstr>
      <vt:lpstr>Lesson Objectives</vt:lpstr>
      <vt:lpstr>Bell Ringer</vt:lpstr>
      <vt:lpstr>Justified List</vt:lpstr>
      <vt:lpstr>Mentimeter</vt:lpstr>
      <vt:lpstr>30-Second Expert</vt:lpstr>
      <vt:lpstr>30-Second Expert</vt:lpstr>
      <vt:lpstr>BandLab</vt:lpstr>
      <vt:lpstr>BandLab Tips </vt:lpstr>
      <vt:lpstr>Attacks and Releases in Band</vt:lpstr>
      <vt:lpstr>ADSR</vt:lpstr>
      <vt:lpstr>BandLab</vt:lpstr>
      <vt:lpstr>Creating Envelopes</vt:lpstr>
      <vt:lpstr>Creating Envelopes</vt:lpstr>
      <vt:lpstr>Creating Envelopes</vt:lpstr>
      <vt:lpstr>ICAP-Shaping Soundscapes</vt:lpstr>
      <vt:lpstr>I Used to Think… But Now I Know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Shaping Soundscapes: ADSR in Ensemble Performance</dc:title>
  <dc:subject/>
  <dc:creator>K20 Center</dc:creator>
  <cp:keywords/>
  <dc:description/>
  <cp:lastModifiedBy>Gracia, Ann M.</cp:lastModifiedBy>
  <cp:revision>2</cp:revision>
  <dcterms:modified xsi:type="dcterms:W3CDTF">2024-05-02T16:34:25Z</dcterms:modified>
  <cp:category/>
</cp:coreProperties>
</file>