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nstantia" panose="02030602050306030303" pitchFamily="18" charset="0"/>
      <p:regular r:id="rId26"/>
      <p:bold r:id="rId27"/>
      <p:italic r:id="rId28"/>
      <p:bold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2C0376-CD01-49A6-B04C-37D6D2E5C147}" v="1" dt="2023-07-24T20:52:13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5"/>
    <p:restoredTop sz="72582" autoAdjust="0"/>
  </p:normalViewPr>
  <p:slideViewPr>
    <p:cSldViewPr snapToGrid="0">
      <p:cViewPr varScale="1">
        <p:scale>
          <a:sx n="78" d="100"/>
          <a:sy n="78" d="100"/>
        </p:scale>
        <p:origin x="102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d9908066f654727934df7bf4f5064b49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d9908066f654727934df7bf4f5065bfd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K20 Center. (n.d.). Think-pair-share. Strategies. </a:t>
            </a:r>
            <a:r>
              <a:rPr lang="en-US" dirty="0">
                <a:hlinkClick r:id="rId3"/>
              </a:rPr>
              <a:t>https://learn.k20center.ou.edu/strategy/d9908066f654727934df7bf4f5064b49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71c101cc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71c101cc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K20 Center. (n.d.). I think / we think. Strategies. </a:t>
            </a:r>
            <a:r>
              <a:rPr lang="en-US" dirty="0">
                <a:hlinkClick r:id="rId3"/>
              </a:rPr>
              <a:t>https://learn.k20center.ou.edu/strategy/d9908066f654727934df7bf4f5065bfd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96f6d568a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96f6d568a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6f6d568a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6f6d568a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6f6d568a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96f6d568ad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6f6d568a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6f6d568a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71c101cc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71c101cc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Bennet, Evan. (2010, December 22). Symphony No. 9 by Beethoven [Video]. YouTube. </a:t>
            </a:r>
            <a:r>
              <a:rPr lang="en-US" dirty="0">
                <a:hlinkClick r:id="rId3"/>
              </a:rPr>
              <a:t>https://www.youtube.com/watch</a:t>
            </a:r>
            <a:r>
              <a:rPr lang="en-US" dirty="0"/>
              <a:t>?v=t3217H8JppI&amp;t=2s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71c101cc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71c101cc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Alanheatwave95. (2013, October 15). The Rolling Stones - Just Like A Rolling Stone [FULL Version] (with Lyrics) [Video]. YouTube. </a:t>
            </a:r>
            <a:r>
              <a:rPr lang="en-US" dirty="0">
                <a:hlinkClick r:id="rId3"/>
              </a:rPr>
              <a:t>https://www.youtube.com/watch</a:t>
            </a:r>
            <a:r>
              <a:rPr lang="en-US" dirty="0"/>
              <a:t>?v=FZHicx2TLrI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71c101cc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71c101cc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AnimeOracle</a:t>
            </a:r>
            <a:r>
              <a:rPr lang="en-US" dirty="0"/>
              <a:t>. (2014, January 12). Pharrell Williams - Happy (Lyrics) [Video]. YouTube. </a:t>
            </a:r>
            <a:r>
              <a:rPr lang="en-US" dirty="0">
                <a:hlinkClick r:id="rId3"/>
              </a:rPr>
              <a:t>https://www.youtube.com/watch</a:t>
            </a:r>
            <a:r>
              <a:rPr lang="en-US" dirty="0"/>
              <a:t>?v=jv-pYB0Qw9A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3217H8JppI?start=2&amp;feature=oembed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ZHicx2TLrI?feature=oembed" TargetMode="Externa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v-pYB0Qw9A?feature=oembed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>
            <a:spLocks noGrp="1"/>
          </p:cNvSpPr>
          <p:nvPr>
            <p:ph type="title"/>
          </p:nvPr>
        </p:nvSpPr>
        <p:spPr>
          <a:xfrm>
            <a:off x="457200" y="528071"/>
            <a:ext cx="82296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Consider These Questions...</a:t>
            </a:r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body" idx="1"/>
          </p:nvPr>
        </p:nvSpPr>
        <p:spPr>
          <a:xfrm>
            <a:off x="457200" y="1139649"/>
            <a:ext cx="8229600" cy="3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Think about these questions as you look at what you wrote during the songs.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a different color highlighter to highlight words/phrases you wrote that answer the questions.</a:t>
            </a:r>
            <a:endParaRPr dirty="0"/>
          </a:p>
          <a:p>
            <a:pPr marL="914400" lvl="1" indent="-274955" algn="l" rtl="0">
              <a:spcBef>
                <a:spcPts val="0"/>
              </a:spcBef>
              <a:spcAft>
                <a:spcPts val="0"/>
              </a:spcAft>
              <a:buSzPts val="730"/>
              <a:buFont typeface="Arial"/>
              <a:buChar char="⚫"/>
            </a:pPr>
            <a:r>
              <a:rPr lang="en-US" dirty="0"/>
              <a:t>What does it sound like? (</a:t>
            </a:r>
            <a:r>
              <a:rPr lang="en-US" dirty="0">
                <a:highlight>
                  <a:srgbClr val="FF00FF"/>
                </a:highlight>
              </a:rPr>
              <a:t>pink</a:t>
            </a:r>
            <a:r>
              <a:rPr lang="en-US" dirty="0"/>
              <a:t>)</a:t>
            </a:r>
            <a:endParaRPr dirty="0"/>
          </a:p>
          <a:p>
            <a:pPr marL="914400" lvl="1" indent="-274955" algn="l" rtl="0">
              <a:spcBef>
                <a:spcPts val="0"/>
              </a:spcBef>
              <a:spcAft>
                <a:spcPts val="0"/>
              </a:spcAft>
              <a:buSzPts val="730"/>
              <a:buFont typeface="Arial"/>
              <a:buChar char="⚫"/>
            </a:pPr>
            <a:r>
              <a:rPr lang="en-US" dirty="0"/>
              <a:t>What emotions does it evoke?  Why? (</a:t>
            </a:r>
            <a:r>
              <a:rPr lang="en-US" dirty="0">
                <a:highlight>
                  <a:srgbClr val="00FFFF"/>
                </a:highlight>
              </a:rPr>
              <a:t>blue</a:t>
            </a:r>
            <a:r>
              <a:rPr lang="en-US" dirty="0"/>
              <a:t>)</a:t>
            </a:r>
            <a:endParaRPr dirty="0"/>
          </a:p>
          <a:p>
            <a:pPr marL="914400" lvl="1" indent="-274955" algn="l" rtl="0">
              <a:spcBef>
                <a:spcPts val="0"/>
              </a:spcBef>
              <a:spcAft>
                <a:spcPts val="0"/>
              </a:spcAft>
              <a:buSzPts val="730"/>
              <a:buFont typeface="Arial"/>
              <a:buChar char="⚫"/>
            </a:pPr>
            <a:r>
              <a:rPr lang="en-US" dirty="0"/>
              <a:t>What does it make you think of?  Why? (</a:t>
            </a:r>
            <a:r>
              <a:rPr lang="en-US" dirty="0">
                <a:highlight>
                  <a:srgbClr val="00FF00"/>
                </a:highlight>
              </a:rPr>
              <a:t>green</a:t>
            </a:r>
            <a:r>
              <a:rPr lang="en-US" dirty="0"/>
              <a:t>)</a:t>
            </a:r>
            <a:endParaRPr dirty="0"/>
          </a:p>
          <a:p>
            <a:pPr marL="914400" lvl="1" indent="-274955" algn="l" rtl="0">
              <a:spcBef>
                <a:spcPts val="0"/>
              </a:spcBef>
              <a:spcAft>
                <a:spcPts val="0"/>
              </a:spcAft>
              <a:buSzPts val="730"/>
              <a:buFont typeface="Arial"/>
              <a:buChar char="⚫"/>
            </a:pPr>
            <a:r>
              <a:rPr lang="en-US" dirty="0"/>
              <a:t>Does it bring back any memories?  If so, what? (</a:t>
            </a:r>
            <a:r>
              <a:rPr lang="en-US" dirty="0">
                <a:highlight>
                  <a:srgbClr val="FFFF00"/>
                </a:highlight>
              </a:rPr>
              <a:t>yellow</a:t>
            </a:r>
            <a:r>
              <a:rPr lang="en-US" dirty="0"/>
              <a:t>)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Think-Pair-Share</a:t>
            </a:r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Discuss your answers to the questions with an Elbow Partner.</a:t>
            </a:r>
            <a:endParaRPr/>
          </a:p>
          <a:p>
            <a:pPr marL="914400" lvl="0" indent="-3270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50"/>
              <a:buChar char="●"/>
            </a:pPr>
            <a:r>
              <a:rPr lang="en-US" sz="1950"/>
              <a:t>Your commonalities</a:t>
            </a:r>
            <a:endParaRPr sz="1950"/>
          </a:p>
          <a:p>
            <a:pPr marL="914400" lvl="0" indent="-3270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50"/>
              <a:buChar char="●"/>
            </a:pPr>
            <a:r>
              <a:rPr lang="en-US" sz="1950"/>
              <a:t>Your differences</a:t>
            </a:r>
            <a:endParaRPr sz="1950"/>
          </a:p>
          <a:p>
            <a:pPr marL="914400" lvl="0" indent="-3270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50"/>
              <a:buChar char="●"/>
            </a:pPr>
            <a:r>
              <a:rPr lang="en-US" sz="1950"/>
              <a:t>The varying emotional connotations</a:t>
            </a:r>
            <a:endParaRPr sz="1950"/>
          </a:p>
          <a:p>
            <a:pPr marL="914400" lvl="0" indent="-3270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50"/>
              <a:buChar char="●"/>
            </a:pPr>
            <a:r>
              <a:rPr lang="en-US" sz="1950"/>
              <a:t>How the words influenced your choices</a:t>
            </a:r>
            <a:endParaRPr sz="195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2" name="Google Shape;13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100" y="1215778"/>
            <a:ext cx="2908262" cy="377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4600">
                <a:solidFill>
                  <a:srgbClr val="991B1E"/>
                </a:solidFill>
              </a:rPr>
              <a:t>Bob Dylan’s “Blowin’ in the Wind” </a:t>
            </a:r>
            <a:endParaRPr sz="3400"/>
          </a:p>
        </p:txBody>
      </p:sp>
      <p:sp>
        <p:nvSpPr>
          <p:cNvPr id="138" name="Google Shape;138;p30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3994500" cy="40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/>
              <a:t>How many roads must a man walk down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/>
              <a:t>Before you call him a man?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/>
              <a:t>Yes, ’n’ how many seas must a white dove sail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/>
              <a:t>Before she sleeps in the sand?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/>
              <a:t>Yes, ’n’ how many times must the cannonballs fly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/>
              <a:t>Before they’re forever banned?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/>
              <a:t>The answer, my friend, is </a:t>
            </a:r>
            <a:r>
              <a:rPr lang="en-US" sz="1300" dirty="0" err="1"/>
              <a:t>blowin</a:t>
            </a:r>
            <a:r>
              <a:rPr lang="en-US" sz="1300" dirty="0"/>
              <a:t>’ in the wind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-US" sz="1300" dirty="0"/>
              <a:t>The answer is </a:t>
            </a:r>
            <a:r>
              <a:rPr lang="en-US" sz="1300" dirty="0" err="1"/>
              <a:t>blowin</a:t>
            </a:r>
            <a:r>
              <a:rPr lang="en-US" sz="1300" dirty="0"/>
              <a:t>’ in the wind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/>
              <a:t>How many years can a mountain exist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/>
              <a:t>Before it’s washed to the sea?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/>
              <a:t>Yes, ’n’ how many years can some people exist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-US" sz="1300" dirty="0"/>
              <a:t>Before they’re allowed to be free?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-US" sz="1400" dirty="0"/>
              <a:t>Y</a:t>
            </a:r>
            <a:r>
              <a:rPr lang="en-US" sz="1300" dirty="0"/>
              <a:t>es, ’n’ how many times can a man turn his head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400" dirty="0"/>
          </a:p>
        </p:txBody>
      </p:sp>
      <p:sp>
        <p:nvSpPr>
          <p:cNvPr id="139" name="Google Shape;139;p30"/>
          <p:cNvSpPr txBox="1">
            <a:spLocks noGrp="1"/>
          </p:cNvSpPr>
          <p:nvPr>
            <p:ph type="body" idx="2"/>
          </p:nvPr>
        </p:nvSpPr>
        <p:spPr>
          <a:xfrm>
            <a:off x="4692275" y="992175"/>
            <a:ext cx="3994500" cy="39336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/>
              <a:t>Pretending he just doesn’t see?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/>
              <a:t>The answer, my friend, is </a:t>
            </a:r>
            <a:r>
              <a:rPr lang="en-US" sz="1300" dirty="0" err="1"/>
              <a:t>blowin</a:t>
            </a:r>
            <a:r>
              <a:rPr lang="en-US" sz="1300" dirty="0"/>
              <a:t>’ in the wind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/>
              <a:t>The answer is </a:t>
            </a:r>
            <a:r>
              <a:rPr lang="en-US" sz="1300" dirty="0" err="1"/>
              <a:t>blowin</a:t>
            </a:r>
            <a:r>
              <a:rPr lang="en-US" sz="1300" dirty="0"/>
              <a:t>’ in the wind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/>
              <a:t>How many times must a man look up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/>
              <a:t>Before he can see the sky?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/>
              <a:t>Yes, ’n’ how many ears must one man have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/>
              <a:t>Before he can hear people cry?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/>
              <a:t>Yes, ’n’ how many deaths will it take till he knows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/>
              <a:t>That too many people have died?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/>
              <a:t>The answer, my friend, is </a:t>
            </a:r>
            <a:r>
              <a:rPr lang="en-US" sz="1300" dirty="0" err="1"/>
              <a:t>blowin</a:t>
            </a:r>
            <a:r>
              <a:rPr lang="en-US" sz="1300" dirty="0"/>
              <a:t>’ in the wind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/>
              <a:t>The answer is </a:t>
            </a:r>
            <a:r>
              <a:rPr lang="en-US" sz="1300" dirty="0" err="1"/>
              <a:t>blowin</a:t>
            </a:r>
            <a:r>
              <a:rPr lang="en-US" sz="1300" dirty="0"/>
              <a:t>’ in the wind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900" i="1" dirty="0">
                <a:solidFill>
                  <a:schemeClr val="bg2"/>
                </a:solidFill>
              </a:rPr>
              <a:t>Dylan, B. (1962). </a:t>
            </a:r>
            <a:r>
              <a:rPr lang="en-US" sz="900" i="1" dirty="0" err="1">
                <a:solidFill>
                  <a:schemeClr val="bg2"/>
                </a:solidFill>
              </a:rPr>
              <a:t>Blowin</a:t>
            </a:r>
            <a:r>
              <a:rPr lang="en-US" sz="900" i="1" dirty="0">
                <a:solidFill>
                  <a:schemeClr val="bg2"/>
                </a:solidFill>
              </a:rPr>
              <a:t>’ in the wind [Lyrics]. Special Rider Music. </a:t>
            </a:r>
            <a:endParaRPr sz="900" i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i="1" dirty="0">
                <a:solidFill>
                  <a:schemeClr val="bg2"/>
                </a:solidFill>
              </a:rPr>
              <a:t>https://bobdylan.com/songs/blowin-wind/</a:t>
            </a:r>
            <a:endParaRPr sz="900" i="1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4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Think/We Think</a:t>
            </a:r>
            <a:endParaRPr/>
          </a:p>
        </p:txBody>
      </p:sp>
      <p:sp>
        <p:nvSpPr>
          <p:cNvPr id="145" name="Google Shape;145;p31"/>
          <p:cNvSpPr txBox="1">
            <a:spLocks noGrp="1"/>
          </p:cNvSpPr>
          <p:nvPr>
            <p:ph type="body" idx="1"/>
          </p:nvPr>
        </p:nvSpPr>
        <p:spPr>
          <a:xfrm>
            <a:off x="457200" y="895350"/>
            <a:ext cx="3994500" cy="25152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 Think</a:t>
            </a:r>
            <a:endParaRPr dirty="0"/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SzPts val="930"/>
              <a:buChar char="⚫"/>
            </a:pPr>
            <a:r>
              <a:rPr lang="en-US" dirty="0"/>
              <a:t>What did the poet mean when he said, “the answer is </a:t>
            </a:r>
            <a:r>
              <a:rPr lang="en-US" dirty="0" err="1"/>
              <a:t>blowin</a:t>
            </a:r>
            <a:r>
              <a:rPr lang="en-US" dirty="0"/>
              <a:t>’ in the wind?”</a:t>
            </a:r>
            <a:endParaRPr dirty="0"/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SzPts val="930"/>
              <a:buChar char="⚫"/>
            </a:pPr>
            <a:r>
              <a:rPr lang="en-US" dirty="0"/>
              <a:t>What does the use of repetition do for the reader?</a:t>
            </a:r>
            <a:endParaRPr dirty="0"/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SzPts val="930"/>
              <a:buChar char="⚫"/>
            </a:pPr>
            <a:r>
              <a:rPr lang="en-US" dirty="0"/>
              <a:t>What is the overall message of the poem?</a:t>
            </a:r>
            <a:endParaRPr dirty="0"/>
          </a:p>
        </p:txBody>
      </p:sp>
      <p:pic>
        <p:nvPicPr>
          <p:cNvPr id="146" name="Google Shape;14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100" y="1215778"/>
            <a:ext cx="283845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1"/>
          <p:cNvSpPr txBox="1">
            <a:spLocks noGrp="1"/>
          </p:cNvSpPr>
          <p:nvPr>
            <p:ph type="body" idx="1"/>
          </p:nvPr>
        </p:nvSpPr>
        <p:spPr>
          <a:xfrm>
            <a:off x="457200" y="3334350"/>
            <a:ext cx="3994500" cy="25152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We Think</a:t>
            </a:r>
            <a:endParaRPr dirty="0"/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SzPts val="930"/>
              <a:buChar char="⚫"/>
            </a:pPr>
            <a:r>
              <a:rPr lang="en-US" dirty="0"/>
              <a:t>Discuss your answers with a partner</a:t>
            </a:r>
            <a:endParaRPr dirty="0"/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SzPts val="930"/>
              <a:buChar char="⚫"/>
            </a:pPr>
            <a:r>
              <a:rPr lang="en-US" dirty="0"/>
              <a:t>Add your combined thoughts to your notes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Your Favorite Song </a:t>
            </a:r>
            <a:endParaRPr/>
          </a:p>
        </p:txBody>
      </p:sp>
      <p:sp>
        <p:nvSpPr>
          <p:cNvPr id="153" name="Google Shape;153;p3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Look up the lyrics to your favorite song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Write the lyrics. Think about the format as you write.</a:t>
            </a:r>
            <a:endParaRPr/>
          </a:p>
          <a:p>
            <a:pPr marL="914400" lvl="1" indent="-262255" algn="l" rtl="0">
              <a:spcBef>
                <a:spcPts val="0"/>
              </a:spcBef>
              <a:spcAft>
                <a:spcPts val="0"/>
              </a:spcAft>
              <a:buSzPts val="530"/>
              <a:buFont typeface="Arial"/>
              <a:buChar char="⚫"/>
            </a:pPr>
            <a:r>
              <a:rPr lang="en-US"/>
              <a:t>Meter</a:t>
            </a:r>
            <a:endParaRPr/>
          </a:p>
          <a:p>
            <a:pPr marL="914400" lvl="1" indent="-262255" algn="l" rtl="0">
              <a:spcBef>
                <a:spcPts val="0"/>
              </a:spcBef>
              <a:spcAft>
                <a:spcPts val="0"/>
              </a:spcAft>
              <a:buSzPts val="530"/>
              <a:buFont typeface="Arial"/>
              <a:buChar char="⚫"/>
            </a:pPr>
            <a:r>
              <a:rPr lang="en-US"/>
              <a:t>Rhyme</a:t>
            </a:r>
            <a:endParaRPr/>
          </a:p>
          <a:p>
            <a:pPr marL="914400" lvl="1" indent="-262255" algn="l" rtl="0">
              <a:spcBef>
                <a:spcPts val="0"/>
              </a:spcBef>
              <a:spcAft>
                <a:spcPts val="0"/>
              </a:spcAft>
              <a:buSzPts val="530"/>
              <a:buFont typeface="Arial"/>
              <a:buChar char="⚫"/>
            </a:pPr>
            <a:r>
              <a:rPr lang="en-US"/>
              <a:t>Punctuation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Identify the poetic devices used by the songwriter. </a:t>
            </a:r>
            <a:endParaRPr/>
          </a:p>
          <a:p>
            <a:pPr marL="914400" lvl="1" indent="-262255" algn="l" rtl="0">
              <a:spcBef>
                <a:spcPts val="0"/>
              </a:spcBef>
              <a:spcAft>
                <a:spcPts val="0"/>
              </a:spcAft>
              <a:buSzPts val="530"/>
              <a:buFont typeface="Arial"/>
              <a:buChar char="⚫"/>
            </a:pPr>
            <a:r>
              <a:rPr lang="en-US"/>
              <a:t>Label the poetic devices such as rhyme, repetition, assonance, consonance, alliteration, imagery, rhythm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5" y="926302"/>
            <a:ext cx="7559670" cy="3290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65" name="Google Shape;165;p3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How is poetry relevant in life today?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Write Your Own Poem</a:t>
            </a:r>
            <a:endParaRPr/>
          </a:p>
        </p:txBody>
      </p:sp>
      <p:sp>
        <p:nvSpPr>
          <p:cNvPr id="171" name="Google Shape;171;p3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Construct a poem with a similar format to your favorite song.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Use one of your responses from the Quickwrite as your subject matter for your poem.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Poetry Cafe</a:t>
            </a:r>
            <a:endParaRPr/>
          </a:p>
        </p:txBody>
      </p:sp>
      <p:sp>
        <p:nvSpPr>
          <p:cNvPr id="177" name="Google Shape;177;p3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Share your poem with the class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Diggin’ Deeper: Poetry Made Relevant</a:t>
            </a:r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Poetry and poetic devices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How is poetry relevant in life today?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Why do we listen to music?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530352" y="626403"/>
            <a:ext cx="7772400" cy="1021842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Lesson Objectives</a:t>
            </a:r>
          </a:p>
        </p:txBody>
      </p:sp>
      <p:sp>
        <p:nvSpPr>
          <p:cNvPr id="98" name="Google Shape;98;p23"/>
          <p:cNvSpPr txBox="1">
            <a:spLocks noGrp="1"/>
          </p:cNvSpPr>
          <p:nvPr>
            <p:ph type="body" idx="1"/>
          </p:nvPr>
        </p:nvSpPr>
        <p:spPr>
          <a:xfrm>
            <a:off x="530352" y="2251335"/>
            <a:ext cx="7772400" cy="113228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Students will explore song lyrics.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Students will analyze poetry recognizing poetic devices and format. 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Students will write poetry utilizing poetic devices and format.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Quick Write</a:t>
            </a:r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Listen to the music that is about to play. As you listen, </a:t>
            </a:r>
            <a:r>
              <a:rPr lang="en-US" b="1" dirty="0"/>
              <a:t>describe how you feel.</a:t>
            </a:r>
            <a:r>
              <a:rPr lang="en-US" dirty="0"/>
              <a:t> You may also describe whatever comes into your thoughts about the song. Try to write for the entire time. </a:t>
            </a:r>
            <a:endParaRPr dirty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b="1" dirty="0"/>
              <a:t>Do not</a:t>
            </a:r>
            <a:r>
              <a:rPr lang="en-US" dirty="0"/>
              <a:t> wait until the music is over.</a:t>
            </a:r>
            <a:endParaRPr dirty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b="1" dirty="0"/>
              <a:t>Do not</a:t>
            </a:r>
            <a:r>
              <a:rPr lang="en-US" dirty="0"/>
              <a:t> confer with your classmates during the music!</a:t>
            </a:r>
            <a:endParaRPr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Symphony No. 9 ~ Beethoven">
            <a:hlinkClick r:id="" action="ppaction://media"/>
            <a:extLst>
              <a:ext uri="{FF2B5EF4-FFF2-40B4-BE49-F238E27FC236}">
                <a16:creationId xmlns:a16="http://schemas.microsoft.com/office/drawing/2014/main" id="{A4A1477F-115C-164E-BD4F-BC91995EE5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29193" y="64645"/>
            <a:ext cx="6519472" cy="4889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The Rolling Stones - Just Like A Rolling Stone [FULL Version] (with Lyrics)">
            <a:hlinkClick r:id="" action="ppaction://media"/>
            <a:extLst>
              <a:ext uri="{FF2B5EF4-FFF2-40B4-BE49-F238E27FC236}">
                <a16:creationId xmlns:a16="http://schemas.microsoft.com/office/drawing/2014/main" id="{F7F8DB46-00DA-1344-BF78-E41B53F09C3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81659" y="103994"/>
            <a:ext cx="6347085" cy="4760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Pharrell Williams - Happy (Lyrics)">
            <a:hlinkClick r:id="" action="ppaction://media"/>
            <a:extLst>
              <a:ext uri="{FF2B5EF4-FFF2-40B4-BE49-F238E27FC236}">
                <a16:creationId xmlns:a16="http://schemas.microsoft.com/office/drawing/2014/main" id="{C475684C-E516-6844-8F99-23D3411998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29255" y="382249"/>
            <a:ext cx="7335895" cy="4144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812</Words>
  <Application>Microsoft Office PowerPoint</Application>
  <PresentationFormat>On-screen Show (16:9)</PresentationFormat>
  <Paragraphs>84</Paragraphs>
  <Slides>18</Slides>
  <Notes>18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Constantia</vt:lpstr>
      <vt:lpstr>Georgia</vt:lpstr>
      <vt:lpstr>Calibri</vt:lpstr>
      <vt:lpstr>Noto Sans Symbols</vt:lpstr>
      <vt:lpstr>Arial</vt:lpstr>
      <vt:lpstr>LEARN theme</vt:lpstr>
      <vt:lpstr>LEARN theme</vt:lpstr>
      <vt:lpstr>PowerPoint Presentation</vt:lpstr>
      <vt:lpstr>Diggin’ Deeper: Poetry Made Relevant</vt:lpstr>
      <vt:lpstr>Essential Question</vt:lpstr>
      <vt:lpstr>Why do we listen to music?</vt:lpstr>
      <vt:lpstr>Lesson Objectives</vt:lpstr>
      <vt:lpstr>Quick Write</vt:lpstr>
      <vt:lpstr>PowerPoint Presentation</vt:lpstr>
      <vt:lpstr>PowerPoint Presentation</vt:lpstr>
      <vt:lpstr>PowerPoint Presentation</vt:lpstr>
      <vt:lpstr>Consider These Questions...</vt:lpstr>
      <vt:lpstr>Think-Pair-Share</vt:lpstr>
      <vt:lpstr>Bob Dylan’s “Blowin’ in the Wind” </vt:lpstr>
      <vt:lpstr>I Think/We Think</vt:lpstr>
      <vt:lpstr>Your Favorite Song </vt:lpstr>
      <vt:lpstr>PowerPoint Presentation</vt:lpstr>
      <vt:lpstr>Essential Question</vt:lpstr>
      <vt:lpstr>Write Your Own Poem</vt:lpstr>
      <vt:lpstr>Poetry Cafe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Diggin' Deeper Poetry Made Relevant</dc:title>
  <dc:creator>K20 Center</dc:creator>
  <cp:lastModifiedBy>Bigler, Elijah B.</cp:lastModifiedBy>
  <cp:revision>7</cp:revision>
  <dcterms:modified xsi:type="dcterms:W3CDTF">2023-07-24T20:52:21Z</dcterms:modified>
</cp:coreProperties>
</file>