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  <p:sldMasterId id="2147483666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GlmVbqL3zUqco9SJIADx1U55U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5"/>
  </p:normalViewPr>
  <p:slideViewPr>
    <p:cSldViewPr snapToGrid="0">
      <p:cViewPr varScale="1">
        <p:scale>
          <a:sx n="159" d="100"/>
          <a:sy n="159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9gy-1Z2Sa-c&amp;list=PL-aUhEQeaZXLMF3fItNDxiuSkEr0pq0c2&amp;index=12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2000/10/21/1112840/blowin-in-the-wind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2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3217H8JppI&amp;t=2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ZHicx2TLrI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v-pYB0Qw9A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7390767e5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Categorical Highlighting. Strategies.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287390767e5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(n.d.). Think-pair-share. Strategies.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https://learn.k20center.ou.edu/strategy/139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K20 Center. (n.d.). </a:t>
            </a:r>
            <a:r>
              <a:rPr lang="en-US" i="1"/>
              <a:t>K20 timer. [Web app].</a:t>
            </a:r>
            <a:r>
              <a:rPr lang="en-US" i="1" u="sng">
                <a:solidFill>
                  <a:schemeClr val="hlink"/>
                </a:solidFill>
                <a:hlinkClick r:id="rId4"/>
              </a:rPr>
              <a:t>https://www.youtube.com/watch?v=9gy-1Z2Sa-c&amp;list=PL-aUhEQeaZXLMF3fItNDxiuSkEr0pq0c2&amp;index=12</a:t>
            </a:r>
            <a:endParaRPr i="1"/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r>
              <a:rPr lang="en-US" sz="900" i="1">
                <a:solidFill>
                  <a:srgbClr val="534949"/>
                </a:solidFill>
                <a:latin typeface="Calibri"/>
                <a:ea typeface="Calibri"/>
                <a:cs typeface="Calibri"/>
                <a:sym typeface="Calibri"/>
              </a:rPr>
              <a:t>Dylan, B. (1962). Blowin’ in the wind [Lyrics]. Special Rider Music. </a:t>
            </a:r>
            <a:endParaRPr sz="900" i="1">
              <a:solidFill>
                <a:srgbClr val="53494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r>
              <a:rPr lang="en-US" sz="900" i="1">
                <a:solidFill>
                  <a:srgbClr val="534949"/>
                </a:solidFill>
                <a:latin typeface="Calibri"/>
                <a:ea typeface="Calibri"/>
                <a:cs typeface="Calibri"/>
                <a:sym typeface="Calibri"/>
              </a:rPr>
              <a:t>https://bobdylan.com/songs/blowin-wind/</a:t>
            </a:r>
            <a:endParaRPr sz="900" i="1">
              <a:solidFill>
                <a:srgbClr val="53494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i="1">
              <a:solidFill>
                <a:srgbClr val="53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87390767e5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I Think / We Think. Strategies.</a:t>
            </a:r>
            <a:r>
              <a:rPr lang="en-US" sz="1200" u="sng">
                <a:solidFill>
                  <a:schemeClr val="hlink"/>
                </a:solidFill>
                <a:hlinkClick r:id="rId3"/>
              </a:rPr>
              <a:t>https://learn.k20center.ou.edu/strategy/141</a:t>
            </a:r>
            <a:endParaRPr/>
          </a:p>
        </p:txBody>
      </p:sp>
      <p:sp>
        <p:nvSpPr>
          <p:cNvPr id="214" name="Google Shape;214;g287390767e5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7390767e5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87390767e5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Naylor, B. (2000). 'Blowin' in the wind' still asks the hard questions. NPR.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http://www.npr.org/2000/10/21/1112840/blowin-in-the-wind</a:t>
            </a:r>
            <a:endParaRPr sz="12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7390767e5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87390767e5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Quick Write. Strategies.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https://learn.k20center.ou.edu/strategy/1127</a:t>
            </a:r>
            <a:endParaRPr sz="1200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797e91eb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Bennet, Evan. (2010, December 22). Symphony No. 9 by Beethoven 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https://www.youtube.com/watch?v=t3217H8JppI&amp;t=2s</a:t>
            </a:r>
            <a:endParaRPr sz="1200"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7" name="Google Shape;177;g31797e91eb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1797e91eb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dirty="0"/>
              <a:t>YouTube. (n.d.-b). </a:t>
            </a:r>
            <a:r>
              <a:rPr lang="en-US" i="1" dirty="0"/>
              <a:t>The Rolling Stones - Just Like a Rolling Stone</a:t>
            </a:r>
            <a:r>
              <a:rPr lang="en-US" dirty="0"/>
              <a:t>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https://www.youtube.com/watch?v=FZHicx2TLrI</a:t>
            </a:r>
            <a:endParaRPr dirty="0"/>
          </a:p>
        </p:txBody>
      </p:sp>
      <p:sp>
        <p:nvSpPr>
          <p:cNvPr id="182" name="Google Shape;182;g31797e91eb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797e91eb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AnimeOracle</a:t>
            </a:r>
            <a:r>
              <a:rPr lang="en-US" dirty="0"/>
              <a:t>. (2014, January 12). Pharrell Williams - Happy (Lyrics) 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https://www.youtube.com/watch?v=jv-pYB0Qw9A </a:t>
            </a:r>
            <a:endParaRPr dirty="0"/>
          </a:p>
        </p:txBody>
      </p:sp>
      <p:sp>
        <p:nvSpPr>
          <p:cNvPr id="187" name="Google Shape;187;g31797e91eb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287390767e5_0_2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7390767e5_0_26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g287390767e5_0_2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87390767e5_0_26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287390767e5_0_2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87390767e5_0_26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287390767e5_0_26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4" name="Google Shape;84;g287390767e5_0_265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287390767e5_0_2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287390767e5_0_27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87390767e5_0_27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9" name="Google Shape;89;g287390767e5_0_27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7390767e5_0_275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g287390767e5_0_2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87390767e5_0_27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87390767e5_0_275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95" name="Google Shape;95;g287390767e5_0_275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96" name="Google Shape;96;g287390767e5_0_275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80" t="21570" r="32616" b="56089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7390767e5_0_28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87390767e5_0_28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g287390767e5_0_2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7390767e5_0_28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g287390767e5_0_2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87390767e5_0_28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7390767e5_0_29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87390767e5_0_29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8" name="Google Shape;108;g287390767e5_0_2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7390767e5_0_29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87390767e5_0_294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2" name="Google Shape;112;g287390767e5_0_2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87390767e5_0_294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7390767e5_0_29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287390767e5_0_29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287390767e5_0_29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g287390767e5_0_299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g287390767e5_0_2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87390767e5_0_299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7390767e5_0_306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287390767e5_0_306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4" name="Google Shape;124;g287390767e5_0_3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87390767e5_0_30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287390767e5_0_3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87390767e5_0_311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g287390767e5_0_3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87390767e5_0_3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87390767e5_0_3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87390767e5_0_3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87390767e5_0_3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287390767e5_0_3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287390767e5_0_3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4" name="Google Shape;2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7390767e5_0_25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g287390767e5_0_25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hyperlink" Target="http://www.youtube.com/watch?v=9gy-1Z2Sa-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2000/10/21/1112840/blowin-in-the-win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hyperlink" Target="http://drive.google.com/file/d/1L9xuIxb9bkVBIRDZj7smxcsbmCBRcedc/view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t3217H8JppI?start=2&amp;feature=oembed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ZHicx2TLrI?feature=oembed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jv-pYB0Qw9A?feature=oembed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7390767e5_0_8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Think about these questions as you look at what you wrote during the songs.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a different color highlighter to highlight words/phrases you wrote that answer the questions.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US" sz="2200" dirty="0"/>
              <a:t>What does it sound like? (</a:t>
            </a:r>
            <a:r>
              <a:rPr lang="en-US" sz="2200" dirty="0">
                <a:highlight>
                  <a:srgbClr val="FF00FF"/>
                </a:highlight>
              </a:rPr>
              <a:t>pink</a:t>
            </a:r>
            <a:r>
              <a:rPr lang="en-US" sz="2200" dirty="0"/>
              <a:t>)</a:t>
            </a:r>
            <a:endParaRPr sz="22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US" sz="2200" dirty="0"/>
              <a:t>What emotions does it evoke?  Why? (</a:t>
            </a:r>
            <a:r>
              <a:rPr lang="en-US" sz="2200" dirty="0">
                <a:highlight>
                  <a:srgbClr val="00FFFF"/>
                </a:highlight>
              </a:rPr>
              <a:t>blue</a:t>
            </a:r>
            <a:r>
              <a:rPr lang="en-US" sz="2200" dirty="0"/>
              <a:t>)</a:t>
            </a:r>
            <a:endParaRPr sz="22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US" sz="2200" dirty="0"/>
              <a:t>What does it make you think of?  Why? (</a:t>
            </a:r>
            <a:r>
              <a:rPr lang="en-US" sz="2200" dirty="0">
                <a:highlight>
                  <a:srgbClr val="00FF00"/>
                </a:highlight>
              </a:rPr>
              <a:t>green</a:t>
            </a:r>
            <a:r>
              <a:rPr lang="en-US" sz="2200" dirty="0"/>
              <a:t>)</a:t>
            </a:r>
            <a:endParaRPr sz="22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US" sz="2200" dirty="0"/>
              <a:t>Does it bring back any memories?  If so, what? (</a:t>
            </a:r>
            <a:r>
              <a:rPr lang="en-US" sz="2200" dirty="0">
                <a:highlight>
                  <a:srgbClr val="FFFF00"/>
                </a:highlight>
              </a:rPr>
              <a:t>yellow</a:t>
            </a:r>
            <a:r>
              <a:rPr lang="en-US" sz="2200" dirty="0"/>
              <a:t>)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95" name="Google Shape;195;g287390767e5_0_8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Consider These Questions…</a:t>
            </a:r>
            <a:endParaRPr/>
          </a:p>
        </p:txBody>
      </p:sp>
      <p:pic>
        <p:nvPicPr>
          <p:cNvPr id="196" name="Google Shape;196;g287390767e5_0_88" title="categorical highlight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6842" y="89150"/>
            <a:ext cx="1057616" cy="99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Think-Pair-Share</a:t>
            </a:r>
            <a:endParaRPr/>
          </a:p>
        </p:txBody>
      </p:sp>
      <p:sp>
        <p:nvSpPr>
          <p:cNvPr id="202" name="Google Shape;202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0308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Discuss your answers to the questions with your partner.</a:t>
            </a:r>
            <a:endParaRPr dirty="0"/>
          </a:p>
          <a:p>
            <a:pPr marL="9334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§"/>
            </a:pPr>
            <a:r>
              <a:rPr lang="en-US" sz="2200" dirty="0"/>
              <a:t>Your commonalities</a:t>
            </a:r>
            <a:endParaRPr sz="2200" dirty="0"/>
          </a:p>
          <a:p>
            <a:pPr marL="9334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§"/>
            </a:pPr>
            <a:r>
              <a:rPr lang="en-US" sz="2200" dirty="0"/>
              <a:t>Your differences</a:t>
            </a:r>
            <a:endParaRPr sz="2200" dirty="0"/>
          </a:p>
          <a:p>
            <a:pPr marL="9334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§"/>
            </a:pPr>
            <a:r>
              <a:rPr lang="en-US" sz="2200" dirty="0"/>
              <a:t>The varying emotional connotations</a:t>
            </a:r>
            <a:endParaRPr sz="2200" dirty="0"/>
          </a:p>
          <a:p>
            <a:pPr marL="9334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§"/>
            </a:pPr>
            <a:r>
              <a:rPr lang="en-US" sz="2200" dirty="0"/>
              <a:t>How the words influenced your choices</a:t>
            </a:r>
            <a:endParaRPr sz="2200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203" name="Google Shape;203;p11" title="Think-Pair-Sha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652" y="152325"/>
            <a:ext cx="1948948" cy="9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 title="K20 Center 10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0425" y="3494300"/>
            <a:ext cx="2544975" cy="14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600">
                <a:solidFill>
                  <a:srgbClr val="991B1E"/>
                </a:solidFill>
              </a:rPr>
              <a:t>Bob Dylan’s “Blowin’ in the Wind” </a:t>
            </a:r>
            <a:endParaRPr sz="3400"/>
          </a:p>
        </p:txBody>
      </p:sp>
      <p:sp>
        <p:nvSpPr>
          <p:cNvPr id="210" name="Google Shape;210;p12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3994500" cy="4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How many roads must a man walk down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Before you call him a man?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Yes, ’n’ how many seas must a white dove sail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Before she sleeps in the sand?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Yes, ’n’ how many times must the cannonballs fly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Before they’re forever banned?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The answer, my friend, is blowin’ in the wind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-US" sz="1300"/>
              <a:t>The answer is blowin’ in the wind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How many years can a mountain exist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Before it’s washed to the sea?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Yes, ’n’ how many years can some people exist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-US" sz="1300"/>
              <a:t>Before they’re allowed to be free?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Y</a:t>
            </a:r>
            <a:r>
              <a:rPr lang="en-US" sz="1300"/>
              <a:t>es, ’n’ how many times can a man turn his head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/>
          </a:p>
        </p:txBody>
      </p:sp>
      <p:sp>
        <p:nvSpPr>
          <p:cNvPr id="211" name="Google Shape;211;p12"/>
          <p:cNvSpPr txBox="1">
            <a:spLocks noGrp="1"/>
          </p:cNvSpPr>
          <p:nvPr>
            <p:ph type="body" idx="2"/>
          </p:nvPr>
        </p:nvSpPr>
        <p:spPr>
          <a:xfrm>
            <a:off x="4692275" y="992175"/>
            <a:ext cx="3994500" cy="3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Pretending he just doesn’t see?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The answer, my friend, is blowin’ in the wind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The answer is blowin’ in the wind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How many times must a man look up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Before he can see the sky?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Yes, ’n’ how many ears must one man have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Before he can hear people cry?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Yes, ’n’ how many deaths will it take till he knows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That too many people have died?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The answer, my friend, is blowin’ in the wind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The answer is blowin’ in the wind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2600"/>
              <a:buNone/>
            </a:pPr>
            <a:r>
              <a:rPr lang="en-US" sz="900" i="1">
                <a:solidFill>
                  <a:schemeClr val="dk2"/>
                </a:solidFill>
              </a:rPr>
              <a:t>Dylan, B. (1962). Blowin’ in the wind [Lyrics]. Special Rider Music. </a:t>
            </a:r>
            <a:endParaRPr sz="900" i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i="1">
                <a:solidFill>
                  <a:schemeClr val="dk2"/>
                </a:solidFill>
              </a:rPr>
              <a:t>https://bobdylan.com/songs/blowin-wind/</a:t>
            </a:r>
            <a:endParaRPr sz="900" i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7390767e5_0_25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I Think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itchFamily="2" charset="2"/>
              <a:buChar char="§"/>
            </a:pPr>
            <a:r>
              <a:rPr lang="en-US" sz="2400" dirty="0"/>
              <a:t>Answer the following questions on your handout:</a:t>
            </a:r>
            <a:endParaRPr sz="2400" dirty="0"/>
          </a:p>
          <a:p>
            <a: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1000"/>
              <a:buFont typeface="Wingdings" pitchFamily="2" charset="2"/>
              <a:buChar char="q"/>
            </a:pPr>
            <a:r>
              <a:rPr lang="en-US" sz="2000" dirty="0"/>
              <a:t>What did the poet mean when he said “the answer is </a:t>
            </a:r>
            <a:r>
              <a:rPr lang="en-US" sz="2000" dirty="0" err="1"/>
              <a:t>blowin</a:t>
            </a:r>
            <a:r>
              <a:rPr lang="en-US" sz="2000" dirty="0"/>
              <a:t>’ in the wind”?</a:t>
            </a:r>
            <a:endParaRPr sz="2000" dirty="0"/>
          </a:p>
          <a:p>
            <a: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1000"/>
              <a:buFont typeface="Wingdings" pitchFamily="2" charset="2"/>
              <a:buChar char="q"/>
            </a:pPr>
            <a:r>
              <a:rPr lang="en-US" sz="2000" dirty="0"/>
              <a:t>What does the use of repetition do for the reader?</a:t>
            </a:r>
            <a:endParaRPr sz="2000" dirty="0"/>
          </a:p>
          <a:p>
            <a: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1000"/>
              <a:buFont typeface="Wingdings" pitchFamily="2" charset="2"/>
              <a:buChar char="q"/>
            </a:pPr>
            <a:r>
              <a:rPr lang="en-US" sz="2000" dirty="0"/>
              <a:t>What is the overall message of the poem?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We Think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dirty="0"/>
              <a:t>Discuss your answers with your partner.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dirty="0"/>
              <a:t>Add any combined thoughts to your handout.</a:t>
            </a:r>
            <a:endParaRPr dirty="0"/>
          </a:p>
        </p:txBody>
      </p:sp>
      <p:sp>
        <p:nvSpPr>
          <p:cNvPr id="217" name="Google Shape;217;g287390767e5_0_25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 Think/We Think</a:t>
            </a:r>
            <a:endParaRPr/>
          </a:p>
        </p:txBody>
      </p:sp>
      <p:pic>
        <p:nvPicPr>
          <p:cNvPr id="218" name="Google Shape;218;g287390767e5_0_251" title="I Think We Thin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9025" y="307250"/>
            <a:ext cx="1671275" cy="16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87390767e5_0_3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u="sng">
                <a:hlinkClick r:id="rId3"/>
              </a:rPr>
              <a:t>‘Blowin’ in the Wind” Still Asks the Hard Questions</a:t>
            </a:r>
            <a:endParaRPr/>
          </a:p>
        </p:txBody>
      </p:sp>
      <p:sp>
        <p:nvSpPr>
          <p:cNvPr id="224" name="Google Shape;224;g287390767e5_0_3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NPR Article</a:t>
            </a:r>
            <a:endParaRPr/>
          </a:p>
        </p:txBody>
      </p:sp>
      <p:pic>
        <p:nvPicPr>
          <p:cNvPr id="225" name="Google Shape;225;g287390767e5_0_334" title="20120303_wesat_blowin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6600" y="1404550"/>
            <a:ext cx="777975" cy="7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87390767e5_0_34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Look up the lyrics to your favorite song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Write the lyrics. Think about the format as you write.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itchFamily="2" charset="2"/>
              <a:buChar char="§"/>
            </a:pPr>
            <a:r>
              <a:rPr lang="en-US" sz="2000" dirty="0"/>
              <a:t>Meter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itchFamily="2" charset="2"/>
              <a:buChar char="§"/>
            </a:pPr>
            <a:r>
              <a:rPr lang="en-US" sz="2000" dirty="0"/>
              <a:t>Rhyme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itchFamily="2" charset="2"/>
              <a:buChar char="§"/>
            </a:pPr>
            <a:r>
              <a:rPr lang="en-US" sz="2000" dirty="0"/>
              <a:t>Punctuation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Identify the poetic devices used by the songwriter.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US" dirty="0"/>
              <a:t>Label the poetic devices such as rhyme, repetition, assonance, consonance, alliteration, imagery, rhythm.</a:t>
            </a:r>
            <a:endParaRPr dirty="0"/>
          </a:p>
        </p:txBody>
      </p:sp>
      <p:sp>
        <p:nvSpPr>
          <p:cNvPr id="231" name="Google Shape;231;g287390767e5_0_3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Your Favorite Song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5" y="926302"/>
            <a:ext cx="7559670" cy="329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243" name="Google Shape;243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is poetry relevant in life today?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Write Your Own Poem</a:t>
            </a:r>
            <a:endParaRPr/>
          </a:p>
        </p:txBody>
      </p:sp>
      <p:sp>
        <p:nvSpPr>
          <p:cNvPr id="249" name="Google Shape;249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Construct a poem that is similar to your favorite song.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one of your responses from the </a:t>
            </a:r>
            <a:r>
              <a:rPr lang="en-US" dirty="0" err="1"/>
              <a:t>Quickwrite</a:t>
            </a:r>
            <a:r>
              <a:rPr lang="en-US" dirty="0"/>
              <a:t> as your subject matter for your poem.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Poetry Cafe</a:t>
            </a:r>
            <a:endParaRPr/>
          </a:p>
        </p:txBody>
      </p:sp>
      <p:sp>
        <p:nvSpPr>
          <p:cNvPr id="255" name="Google Shape;255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your poem with the class.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Diggin’ Deeper: Poetry Made Relevant</a:t>
            </a:r>
            <a:endParaRPr/>
          </a:p>
        </p:txBody>
      </p:sp>
      <p:sp>
        <p:nvSpPr>
          <p:cNvPr id="150" name="Google Shape;15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Poetry and poetic devices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56" name="Google Shape;156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is poetry relevant in life today?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Why do we listen to music?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>
            <a:spLocks noGrp="1"/>
          </p:cNvSpPr>
          <p:nvPr>
            <p:ph type="title"/>
          </p:nvPr>
        </p:nvSpPr>
        <p:spPr>
          <a:xfrm>
            <a:off x="530352" y="626403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body" idx="1"/>
          </p:nvPr>
        </p:nvSpPr>
        <p:spPr>
          <a:xfrm>
            <a:off x="530352" y="2251335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/>
              <a:t>Explore song lyrics.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/>
              <a:t>Analyze poetry recognizing poetic devices and format.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/>
              <a:t>Write poetry using poetic devices and format.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Quick Write</a:t>
            </a:r>
            <a:endParaRPr/>
          </a:p>
        </p:txBody>
      </p:sp>
      <p:sp>
        <p:nvSpPr>
          <p:cNvPr id="173" name="Google Shape;173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Listen to the music that is about to play. As you listen, </a:t>
            </a:r>
            <a:r>
              <a:rPr lang="en-US" b="1"/>
              <a:t>describe how you feel.</a:t>
            </a:r>
            <a:r>
              <a:rPr lang="en-US"/>
              <a:t> You may also describe whatever comes into your thoughts about the song. Try to write for the entire time. 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b="1"/>
              <a:t>Do not</a:t>
            </a:r>
            <a:r>
              <a:rPr lang="en-US"/>
              <a:t> wait until the music is over.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b="1"/>
              <a:t>Do not</a:t>
            </a:r>
            <a:r>
              <a:rPr lang="en-US"/>
              <a:t> confer with your classmates during the music!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74" name="Google Shape;174;p6" title="QuickWr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1809" y="155550"/>
            <a:ext cx="743850" cy="12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Symphony No. 9 ~ Beethoven">
            <a:hlinkClick r:id="" action="ppaction://media"/>
            <a:extLst>
              <a:ext uri="{FF2B5EF4-FFF2-40B4-BE49-F238E27FC236}">
                <a16:creationId xmlns:a16="http://schemas.microsoft.com/office/drawing/2014/main" id="{55D02C8B-1EBA-7080-FFB6-85AC480CCC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0200" y="3429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The Rolling Stones - Just Like A Rolling Stone [FULL Version] (with Lyrics)">
            <a:hlinkClick r:id="" action="ppaction://media"/>
            <a:extLst>
              <a:ext uri="{FF2B5EF4-FFF2-40B4-BE49-F238E27FC236}">
                <a16:creationId xmlns:a16="http://schemas.microsoft.com/office/drawing/2014/main" id="{616B6EE4-BF74-C844-8408-0F05941EA9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94379" y="413534"/>
            <a:ext cx="5755241" cy="4316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Pharrell Williams - Happy (Lyrics)">
            <a:hlinkClick r:id="" action="ppaction://media"/>
            <a:extLst>
              <a:ext uri="{FF2B5EF4-FFF2-40B4-BE49-F238E27FC236}">
                <a16:creationId xmlns:a16="http://schemas.microsoft.com/office/drawing/2014/main" id="{4B513C09-B1E6-8C82-007B-CAA86E4A3C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21450" y="678689"/>
            <a:ext cx="6701100" cy="3786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969</Words>
  <Application>Microsoft Macintosh PowerPoint</Application>
  <PresentationFormat>On-screen Show (16:9)</PresentationFormat>
  <Paragraphs>93</Paragraphs>
  <Slides>19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Constantia</vt:lpstr>
      <vt:lpstr>Georgia</vt:lpstr>
      <vt:lpstr>Calibri</vt:lpstr>
      <vt:lpstr>Noto Sans Symbols</vt:lpstr>
      <vt:lpstr>Wingdings</vt:lpstr>
      <vt:lpstr>LEARN theme</vt:lpstr>
      <vt:lpstr>LEARN theme</vt:lpstr>
      <vt:lpstr>LEARN theme</vt:lpstr>
      <vt:lpstr>PowerPoint Presentation</vt:lpstr>
      <vt:lpstr>Diggin’ Deeper: Poetry Made Relevant</vt:lpstr>
      <vt:lpstr>Essential Question</vt:lpstr>
      <vt:lpstr>Why do we listen to music?</vt:lpstr>
      <vt:lpstr>Lesson Objectives</vt:lpstr>
      <vt:lpstr>Quick Write</vt:lpstr>
      <vt:lpstr>PowerPoint Presentation</vt:lpstr>
      <vt:lpstr>PowerPoint Presentation</vt:lpstr>
      <vt:lpstr>PowerPoint Presentation</vt:lpstr>
      <vt:lpstr>Consider These Questions…</vt:lpstr>
      <vt:lpstr>Think-Pair-Share</vt:lpstr>
      <vt:lpstr>Bob Dylan’s “Blowin’ in the Wind” </vt:lpstr>
      <vt:lpstr>I Think/We Think</vt:lpstr>
      <vt:lpstr>NPR Article</vt:lpstr>
      <vt:lpstr>Your Favorite Song</vt:lpstr>
      <vt:lpstr>PowerPoint Presentation</vt:lpstr>
      <vt:lpstr>Essential Question</vt:lpstr>
      <vt:lpstr>Write Your Own Poem</vt:lpstr>
      <vt:lpstr>Poetry Cafe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Wilson, Izzy</cp:lastModifiedBy>
  <cp:revision>1</cp:revision>
  <dcterms:modified xsi:type="dcterms:W3CDTF">2024-11-13T15:23:18Z</dcterms:modified>
</cp:coreProperties>
</file>