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50" d="100"/>
          <a:sy n="150" d="100"/>
        </p:scale>
        <p:origin x="45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6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8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8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HcEEAnwOt2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7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learn.k20center.ou.edu/strategy/8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uNQGmJbriH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c55ae811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2c55ae8118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6d8630c53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6d8630c53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K20 Center. (n.d.). CUS and discuss. Strategies.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https://learn.k20center.ou.edu/strategy/162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6f7cddfd2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6f7cddfd2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K20 Center. (n.d.). Historical mingle. Strategies.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https://learn.k20center.ou.edu/strategy/184</a:t>
            </a:r>
            <a:r>
              <a:rPr lang="en" sz="1200">
                <a:solidFill>
                  <a:schemeClr val="dk1"/>
                </a:solidFill>
                <a:latin typeface="Calibri"/>
                <a:ea typeface="Calibri"/>
                <a:cs typeface="Calibri"/>
                <a:sym typeface="Calibri"/>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6f7cddfd2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6f7cddfd2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K20 Center. (n.d.). Historical mingle. Strategies.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https://learn.k20center.ou.edu/strategy/184</a:t>
            </a:r>
            <a:r>
              <a:rPr lang="en" sz="1200">
                <a:solidFill>
                  <a:schemeClr val="dk1"/>
                </a:solidFill>
                <a:latin typeface="Calibri"/>
                <a:ea typeface="Calibri"/>
                <a:cs typeface="Calibri"/>
                <a:sym typeface="Calibri"/>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6f7cddfd2c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6f7cddfd2c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K20 Center. (2021, September 21). K20 Center 2 minute timer [Video]. YouTube. </a:t>
            </a:r>
            <a:r>
              <a:rPr lang="en" u="sng">
                <a:solidFill>
                  <a:schemeClr val="hlink"/>
                </a:solidFill>
                <a:hlinkClick r:id="rId3"/>
              </a:rPr>
              <a:t>https://www.youtube.com/watch?v=HcEEAnwOt2c</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6f7cddfd2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6f7cddfd2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K20 Center. (n.d.). One-pager. Strategies.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https://learn.k20center.ou.edu/strategy/72</a:t>
            </a:r>
            <a:r>
              <a:rPr lang="en" sz="1200">
                <a:solidFill>
                  <a:schemeClr val="dk1"/>
                </a:solidFill>
                <a:latin typeface="Calibri"/>
                <a:ea typeface="Calibri"/>
                <a:cs typeface="Calibri"/>
                <a:sym typeface="Calibri"/>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f7cddfd2c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6f7cddfd2c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c55ae8118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2c55ae81183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c55ae81183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c55ae81183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55ae81183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c55ae81183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K20 Center. (n.d.). Looks like, sounds like, feels like. Strategies.</a:t>
            </a:r>
            <a:r>
              <a:rPr lang="en">
                <a:uFill>
                  <a:noFill/>
                </a:uFill>
                <a:hlinkClick r:id="rId3"/>
              </a:rPr>
              <a:t> </a:t>
            </a:r>
            <a:r>
              <a:rPr lang="en" sz="120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https://learn.k20center.ou.edu/strategy/88</a:t>
            </a:r>
            <a:r>
              <a:rPr lang="en" u="sng">
                <a:solidFill>
                  <a:schemeClr val="hlink"/>
                </a:solidFill>
              </a:rPr>
              <a:t> </a:t>
            </a:r>
            <a:endParaRPr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c55ae81183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c55ae8118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Sara. (2013, July 23). It’s a wonderful life house welcoming for Mr Martini [Video]. YouTube.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https://www.youtube.com/watch?v=uNQGmJbriHY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c55ae81183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c55ae8118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55ae8118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55ae8118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K20 Center. (n.d.). Painting a picture. Strategies.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https://learn.k20center.ou.edu/strategy/1331</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6d8630c53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6d8630c53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K20 Center. (n.d.). Painting a picture. Strategies.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https://learn.k20center.ou.edu/strategy/1331</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75"/>
        <p:cNvGrpSpPr/>
        <p:nvPr/>
      </p:nvGrpSpPr>
      <p:grpSpPr>
        <a:xfrm>
          <a:off x="0" y="0"/>
          <a:ext cx="0" cy="0"/>
          <a:chOff x="0" y="0"/>
          <a:chExt cx="0" cy="0"/>
        </a:xfrm>
      </p:grpSpPr>
      <p:pic>
        <p:nvPicPr>
          <p:cNvPr id="76" name="Google Shape;76;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9" name="Google Shape;79;p1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rm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82" name="Google Shape;82;p20"/>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83" name="Google Shape;83;p20"/>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84" name="Google Shape;84;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7"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HcEEAnwOt2c"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uNQGmJbriHY"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CUS and Discuss</a:t>
            </a:r>
            <a:endParaRPr/>
          </a:p>
        </p:txBody>
      </p:sp>
      <p:sp>
        <p:nvSpPr>
          <p:cNvPr id="144" name="Google Shape;144;p30"/>
          <p:cNvSpPr txBox="1">
            <a:spLocks noGrp="1"/>
          </p:cNvSpPr>
          <p:nvPr>
            <p:ph type="body" idx="1"/>
          </p:nvPr>
        </p:nvSpPr>
        <p:spPr>
          <a:xfrm>
            <a:off x="457200" y="1309350"/>
            <a:ext cx="80328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As you read through the article </a:t>
            </a:r>
            <a:r>
              <a:rPr lang="en" b="1" dirty="0"/>
              <a:t>What Did It Take to Own a Home</a:t>
            </a:r>
            <a:r>
              <a:rPr lang="en" dirty="0"/>
              <a:t>, complete the following: </a:t>
            </a:r>
            <a:endParaRPr dirty="0"/>
          </a:p>
          <a:p>
            <a:pPr marL="914400" lvl="0" indent="-368300" algn="l" rtl="0">
              <a:spcBef>
                <a:spcPts val="520"/>
              </a:spcBef>
              <a:spcAft>
                <a:spcPts val="0"/>
              </a:spcAft>
              <a:buSzPts val="2200"/>
              <a:buFont typeface="Arial" panose="020B0604020202020204" pitchFamily="34" charset="0"/>
              <a:buChar char="•"/>
            </a:pPr>
            <a:r>
              <a:rPr lang="en" sz="2200" b="1" dirty="0">
                <a:solidFill>
                  <a:schemeClr val="accent6"/>
                </a:solidFill>
              </a:rPr>
              <a:t>CIRCLE </a:t>
            </a:r>
            <a:r>
              <a:rPr lang="en" sz="2200" dirty="0"/>
              <a:t>the main idea(s) of the article.</a:t>
            </a:r>
            <a:endParaRPr sz="2200" dirty="0"/>
          </a:p>
          <a:p>
            <a:pPr marL="914400" lvl="0" indent="-368300" algn="l" rtl="0">
              <a:spcBef>
                <a:spcPts val="0"/>
              </a:spcBef>
              <a:spcAft>
                <a:spcPts val="0"/>
              </a:spcAft>
              <a:buSzPts val="2200"/>
              <a:buFont typeface="Arial" panose="020B0604020202020204" pitchFamily="34" charset="0"/>
              <a:buChar char="•"/>
            </a:pPr>
            <a:r>
              <a:rPr lang="en" sz="2200" b="1" dirty="0">
                <a:solidFill>
                  <a:schemeClr val="accent6"/>
                </a:solidFill>
              </a:rPr>
              <a:t>UNDERLINE </a:t>
            </a:r>
            <a:r>
              <a:rPr lang="en" sz="2200" dirty="0"/>
              <a:t>the different types of financial institutions and concepts mentioned in the article and </a:t>
            </a:r>
            <a:br>
              <a:rPr lang="en" sz="2200" dirty="0"/>
            </a:br>
            <a:r>
              <a:rPr lang="en" sz="2200" dirty="0"/>
              <a:t>their definitions. </a:t>
            </a:r>
            <a:endParaRPr sz="2200" dirty="0"/>
          </a:p>
          <a:p>
            <a:pPr marL="914400" lvl="0" indent="-368300" algn="l" rtl="0">
              <a:spcBef>
                <a:spcPts val="0"/>
              </a:spcBef>
              <a:spcAft>
                <a:spcPts val="0"/>
              </a:spcAft>
              <a:buSzPts val="2200"/>
              <a:buFont typeface="Arial" panose="020B0604020202020204" pitchFamily="34" charset="0"/>
              <a:buChar char="•"/>
            </a:pPr>
            <a:r>
              <a:rPr lang="en" sz="2200" b="1" dirty="0">
                <a:solidFill>
                  <a:schemeClr val="accent6"/>
                </a:solidFill>
              </a:rPr>
              <a:t>STAR </a:t>
            </a:r>
            <a:r>
              <a:rPr lang="en" sz="2200" dirty="0"/>
              <a:t>any new information from the article that stands out to you. </a:t>
            </a:r>
            <a:endParaRPr sz="2200" dirty="0"/>
          </a:p>
        </p:txBody>
      </p:sp>
      <p:pic>
        <p:nvPicPr>
          <p:cNvPr id="145" name="Google Shape;145;p30"/>
          <p:cNvPicPr preferRelativeResize="0"/>
          <p:nvPr/>
        </p:nvPicPr>
        <p:blipFill rotWithShape="1">
          <a:blip r:embed="rId3">
            <a:alphaModFix/>
          </a:blip>
          <a:srcRect/>
          <a:stretch/>
        </p:blipFill>
        <p:spPr>
          <a:xfrm rot="1090938">
            <a:off x="7628024" y="263376"/>
            <a:ext cx="1267924" cy="12679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body" idx="1"/>
          </p:nvPr>
        </p:nvSpPr>
        <p:spPr>
          <a:xfrm>
            <a:off x="457200" y="1309350"/>
            <a:ext cx="5668500" cy="3609900"/>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Font typeface="Arial" panose="020B0604020202020204" pitchFamily="34" charset="0"/>
              <a:buChar char="•"/>
            </a:pPr>
            <a:r>
              <a:rPr lang="en" sz="2400" dirty="0"/>
              <a:t>Each of you will be playing the role of a person who lived and worked during the time when the movie takes place.</a:t>
            </a:r>
            <a:endParaRPr sz="2400" dirty="0"/>
          </a:p>
          <a:p>
            <a:pPr marL="457200" lvl="0" indent="-381000" algn="l" rtl="0">
              <a:spcBef>
                <a:spcPts val="0"/>
              </a:spcBef>
              <a:spcAft>
                <a:spcPts val="0"/>
              </a:spcAft>
              <a:buSzPts val="2400"/>
              <a:buFont typeface="Arial" panose="020B0604020202020204" pitchFamily="34" charset="0"/>
              <a:buChar char="•"/>
            </a:pPr>
            <a:r>
              <a:rPr lang="en" sz="2400" dirty="0"/>
              <a:t>You will each receive an occupation card that lists the salaries of a particular occupation during the 1920s and today.</a:t>
            </a:r>
            <a:endParaRPr sz="2400" dirty="0"/>
          </a:p>
          <a:p>
            <a:pPr marL="457200" lvl="0" indent="-381000" algn="l" rtl="0">
              <a:spcBef>
                <a:spcPts val="0"/>
              </a:spcBef>
              <a:spcAft>
                <a:spcPts val="0"/>
              </a:spcAft>
              <a:buSzPts val="2400"/>
              <a:buFont typeface="Arial" panose="020B0604020202020204" pitchFamily="34" charset="0"/>
              <a:buChar char="•"/>
            </a:pPr>
            <a:r>
              <a:rPr lang="en" sz="2400"/>
              <a:t>You will </a:t>
            </a:r>
            <a:r>
              <a:rPr lang="en" sz="2400" dirty="0"/>
              <a:t>need to use the salary info to determine how much it would have cost to buy a home in George Bailey’s day.</a:t>
            </a:r>
            <a:br>
              <a:rPr lang="en" sz="2400" dirty="0"/>
            </a:br>
            <a:endParaRPr sz="2400" dirty="0"/>
          </a:p>
          <a:p>
            <a:pPr marL="0" lvl="0" indent="0" algn="l" rtl="0">
              <a:spcBef>
                <a:spcPts val="520"/>
              </a:spcBef>
              <a:spcAft>
                <a:spcPts val="0"/>
              </a:spcAft>
              <a:buNone/>
            </a:pPr>
            <a:endParaRPr sz="2400" dirty="0"/>
          </a:p>
        </p:txBody>
      </p:sp>
      <p:sp>
        <p:nvSpPr>
          <p:cNvPr id="151" name="Google Shape;151;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Historical Mingle</a:t>
            </a:r>
            <a:endParaRPr/>
          </a:p>
        </p:txBody>
      </p:sp>
      <p:pic>
        <p:nvPicPr>
          <p:cNvPr id="152" name="Google Shape;152;p31"/>
          <p:cNvPicPr preferRelativeResize="0"/>
          <p:nvPr/>
        </p:nvPicPr>
        <p:blipFill>
          <a:blip r:embed="rId3">
            <a:alphaModFix/>
          </a:blip>
          <a:stretch>
            <a:fillRect/>
          </a:stretch>
        </p:blipFill>
        <p:spPr>
          <a:xfrm>
            <a:off x="6293575" y="1214997"/>
            <a:ext cx="2713500" cy="271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2"/>
          <p:cNvSpPr txBox="1">
            <a:spLocks noGrp="1"/>
          </p:cNvSpPr>
          <p:nvPr>
            <p:ph type="body" idx="1"/>
          </p:nvPr>
        </p:nvSpPr>
        <p:spPr>
          <a:xfrm>
            <a:off x="457200" y="1309350"/>
            <a:ext cx="5836500" cy="3834300"/>
          </a:xfrm>
          <a:prstGeom prst="rect">
            <a:avLst/>
          </a:prstGeom>
        </p:spPr>
        <p:txBody>
          <a:bodyPr spcFirstLastPara="1" wrap="square" lIns="91425" tIns="45700" rIns="91425" bIns="45700" anchor="t" anchorCtr="0">
            <a:normAutofit fontScale="92500" lnSpcReduction="10000"/>
          </a:bodyPr>
          <a:lstStyle/>
          <a:p>
            <a:pPr marL="457200" lvl="0" indent="-334327" algn="l" rtl="0">
              <a:spcBef>
                <a:spcPts val="520"/>
              </a:spcBef>
              <a:spcAft>
                <a:spcPts val="0"/>
              </a:spcAft>
              <a:buSzPct val="75000"/>
              <a:buChar char="●"/>
            </a:pPr>
            <a:r>
              <a:rPr lang="en" sz="2400" dirty="0"/>
              <a:t>Visit Zillow, Realtor, or another home-buying website.</a:t>
            </a:r>
            <a:endParaRPr sz="2400" dirty="0"/>
          </a:p>
          <a:p>
            <a:pPr marL="457200" lvl="0" indent="-334327" algn="l" rtl="0">
              <a:spcBef>
                <a:spcPts val="0"/>
              </a:spcBef>
              <a:spcAft>
                <a:spcPts val="0"/>
              </a:spcAft>
              <a:buSzPct val="75000"/>
              <a:buChar char="●"/>
            </a:pPr>
            <a:r>
              <a:rPr lang="en" sz="2400" dirty="0"/>
              <a:t>Calculate how much money you would need to spend on a monthly mortgage.The mortgage payment should be no more than 30% of your monthly income.</a:t>
            </a:r>
          </a:p>
          <a:p>
            <a:pPr marL="457200" lvl="0" indent="-334327" algn="l" rtl="0">
              <a:spcBef>
                <a:spcPts val="0"/>
              </a:spcBef>
              <a:spcAft>
                <a:spcPts val="0"/>
              </a:spcAft>
              <a:buSzPct val="75000"/>
              <a:buChar char="●"/>
            </a:pPr>
            <a:r>
              <a:rPr lang="en" sz="2400" dirty="0"/>
              <a:t>Once you’ve chosen a house, “mingle” with another classmate – discuss the advantages and disadvantages of your occupation and sum up the home-buying process.</a:t>
            </a:r>
          </a:p>
          <a:p>
            <a:pPr marL="457200" lvl="0" indent="-334327" algn="l" rtl="0">
              <a:spcBef>
                <a:spcPts val="0"/>
              </a:spcBef>
              <a:spcAft>
                <a:spcPts val="0"/>
              </a:spcAft>
              <a:buSzPct val="75000"/>
              <a:buChar char="●"/>
            </a:pPr>
            <a:r>
              <a:rPr lang="en" sz="2400" dirty="0"/>
              <a:t>Continue mingling with other classmates for 2 minutes each. </a:t>
            </a:r>
            <a:endParaRPr sz="2400" dirty="0"/>
          </a:p>
        </p:txBody>
      </p:sp>
      <p:sp>
        <p:nvSpPr>
          <p:cNvPr id="158" name="Google Shape;158;p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Historical Mingle (continued)</a:t>
            </a:r>
            <a:endParaRPr/>
          </a:p>
        </p:txBody>
      </p:sp>
      <p:pic>
        <p:nvPicPr>
          <p:cNvPr id="159" name="Google Shape;159;p32"/>
          <p:cNvPicPr preferRelativeResize="0"/>
          <p:nvPr/>
        </p:nvPicPr>
        <p:blipFill>
          <a:blip r:embed="rId3">
            <a:alphaModFix/>
          </a:blip>
          <a:stretch>
            <a:fillRect/>
          </a:stretch>
        </p:blipFill>
        <p:spPr>
          <a:xfrm>
            <a:off x="6293575" y="1214997"/>
            <a:ext cx="2713500" cy="271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2-Minute Timer</a:t>
            </a:r>
            <a:endParaRPr/>
          </a:p>
        </p:txBody>
      </p:sp>
      <p:pic>
        <p:nvPicPr>
          <p:cNvPr id="165" name="Google Shape;165;p33" title="K20 Center 2 minute timer">
            <a:hlinkClick r:id="rId3"/>
          </p:cNvPr>
          <p:cNvPicPr preferRelativeResize="0"/>
          <p:nvPr/>
        </p:nvPicPr>
        <p:blipFill>
          <a:blip r:embed="rId4">
            <a:alphaModFix/>
          </a:blip>
          <a:stretch>
            <a:fillRect/>
          </a:stretch>
        </p:blipFill>
        <p:spPr>
          <a:xfrm>
            <a:off x="3048000" y="1714500"/>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4"/>
          <p:cNvSpPr txBox="1">
            <a:spLocks noGrp="1"/>
          </p:cNvSpPr>
          <p:nvPr>
            <p:ph type="body" idx="1"/>
          </p:nvPr>
        </p:nvSpPr>
        <p:spPr>
          <a:xfrm>
            <a:off x="457200" y="1309350"/>
            <a:ext cx="5459700" cy="3434100"/>
          </a:xfrm>
          <a:prstGeom prst="rect">
            <a:avLst/>
          </a:prstGeom>
        </p:spPr>
        <p:txBody>
          <a:bodyPr spcFirstLastPara="1" wrap="square" lIns="91425" tIns="45700" rIns="91425" bIns="45700" anchor="t" anchorCtr="0">
            <a:normAutofit fontScale="92500" lnSpcReduction="20000"/>
          </a:bodyPr>
          <a:lstStyle/>
          <a:p>
            <a:pPr marL="533083" lvl="0" indent="-457200" algn="l" rtl="0">
              <a:spcBef>
                <a:spcPts val="520"/>
              </a:spcBef>
              <a:spcAft>
                <a:spcPts val="0"/>
              </a:spcAft>
              <a:buSzPct val="100000"/>
              <a:buFont typeface="Arial" panose="020B0604020202020204" pitchFamily="34" charset="0"/>
              <a:buChar char="•"/>
            </a:pPr>
            <a:r>
              <a:rPr lang="en" dirty="0"/>
              <a:t>Reflecting on what you’ve learned, create a One-Pager that includes the following:</a:t>
            </a:r>
            <a:endParaRPr dirty="0"/>
          </a:p>
          <a:p>
            <a:pPr marL="914400" lvl="1" indent="-346075" algn="l" rtl="0">
              <a:spcBef>
                <a:spcPts val="0"/>
              </a:spcBef>
              <a:spcAft>
                <a:spcPts val="0"/>
              </a:spcAft>
              <a:buSzPct val="100000"/>
              <a:buFont typeface="Wingdings" panose="05000000000000000000" pitchFamily="2" charset="2"/>
              <a:buChar char="§"/>
            </a:pPr>
            <a:r>
              <a:rPr lang="en" dirty="0"/>
              <a:t>Title </a:t>
            </a:r>
            <a:endParaRPr dirty="0"/>
          </a:p>
          <a:p>
            <a:pPr marL="914400" lvl="1" indent="-346075" algn="l" rtl="0">
              <a:spcBef>
                <a:spcPts val="0"/>
              </a:spcBef>
              <a:spcAft>
                <a:spcPts val="0"/>
              </a:spcAft>
              <a:buSzPct val="100000"/>
              <a:buFont typeface="Wingdings" panose="05000000000000000000" pitchFamily="2" charset="2"/>
              <a:buChar char="§"/>
            </a:pPr>
            <a:r>
              <a:rPr lang="en" dirty="0"/>
              <a:t>Border including something related to the lesson</a:t>
            </a:r>
            <a:endParaRPr dirty="0"/>
          </a:p>
          <a:p>
            <a:pPr marL="914400" lvl="1" indent="-346075" algn="l" rtl="0">
              <a:spcBef>
                <a:spcPts val="0"/>
              </a:spcBef>
              <a:spcAft>
                <a:spcPts val="0"/>
              </a:spcAft>
              <a:buSzPct val="100000"/>
              <a:buFont typeface="Wingdings" panose="05000000000000000000" pitchFamily="2" charset="2"/>
              <a:buChar char="§"/>
            </a:pPr>
            <a:r>
              <a:rPr lang="en" dirty="0"/>
              <a:t>Image representing the home-buying experience</a:t>
            </a:r>
            <a:endParaRPr dirty="0"/>
          </a:p>
          <a:p>
            <a:pPr marL="911225" lvl="1" indent="-342900" algn="l" rtl="0">
              <a:spcBef>
                <a:spcPts val="0"/>
              </a:spcBef>
              <a:spcAft>
                <a:spcPts val="0"/>
              </a:spcAft>
              <a:buSzPct val="100000"/>
              <a:buFont typeface="Wingdings" panose="05000000000000000000" pitchFamily="2" charset="2"/>
              <a:buChar char="§"/>
            </a:pPr>
            <a:r>
              <a:rPr lang="en" dirty="0"/>
              <a:t>Answers to the following questions:</a:t>
            </a:r>
            <a:endParaRPr dirty="0"/>
          </a:p>
          <a:p>
            <a:pPr marL="1371600" lvl="2" indent="-328453" algn="l" rtl="0">
              <a:spcBef>
                <a:spcPts val="0"/>
              </a:spcBef>
              <a:spcAft>
                <a:spcPts val="0"/>
              </a:spcAft>
              <a:buSzPct val="100000"/>
              <a:buFont typeface="Courier New" panose="02070309020205020404" pitchFamily="49" charset="0"/>
              <a:buChar char="o"/>
            </a:pPr>
            <a:r>
              <a:rPr lang="en" dirty="0"/>
              <a:t>What did it take to own a home during the booms and busts of the 1920s-1940s?</a:t>
            </a:r>
            <a:endParaRPr dirty="0"/>
          </a:p>
          <a:p>
            <a:pPr marL="1371600" lvl="2" indent="-328453" algn="l" rtl="0">
              <a:spcBef>
                <a:spcPts val="0"/>
              </a:spcBef>
              <a:spcAft>
                <a:spcPts val="0"/>
              </a:spcAft>
              <a:buSzPct val="100000"/>
              <a:buFont typeface="Courier New" panose="02070309020205020404" pitchFamily="49" charset="0"/>
              <a:buChar char="o"/>
            </a:pPr>
            <a:r>
              <a:rPr lang="en" dirty="0"/>
              <a:t>Describe your ideal home-buying experience.</a:t>
            </a:r>
            <a:endParaRPr dirty="0"/>
          </a:p>
          <a:p>
            <a:pPr marL="1371600" lvl="2" indent="-328453" algn="l" rtl="0">
              <a:spcBef>
                <a:spcPts val="0"/>
              </a:spcBef>
              <a:spcAft>
                <a:spcPts val="0"/>
              </a:spcAft>
              <a:buSzPct val="100000"/>
              <a:buFont typeface="Courier New" panose="02070309020205020404" pitchFamily="49" charset="0"/>
              <a:buChar char="o"/>
            </a:pPr>
            <a:r>
              <a:rPr lang="en" dirty="0"/>
              <a:t>What do you think the current home-buying experience is like?</a:t>
            </a:r>
            <a:endParaRPr dirty="0"/>
          </a:p>
        </p:txBody>
      </p:sp>
      <p:sp>
        <p:nvSpPr>
          <p:cNvPr id="171" name="Google Shape;171;p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One-Pager</a:t>
            </a:r>
            <a:endParaRPr/>
          </a:p>
        </p:txBody>
      </p:sp>
      <p:pic>
        <p:nvPicPr>
          <p:cNvPr id="172" name="Google Shape;172;p34"/>
          <p:cNvPicPr preferRelativeResize="0"/>
          <p:nvPr/>
        </p:nvPicPr>
        <p:blipFill>
          <a:blip r:embed="rId3">
            <a:alphaModFix/>
          </a:blip>
          <a:stretch>
            <a:fillRect/>
          </a:stretch>
        </p:blipFill>
        <p:spPr>
          <a:xfrm>
            <a:off x="5974400" y="735947"/>
            <a:ext cx="2667000" cy="2667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5"/>
          <p:cNvPicPr preferRelativeResize="0"/>
          <p:nvPr/>
        </p:nvPicPr>
        <p:blipFill>
          <a:blip r:embed="rId3">
            <a:alphaModFix/>
          </a:blip>
          <a:stretch>
            <a:fillRect/>
          </a:stretch>
        </p:blipFill>
        <p:spPr>
          <a:xfrm>
            <a:off x="0" y="-22325"/>
            <a:ext cx="9144003" cy="51881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3300"/>
              <a:t>Banking on Bedford Falls: </a:t>
            </a:r>
            <a:r>
              <a:rPr lang="en" sz="3300" i="1"/>
              <a:t>It's a Wonderful Life</a:t>
            </a:r>
            <a:endParaRPr sz="4800" i="1"/>
          </a:p>
        </p:txBody>
      </p:sp>
      <p:sp>
        <p:nvSpPr>
          <p:cNvPr id="94" name="Google Shape;94;p22"/>
          <p:cNvSpPr txBox="1">
            <a:spLocks noGrp="1"/>
          </p:cNvSpPr>
          <p:nvPr>
            <p:ph type="subTitle" idx="1"/>
          </p:nvPr>
        </p:nvSpPr>
        <p:spPr>
          <a:xfrm>
            <a:off x="644652" y="2400300"/>
            <a:ext cx="7854600" cy="1314300"/>
          </a:xfrm>
          <a:prstGeom prst="rect">
            <a:avLst/>
          </a:prstGeom>
        </p:spPr>
        <p:txBody>
          <a:bodyPr spcFirstLastPara="1" wrap="square" lIns="0" tIns="45700" rIns="18275" bIns="45700" anchor="t" anchorCtr="0">
            <a:normAutofit fontScale="47500" lnSpcReduction="20000"/>
          </a:bodyPr>
          <a:lstStyle/>
          <a:p>
            <a:pPr marL="0" lvl="0" indent="0" algn="l" rtl="0">
              <a:spcBef>
                <a:spcPts val="520"/>
              </a:spcBef>
              <a:spcAft>
                <a:spcPts val="0"/>
              </a:spcAft>
              <a:buNone/>
            </a:pPr>
            <a:r>
              <a:rPr lang="en" sz="5050"/>
              <a:t>Real Interest Rates and Financial Institutions</a:t>
            </a:r>
            <a:endParaRPr sz="5050"/>
          </a:p>
          <a:p>
            <a:pPr marL="0" lvl="0" indent="0" algn="l" rtl="0">
              <a:spcBef>
                <a:spcPts val="520"/>
              </a:spcBef>
              <a:spcAft>
                <a:spcPts val="0"/>
              </a:spcAft>
              <a:buNone/>
            </a:pPr>
            <a:endParaRPr/>
          </a:p>
          <a:p>
            <a:pPr marL="0" lvl="0" indent="0" algn="l" rtl="0">
              <a:spcBef>
                <a:spcPts val="520"/>
              </a:spcBef>
              <a:spcAft>
                <a:spcPts val="0"/>
              </a:spcAft>
              <a:buClr>
                <a:schemeClr val="dk1"/>
              </a:buClr>
              <a:buSzPct val="42307"/>
              <a:buFont typeface="Arial"/>
              <a:buNone/>
            </a:pPr>
            <a:endParaRPr/>
          </a:p>
          <a:p>
            <a:pPr marL="0" lvl="0" indent="0" algn="l" rtl="0">
              <a:spcBef>
                <a:spcPts val="520"/>
              </a:spcBef>
              <a:spcAft>
                <a:spcPts val="0"/>
              </a:spcAft>
              <a:buClr>
                <a:schemeClr val="dk1"/>
              </a:buClr>
              <a:buSzPct val="42307"/>
              <a:buFont typeface="Arial"/>
              <a:buNone/>
            </a:pPr>
            <a:endParaRPr/>
          </a:p>
          <a:p>
            <a:pPr marL="0" lvl="0" indent="0" algn="l" rtl="0">
              <a:spcBef>
                <a:spcPts val="52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
              <a:t>Essential Questions</a:t>
            </a:r>
            <a:endParaRPr/>
          </a:p>
        </p:txBody>
      </p:sp>
      <p:sp>
        <p:nvSpPr>
          <p:cNvPr id="100" name="Google Shape;100;p23"/>
          <p:cNvSpPr txBox="1">
            <a:spLocks noGrp="1"/>
          </p:cNvSpPr>
          <p:nvPr>
            <p:ph type="body" idx="1"/>
          </p:nvPr>
        </p:nvSpPr>
        <p:spPr>
          <a:xfrm>
            <a:off x="530350" y="2028502"/>
            <a:ext cx="7772400" cy="2220600"/>
          </a:xfrm>
          <a:prstGeom prst="rect">
            <a:avLst/>
          </a:prstGeom>
          <a:noFill/>
          <a:ln>
            <a:noFill/>
          </a:ln>
        </p:spPr>
        <p:txBody>
          <a:bodyPr spcFirstLastPara="1" wrap="square" lIns="45700" tIns="45700" rIns="45700" bIns="45700" anchor="t" anchorCtr="0">
            <a:noAutofit/>
          </a:bodyPr>
          <a:lstStyle/>
          <a:p>
            <a:pPr marL="512762" lvl="0" indent="-457200" algn="l" rtl="0">
              <a:spcBef>
                <a:spcPts val="520"/>
              </a:spcBef>
              <a:spcAft>
                <a:spcPts val="0"/>
              </a:spcAft>
              <a:buSzPts val="2600"/>
              <a:buFont typeface="Arial" panose="020B0604020202020204" pitchFamily="34" charset="0"/>
              <a:buChar char="•"/>
            </a:pPr>
            <a:r>
              <a:rPr lang="en" sz="2400" dirty="0"/>
              <a:t>What did it take to own a home during the booms and busts of the 1920s-1940s?</a:t>
            </a:r>
            <a:endParaRPr sz="2400" dirty="0"/>
          </a:p>
          <a:p>
            <a:pPr marL="0" lvl="0" indent="0" algn="l" rtl="0">
              <a:lnSpc>
                <a:spcPct val="100000"/>
              </a:lnSpc>
              <a:spcBef>
                <a:spcPts val="520"/>
              </a:spcBef>
              <a:spcAft>
                <a:spcPts val="0"/>
              </a:spcAft>
              <a:buSzPts val="1100"/>
              <a:buNone/>
            </a:pPr>
            <a:endParaRPr sz="2400"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4"/>
          <p:cNvSpPr txBox="1">
            <a:spLocks noGrp="1"/>
          </p:cNvSpPr>
          <p:nvPr>
            <p:ph type="title"/>
          </p:nvPr>
        </p:nvSpPr>
        <p:spPr>
          <a:xfrm>
            <a:off x="543052" y="21920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Lesson Objectives</a:t>
            </a:r>
            <a:endParaRPr dirty="0"/>
          </a:p>
        </p:txBody>
      </p:sp>
      <p:sp>
        <p:nvSpPr>
          <p:cNvPr id="106" name="Google Shape;106;p24"/>
          <p:cNvSpPr txBox="1">
            <a:spLocks noGrp="1"/>
          </p:cNvSpPr>
          <p:nvPr>
            <p:ph type="body" idx="1"/>
          </p:nvPr>
        </p:nvSpPr>
        <p:spPr>
          <a:xfrm>
            <a:off x="543052" y="1284450"/>
            <a:ext cx="7571400" cy="3014500"/>
          </a:xfrm>
          <a:prstGeom prst="rect">
            <a:avLst/>
          </a:prstGeom>
        </p:spPr>
        <p:txBody>
          <a:bodyPr spcFirstLastPara="1" wrap="square" lIns="45700" tIns="45700" rIns="45700" bIns="45700" anchor="t" anchorCtr="0">
            <a:noAutofit/>
          </a:bodyPr>
          <a:lstStyle/>
          <a:p>
            <a:pPr marL="457200" lvl="0" indent="-394652" algn="l" rtl="0">
              <a:spcBef>
                <a:spcPts val="520"/>
              </a:spcBef>
              <a:spcAft>
                <a:spcPts val="0"/>
              </a:spcAft>
              <a:buSzPts val="2615"/>
              <a:buChar char="•"/>
            </a:pPr>
            <a:r>
              <a:rPr lang="en" sz="2400" dirty="0"/>
              <a:t>Examine how interest rates affect spending decisions.</a:t>
            </a:r>
            <a:endParaRPr sz="2400" dirty="0"/>
          </a:p>
          <a:p>
            <a:pPr marL="457200" lvl="0" indent="-394652" algn="l" rtl="0">
              <a:spcBef>
                <a:spcPts val="0"/>
              </a:spcBef>
              <a:spcAft>
                <a:spcPts val="0"/>
              </a:spcAft>
              <a:buSzPts val="2615"/>
              <a:buChar char="•"/>
            </a:pPr>
            <a:r>
              <a:rPr lang="en" sz="2400" dirty="0"/>
              <a:t>Identify different types of financial institutions, including banks, building and loan associations, mortgage companies, and credit unions.</a:t>
            </a:r>
            <a:endParaRPr sz="2400" dirty="0"/>
          </a:p>
          <a:p>
            <a:pPr marL="457200" lvl="0" indent="-394652" algn="l" rtl="0">
              <a:spcBef>
                <a:spcPts val="0"/>
              </a:spcBef>
              <a:spcAft>
                <a:spcPts val="0"/>
              </a:spcAft>
              <a:buSzPts val="2615"/>
              <a:buChar char="•"/>
            </a:pPr>
            <a:r>
              <a:rPr lang="en" sz="2400" dirty="0"/>
              <a:t>Identify the home-buying process in George Bailey’s time (1920s-1940s) and compare it to the home-buying process today.</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rmAutofit/>
          </a:bodyPr>
          <a:lstStyle/>
          <a:p>
            <a:pPr marL="0" lvl="0" indent="0" algn="l" rtl="0">
              <a:spcBef>
                <a:spcPts val="0"/>
              </a:spcBef>
              <a:spcAft>
                <a:spcPts val="0"/>
              </a:spcAft>
              <a:buNone/>
            </a:pPr>
            <a:r>
              <a:rPr lang="en"/>
              <a:t>Looks Like, Sounds Like, Feels Like</a:t>
            </a:r>
            <a:endParaRPr/>
          </a:p>
        </p:txBody>
      </p:sp>
      <p:sp>
        <p:nvSpPr>
          <p:cNvPr id="112" name="Google Shape;112;p25"/>
          <p:cNvSpPr txBox="1">
            <a:spLocks noGrp="1"/>
          </p:cNvSpPr>
          <p:nvPr>
            <p:ph type="body" idx="1"/>
          </p:nvPr>
        </p:nvSpPr>
        <p:spPr>
          <a:xfrm>
            <a:off x="457200" y="1200150"/>
            <a:ext cx="5512500" cy="37257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dirty="0"/>
              <a:t>You will be watching a clip from the 1946 film, </a:t>
            </a:r>
            <a:r>
              <a:rPr lang="en" i="1" dirty="0"/>
              <a:t>It’s a Wonderful Life.</a:t>
            </a:r>
            <a:endParaRPr i="1" dirty="0"/>
          </a:p>
          <a:p>
            <a:pPr marL="457200" lvl="0" indent="-393700" algn="l" rtl="0">
              <a:spcBef>
                <a:spcPts val="0"/>
              </a:spcBef>
              <a:spcAft>
                <a:spcPts val="0"/>
              </a:spcAft>
              <a:buSzPts val="2600"/>
              <a:buChar char="•"/>
            </a:pPr>
            <a:r>
              <a:rPr lang="en" dirty="0"/>
              <a:t>After watching the clip, you will analyze the image on slide 7.</a:t>
            </a:r>
            <a:endParaRPr dirty="0"/>
          </a:p>
          <a:p>
            <a:pPr marL="457200" lvl="0" indent="-393700" algn="l" rtl="0">
              <a:spcBef>
                <a:spcPts val="0"/>
              </a:spcBef>
              <a:spcAft>
                <a:spcPts val="0"/>
              </a:spcAft>
              <a:buSzPts val="2600"/>
              <a:buChar char="•"/>
            </a:pPr>
            <a:r>
              <a:rPr lang="en" dirty="0"/>
              <a:t>Reflect on the film and image by filling in the 3 columns for both questions on your handout. </a:t>
            </a:r>
            <a:endParaRPr dirty="0"/>
          </a:p>
        </p:txBody>
      </p:sp>
      <p:pic>
        <p:nvPicPr>
          <p:cNvPr id="113" name="Google Shape;113;p25"/>
          <p:cNvPicPr preferRelativeResize="0"/>
          <p:nvPr/>
        </p:nvPicPr>
        <p:blipFill>
          <a:blip r:embed="rId3">
            <a:alphaModFix/>
          </a:blip>
          <a:stretch>
            <a:fillRect/>
          </a:stretch>
        </p:blipFill>
        <p:spPr>
          <a:xfrm>
            <a:off x="5844200" y="1428750"/>
            <a:ext cx="3135800" cy="950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rmAutofit/>
          </a:bodyPr>
          <a:lstStyle/>
          <a:p>
            <a:pPr marL="0" lvl="0" indent="0" algn="l" rtl="0">
              <a:spcBef>
                <a:spcPts val="0"/>
              </a:spcBef>
              <a:spcAft>
                <a:spcPts val="0"/>
              </a:spcAft>
              <a:buNone/>
            </a:pPr>
            <a:r>
              <a:rPr lang="en" i="1"/>
              <a:t>It’s a Wonderful Life</a:t>
            </a:r>
            <a:endParaRPr i="1"/>
          </a:p>
        </p:txBody>
      </p:sp>
      <p:pic>
        <p:nvPicPr>
          <p:cNvPr id="119" name="Google Shape;119;p26" descr="This scene happens towards the middle of the classic 1947 film, It's a Wonderful Life. &#10;The profound emotion of this scene when the dream of homeownership in which George Bailey was fighting Mr Potter for came to fruition. We get to celebrate the move in day with a family and house blessing upon the new homeowners. Enjoy this special treat!" title="It's A Wonderful Life House Welcoming for Mr Martini">
            <a:hlinkClick r:id="rId3"/>
          </p:cNvPr>
          <p:cNvPicPr preferRelativeResize="0"/>
          <p:nvPr/>
        </p:nvPicPr>
        <p:blipFill>
          <a:blip r:embed="rId4">
            <a:alphaModFix/>
          </a:blip>
          <a:stretch>
            <a:fillRect/>
          </a:stretch>
        </p:blipFill>
        <p:spPr>
          <a:xfrm>
            <a:off x="1890445" y="1063375"/>
            <a:ext cx="5698080" cy="3205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7"/>
          <p:cNvPicPr preferRelativeResize="0"/>
          <p:nvPr/>
        </p:nvPicPr>
        <p:blipFill>
          <a:blip r:embed="rId3">
            <a:alphaModFix/>
          </a:blip>
          <a:stretch>
            <a:fillRect/>
          </a:stretch>
        </p:blipFill>
        <p:spPr>
          <a:xfrm>
            <a:off x="1043437" y="337100"/>
            <a:ext cx="6908027" cy="4469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rmAutofit/>
          </a:bodyPr>
          <a:lstStyle/>
          <a:p>
            <a:pPr marL="0" lvl="0" indent="0" algn="l" rtl="0">
              <a:spcBef>
                <a:spcPts val="0"/>
              </a:spcBef>
              <a:spcAft>
                <a:spcPts val="0"/>
              </a:spcAft>
              <a:buNone/>
            </a:pPr>
            <a:r>
              <a:rPr lang="en"/>
              <a:t>Painting a Picture</a:t>
            </a:r>
            <a:endParaRPr/>
          </a:p>
        </p:txBody>
      </p:sp>
      <p:sp>
        <p:nvSpPr>
          <p:cNvPr id="130" name="Google Shape;130;p28"/>
          <p:cNvSpPr txBox="1">
            <a:spLocks noGrp="1"/>
          </p:cNvSpPr>
          <p:nvPr>
            <p:ph type="body" idx="1"/>
          </p:nvPr>
        </p:nvSpPr>
        <p:spPr>
          <a:xfrm>
            <a:off x="457200" y="1200150"/>
            <a:ext cx="6594600" cy="3725700"/>
          </a:xfrm>
          <a:prstGeom prst="rect">
            <a:avLst/>
          </a:prstGeom>
        </p:spPr>
        <p:txBody>
          <a:bodyPr spcFirstLastPara="1" wrap="square" lIns="91400" tIns="91400" rIns="91400" bIns="91400" anchor="t" anchorCtr="0">
            <a:normAutofit/>
          </a:bodyPr>
          <a:lstStyle/>
          <a:p>
            <a:pPr marL="457200" lvl="0" indent="-342900" algn="l" rtl="0">
              <a:spcBef>
                <a:spcPts val="520"/>
              </a:spcBef>
              <a:spcAft>
                <a:spcPts val="0"/>
              </a:spcAft>
              <a:buSzPct val="100000"/>
              <a:buFont typeface="Arial" panose="020B0604020202020204" pitchFamily="34" charset="0"/>
              <a:buChar char="•"/>
            </a:pPr>
            <a:r>
              <a:rPr lang="en" sz="2400" dirty="0"/>
              <a:t>Review the vintage ads in the provided </a:t>
            </a:r>
            <a:r>
              <a:rPr lang="en" sz="2400" b="1" dirty="0">
                <a:solidFill>
                  <a:schemeClr val="accent4"/>
                </a:solidFill>
              </a:rPr>
              <a:t>Painting a Picture Document Packet</a:t>
            </a:r>
            <a:r>
              <a:rPr lang="en" sz="2400" dirty="0"/>
              <a:t>. </a:t>
            </a:r>
          </a:p>
          <a:p>
            <a:pPr marL="457200" lvl="0" indent="-342900" algn="l" rtl="0">
              <a:spcBef>
                <a:spcPts val="520"/>
              </a:spcBef>
              <a:spcAft>
                <a:spcPts val="0"/>
              </a:spcAft>
              <a:buSzPct val="100000"/>
              <a:buFont typeface="Arial" panose="020B0604020202020204" pitchFamily="34" charset="0"/>
              <a:buChar char="•"/>
            </a:pPr>
            <a:r>
              <a:rPr lang="en" sz="2400" dirty="0"/>
              <a:t>As you go through each image, record any observations/inferences and the purpose of each item in the </a:t>
            </a:r>
            <a:r>
              <a:rPr lang="en" sz="2400" b="1" dirty="0">
                <a:solidFill>
                  <a:schemeClr val="accent4"/>
                </a:solidFill>
              </a:rPr>
              <a:t>Painting a Picture Chart </a:t>
            </a:r>
            <a:r>
              <a:rPr lang="en" sz="2400" dirty="0">
                <a:solidFill>
                  <a:schemeClr val="tx1"/>
                </a:solidFill>
              </a:rPr>
              <a:t>that is also provided.</a:t>
            </a:r>
            <a:endParaRPr sz="2400" dirty="0">
              <a:solidFill>
                <a:schemeClr val="tx1"/>
              </a:solidFill>
            </a:endParaRPr>
          </a:p>
          <a:p>
            <a:pPr marL="914400" lvl="1" indent="-317500" algn="l" rtl="0">
              <a:spcBef>
                <a:spcPts val="0"/>
              </a:spcBef>
              <a:spcAft>
                <a:spcPts val="0"/>
              </a:spcAft>
              <a:buClr>
                <a:schemeClr val="accent4"/>
              </a:buClr>
              <a:buSzPts val="1400"/>
              <a:buFont typeface="Wingdings" panose="05000000000000000000" pitchFamily="2" charset="2"/>
              <a:buChar char="§"/>
            </a:pPr>
            <a:r>
              <a:rPr lang="en" sz="1400" b="1" dirty="0"/>
              <a:t>Observation: </a:t>
            </a:r>
            <a:r>
              <a:rPr lang="en" sz="1400" dirty="0"/>
              <a:t>What do you see?</a:t>
            </a:r>
            <a:r>
              <a:rPr lang="en" sz="1400" b="1" dirty="0"/>
              <a:t> </a:t>
            </a:r>
            <a:endParaRPr sz="1400" b="1" dirty="0"/>
          </a:p>
          <a:p>
            <a:pPr marL="914400" lvl="1" indent="-317500" algn="l" rtl="0">
              <a:spcBef>
                <a:spcPts val="0"/>
              </a:spcBef>
              <a:spcAft>
                <a:spcPts val="0"/>
              </a:spcAft>
              <a:buClr>
                <a:schemeClr val="accent4"/>
              </a:buClr>
              <a:buSzPts val="1400"/>
              <a:buFont typeface="Wingdings" panose="05000000000000000000" pitchFamily="2" charset="2"/>
              <a:buChar char="§"/>
            </a:pPr>
            <a:r>
              <a:rPr lang="en" sz="1400" b="1" dirty="0"/>
              <a:t>Inferences: </a:t>
            </a:r>
            <a:r>
              <a:rPr lang="en" sz="1400" dirty="0"/>
              <a:t>Based on what you see, what can you conclude about this item?</a:t>
            </a:r>
            <a:endParaRPr dirty="0"/>
          </a:p>
        </p:txBody>
      </p:sp>
      <p:pic>
        <p:nvPicPr>
          <p:cNvPr id="131" name="Google Shape;131;p28"/>
          <p:cNvPicPr preferRelativeResize="0"/>
          <p:nvPr/>
        </p:nvPicPr>
        <p:blipFill>
          <a:blip r:embed="rId3">
            <a:alphaModFix/>
          </a:blip>
          <a:stretch>
            <a:fillRect/>
          </a:stretch>
        </p:blipFill>
        <p:spPr>
          <a:xfrm>
            <a:off x="7426300" y="89250"/>
            <a:ext cx="1369950" cy="16799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457200" y="358378"/>
            <a:ext cx="8229600" cy="857400"/>
          </a:xfrm>
          <a:prstGeom prst="rect">
            <a:avLst/>
          </a:prstGeom>
        </p:spPr>
        <p:txBody>
          <a:bodyPr spcFirstLastPara="1" wrap="square" lIns="91400" tIns="91400" rIns="91400" bIns="91400" anchor="ctr" anchorCtr="0">
            <a:normAutofit/>
          </a:bodyPr>
          <a:lstStyle/>
          <a:p>
            <a:pPr marL="0" lvl="0" indent="0" algn="l" rtl="0">
              <a:spcBef>
                <a:spcPts val="0"/>
              </a:spcBef>
              <a:spcAft>
                <a:spcPts val="0"/>
              </a:spcAft>
              <a:buNone/>
            </a:pPr>
            <a:r>
              <a:rPr lang="en"/>
              <a:t>Painting a Picture</a:t>
            </a:r>
            <a:endParaRPr/>
          </a:p>
        </p:txBody>
      </p:sp>
      <p:sp>
        <p:nvSpPr>
          <p:cNvPr id="137" name="Google Shape;137;p29"/>
          <p:cNvSpPr txBox="1">
            <a:spLocks noGrp="1"/>
          </p:cNvSpPr>
          <p:nvPr>
            <p:ph type="body" idx="1"/>
          </p:nvPr>
        </p:nvSpPr>
        <p:spPr>
          <a:xfrm>
            <a:off x="457200" y="1200150"/>
            <a:ext cx="7660800" cy="3725700"/>
          </a:xfrm>
          <a:prstGeom prst="rect">
            <a:avLst/>
          </a:prstGeom>
        </p:spPr>
        <p:txBody>
          <a:bodyPr spcFirstLastPara="1" wrap="square" lIns="91400" tIns="91400" rIns="91400" bIns="91400" anchor="t" anchorCtr="0">
            <a:normAutofit fontScale="85000" lnSpcReduction="20000"/>
          </a:bodyPr>
          <a:lstStyle/>
          <a:p>
            <a:pPr marL="457200" lvl="0" indent="-368935" algn="l" rtl="0">
              <a:spcBef>
                <a:spcPts val="520"/>
              </a:spcBef>
              <a:spcAft>
                <a:spcPts val="0"/>
              </a:spcAft>
              <a:buSzPct val="100000"/>
              <a:buChar char="•"/>
            </a:pPr>
            <a:r>
              <a:rPr lang="en"/>
              <a:t>How do these advertisements compare to what you </a:t>
            </a:r>
            <a:br>
              <a:rPr lang="en"/>
            </a:br>
            <a:r>
              <a:rPr lang="en"/>
              <a:t>would see today if you were looking to purchase a home</a:t>
            </a:r>
            <a:br>
              <a:rPr lang="en"/>
            </a:br>
            <a:r>
              <a:rPr lang="en"/>
              <a:t>or vehicle?</a:t>
            </a:r>
            <a:endParaRPr/>
          </a:p>
          <a:p>
            <a:pPr marL="457200" lvl="0" indent="0" algn="l" rtl="0">
              <a:spcBef>
                <a:spcPts val="520"/>
              </a:spcBef>
              <a:spcAft>
                <a:spcPts val="0"/>
              </a:spcAft>
              <a:buNone/>
            </a:pPr>
            <a:endParaRPr/>
          </a:p>
          <a:p>
            <a:pPr marL="457200" lvl="0" indent="-368935" algn="l" rtl="0">
              <a:spcBef>
                <a:spcPts val="520"/>
              </a:spcBef>
              <a:spcAft>
                <a:spcPts val="0"/>
              </a:spcAft>
              <a:buSzPct val="100000"/>
              <a:buChar char="•"/>
            </a:pPr>
            <a:r>
              <a:rPr lang="en"/>
              <a:t>How would you describe the buying process of homes and vehicles back then?</a:t>
            </a:r>
            <a:endParaRPr/>
          </a:p>
          <a:p>
            <a:pPr marL="457200" lvl="0" indent="0" algn="l" rtl="0">
              <a:spcBef>
                <a:spcPts val="520"/>
              </a:spcBef>
              <a:spcAft>
                <a:spcPts val="0"/>
              </a:spcAft>
              <a:buNone/>
            </a:pPr>
            <a:endParaRPr/>
          </a:p>
          <a:p>
            <a:pPr marL="457200" lvl="0" indent="-368935" algn="l" rtl="0">
              <a:spcBef>
                <a:spcPts val="520"/>
              </a:spcBef>
              <a:spcAft>
                <a:spcPts val="0"/>
              </a:spcAft>
              <a:buSzPct val="100000"/>
              <a:buChar char="•"/>
            </a:pPr>
            <a:r>
              <a:rPr lang="en"/>
              <a:t>What are some ways that buying processes may have changed since?</a:t>
            </a:r>
            <a:endParaRPr/>
          </a:p>
          <a:p>
            <a:pPr marL="0" lvl="0" indent="0" algn="l" rtl="0">
              <a:spcBef>
                <a:spcPts val="520"/>
              </a:spcBef>
              <a:spcAft>
                <a:spcPts val="0"/>
              </a:spcAft>
              <a:buClr>
                <a:schemeClr val="dk1"/>
              </a:buClr>
              <a:buSzPct val="42307"/>
              <a:buFont typeface="Arial"/>
              <a:buNone/>
            </a:pPr>
            <a:endParaRPr/>
          </a:p>
          <a:p>
            <a:pPr marL="0" lvl="0" indent="0" algn="l" rtl="0">
              <a:spcBef>
                <a:spcPts val="520"/>
              </a:spcBef>
              <a:spcAft>
                <a:spcPts val="0"/>
              </a:spcAft>
              <a:buNone/>
            </a:pPr>
            <a:endParaRPr/>
          </a:p>
        </p:txBody>
      </p:sp>
      <p:pic>
        <p:nvPicPr>
          <p:cNvPr id="138" name="Google Shape;138;p29"/>
          <p:cNvPicPr preferRelativeResize="0"/>
          <p:nvPr/>
        </p:nvPicPr>
        <p:blipFill>
          <a:blip r:embed="rId3">
            <a:alphaModFix/>
          </a:blip>
          <a:stretch>
            <a:fillRect/>
          </a:stretch>
        </p:blipFill>
        <p:spPr>
          <a:xfrm>
            <a:off x="7502500" y="133025"/>
            <a:ext cx="1369950" cy="1679901"/>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814</Words>
  <Application>Microsoft Office PowerPoint</Application>
  <PresentationFormat>On-screen Show (16:9)</PresentationFormat>
  <Paragraphs>59</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Constantia</vt:lpstr>
      <vt:lpstr>Courier New</vt:lpstr>
      <vt:lpstr>Georgia</vt:lpstr>
      <vt:lpstr>Noto Sans Symbols</vt:lpstr>
      <vt:lpstr>Wingdings</vt:lpstr>
      <vt:lpstr>LEARN theme</vt:lpstr>
      <vt:lpstr>PowerPoint Presentation</vt:lpstr>
      <vt:lpstr>Banking on Bedford Falls: It's a Wonderful Life</vt:lpstr>
      <vt:lpstr>Essential Questions</vt:lpstr>
      <vt:lpstr>Lesson Objectives</vt:lpstr>
      <vt:lpstr>Looks Like, Sounds Like, Feels Like</vt:lpstr>
      <vt:lpstr>It’s a Wonderful Life</vt:lpstr>
      <vt:lpstr>PowerPoint Presentation</vt:lpstr>
      <vt:lpstr>Painting a Picture</vt:lpstr>
      <vt:lpstr>Painting a Picture</vt:lpstr>
      <vt:lpstr>CUS and Discuss</vt:lpstr>
      <vt:lpstr>Historical Mingle</vt:lpstr>
      <vt:lpstr>Historical Mingle (continued)</vt:lpstr>
      <vt:lpstr>2-Minute Timer</vt:lpstr>
      <vt:lpstr>One-Pager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McLeod Porter, Delma</dc:creator>
  <cp:lastModifiedBy>McLeod Porter, Delma</cp:lastModifiedBy>
  <cp:revision>4</cp:revision>
  <dcterms:modified xsi:type="dcterms:W3CDTF">2024-05-16T13:09:39Z</dcterms:modified>
</cp:coreProperties>
</file>