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E00CE-C538-48AC-9272-C86E1B544E77}" v="1" dt="2024-03-14T17:41:06.146"/>
  </p1510:revLst>
</p1510:revInfo>
</file>

<file path=ppt/tableStyles.xml><?xml version="1.0" encoding="utf-8"?>
<a:tblStyleLst xmlns:a="http://schemas.openxmlformats.org/drawingml/2006/main" def="{DFD59712-6C4F-4C4A-B010-27EF00373B56}">
  <a:tblStyle styleId="{DFD59712-6C4F-4C4A-B010-27EF00373B56}" styleName="Table_0">
    <a:wholeTbl>
      <a:tcTxStyle>
        <a:font>
          <a:latin typeface="Arial"/>
          <a:ea typeface="Arial"/>
          <a:cs typeface="Arial"/>
        </a:font>
        <a:srgbClr val="000000"/>
      </a:tcTxStyle>
      <a:tcStyle>
        <a:tcBdr>
          <a:left>
            <a:ln w="12700" cap="flat" cmpd="sng">
              <a:solidFill>
                <a:srgbClr val="BED7D3"/>
              </a:solidFill>
              <a:prstDash val="solid"/>
              <a:round/>
              <a:headEnd type="none" w="sm" len="sm"/>
              <a:tailEnd type="none" w="sm" len="sm"/>
            </a:ln>
          </a:left>
          <a:right>
            <a:ln w="12700" cap="flat" cmpd="sng">
              <a:solidFill>
                <a:srgbClr val="BED7D3"/>
              </a:solidFill>
              <a:prstDash val="solid"/>
              <a:round/>
              <a:headEnd type="none" w="sm" len="sm"/>
              <a:tailEnd type="none" w="sm" len="sm"/>
            </a:ln>
          </a:right>
          <a:top>
            <a:ln w="12700" cap="flat" cmpd="sng">
              <a:solidFill>
                <a:srgbClr val="BED7D3"/>
              </a:solidFill>
              <a:prstDash val="solid"/>
              <a:round/>
              <a:headEnd type="none" w="sm" len="sm"/>
              <a:tailEnd type="none" w="sm" len="sm"/>
            </a:ln>
          </a:top>
          <a:bottom>
            <a:ln w="12700" cap="flat" cmpd="sng">
              <a:solidFill>
                <a:srgbClr val="BED7D3"/>
              </a:solidFill>
              <a:prstDash val="solid"/>
              <a:round/>
              <a:headEnd type="none" w="sm" len="sm"/>
              <a:tailEnd type="none" w="sm" len="sm"/>
            </a:ln>
          </a:bottom>
          <a:insideH>
            <a:ln w="12700" cap="flat" cmpd="sng">
              <a:solidFill>
                <a:srgbClr val="BED7D3"/>
              </a:solidFill>
              <a:prstDash val="solid"/>
              <a:round/>
              <a:headEnd type="none" w="sm" len="sm"/>
              <a:tailEnd type="none" w="sm" len="sm"/>
            </a:ln>
          </a:insideH>
          <a:insideV>
            <a:ln w="12700" cap="flat" cmpd="sng">
              <a:solidFill>
                <a:srgbClr val="BED7D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2" d="100"/>
          <a:sy n="162" d="100"/>
        </p:scale>
        <p:origin x="156"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69FE00CE-C538-48AC-9272-C86E1B544E77}"/>
    <pc:docChg chg="modSld">
      <pc:chgData name="Bracken, Pam" userId="f3aa402d-8a3c-4841-b939-af5e5b41e404" providerId="ADAL" clId="{69FE00CE-C538-48AC-9272-C86E1B544E77}" dt="2024-03-15T15:38:06.932" v="207" actId="20577"/>
      <pc:docMkLst>
        <pc:docMk/>
      </pc:docMkLst>
      <pc:sldChg chg="modSp mod">
        <pc:chgData name="Bracken, Pam" userId="f3aa402d-8a3c-4841-b939-af5e5b41e404" providerId="ADAL" clId="{69FE00CE-C538-48AC-9272-C86E1B544E77}" dt="2024-03-14T17:28:35.983" v="75" actId="1076"/>
        <pc:sldMkLst>
          <pc:docMk/>
          <pc:sldMk cId="0" sldId="257"/>
        </pc:sldMkLst>
        <pc:spChg chg="mod">
          <ac:chgData name="Bracken, Pam" userId="f3aa402d-8a3c-4841-b939-af5e5b41e404" providerId="ADAL" clId="{69FE00CE-C538-48AC-9272-C86E1B544E77}" dt="2024-03-14T17:27:28.556" v="11" actId="20577"/>
          <ac:spMkLst>
            <pc:docMk/>
            <pc:sldMk cId="0" sldId="257"/>
            <ac:spMk id="70" creationId="{00000000-0000-0000-0000-000000000000}"/>
          </ac:spMkLst>
        </pc:spChg>
        <pc:spChg chg="mod">
          <ac:chgData name="Bracken, Pam" userId="f3aa402d-8a3c-4841-b939-af5e5b41e404" providerId="ADAL" clId="{69FE00CE-C538-48AC-9272-C86E1B544E77}" dt="2024-03-14T17:28:27.972" v="74" actId="20577"/>
          <ac:spMkLst>
            <pc:docMk/>
            <pc:sldMk cId="0" sldId="257"/>
            <ac:spMk id="71" creationId="{00000000-0000-0000-0000-000000000000}"/>
          </ac:spMkLst>
        </pc:spChg>
        <pc:picChg chg="mod">
          <ac:chgData name="Bracken, Pam" userId="f3aa402d-8a3c-4841-b939-af5e5b41e404" providerId="ADAL" clId="{69FE00CE-C538-48AC-9272-C86E1B544E77}" dt="2024-03-14T17:28:35.983" v="75" actId="1076"/>
          <ac:picMkLst>
            <pc:docMk/>
            <pc:sldMk cId="0" sldId="257"/>
            <ac:picMk id="72" creationId="{00000000-0000-0000-0000-000000000000}"/>
          </ac:picMkLst>
        </pc:picChg>
      </pc:sldChg>
      <pc:sldChg chg="modSp mod">
        <pc:chgData name="Bracken, Pam" userId="f3aa402d-8a3c-4841-b939-af5e5b41e404" providerId="ADAL" clId="{69FE00CE-C538-48AC-9272-C86E1B544E77}" dt="2024-03-14T17:30:07.309" v="77" actId="20577"/>
        <pc:sldMkLst>
          <pc:docMk/>
          <pc:sldMk cId="0" sldId="259"/>
        </pc:sldMkLst>
        <pc:spChg chg="mod">
          <ac:chgData name="Bracken, Pam" userId="f3aa402d-8a3c-4841-b939-af5e5b41e404" providerId="ADAL" clId="{69FE00CE-C538-48AC-9272-C86E1B544E77}" dt="2024-03-14T17:30:07.309" v="77" actId="20577"/>
          <ac:spMkLst>
            <pc:docMk/>
            <pc:sldMk cId="0" sldId="259"/>
            <ac:spMk id="84" creationId="{00000000-0000-0000-0000-000000000000}"/>
          </ac:spMkLst>
        </pc:spChg>
      </pc:sldChg>
      <pc:sldChg chg="modSp mod">
        <pc:chgData name="Bracken, Pam" userId="f3aa402d-8a3c-4841-b939-af5e5b41e404" providerId="ADAL" clId="{69FE00CE-C538-48AC-9272-C86E1B544E77}" dt="2024-03-14T17:30:32.573" v="81" actId="20577"/>
        <pc:sldMkLst>
          <pc:docMk/>
          <pc:sldMk cId="0" sldId="260"/>
        </pc:sldMkLst>
        <pc:spChg chg="mod">
          <ac:chgData name="Bracken, Pam" userId="f3aa402d-8a3c-4841-b939-af5e5b41e404" providerId="ADAL" clId="{69FE00CE-C538-48AC-9272-C86E1B544E77}" dt="2024-03-14T17:30:32.573" v="81" actId="20577"/>
          <ac:spMkLst>
            <pc:docMk/>
            <pc:sldMk cId="0" sldId="260"/>
            <ac:spMk id="90" creationId="{00000000-0000-0000-0000-000000000000}"/>
          </ac:spMkLst>
        </pc:spChg>
      </pc:sldChg>
      <pc:sldChg chg="modSp mod">
        <pc:chgData name="Bracken, Pam" userId="f3aa402d-8a3c-4841-b939-af5e5b41e404" providerId="ADAL" clId="{69FE00CE-C538-48AC-9272-C86E1B544E77}" dt="2024-03-14T17:32:05.256" v="85" actId="1076"/>
        <pc:sldMkLst>
          <pc:docMk/>
          <pc:sldMk cId="0" sldId="262"/>
        </pc:sldMkLst>
        <pc:grpChg chg="mod">
          <ac:chgData name="Bracken, Pam" userId="f3aa402d-8a3c-4841-b939-af5e5b41e404" providerId="ADAL" clId="{69FE00CE-C538-48AC-9272-C86E1B544E77}" dt="2024-03-14T17:32:05.256" v="85" actId="1076"/>
          <ac:grpSpMkLst>
            <pc:docMk/>
            <pc:sldMk cId="0" sldId="262"/>
            <ac:grpSpMk id="110" creationId="{00000000-0000-0000-0000-000000000000}"/>
          </ac:grpSpMkLst>
        </pc:grpChg>
        <pc:picChg chg="mod">
          <ac:chgData name="Bracken, Pam" userId="f3aa402d-8a3c-4841-b939-af5e5b41e404" providerId="ADAL" clId="{69FE00CE-C538-48AC-9272-C86E1B544E77}" dt="2024-03-14T17:31:47.690" v="84" actId="1076"/>
          <ac:picMkLst>
            <pc:docMk/>
            <pc:sldMk cId="0" sldId="262"/>
            <ac:picMk id="108" creationId="{00000000-0000-0000-0000-000000000000}"/>
          </ac:picMkLst>
        </pc:picChg>
      </pc:sldChg>
      <pc:sldChg chg="modSp mod">
        <pc:chgData name="Bracken, Pam" userId="f3aa402d-8a3c-4841-b939-af5e5b41e404" providerId="ADAL" clId="{69FE00CE-C538-48AC-9272-C86E1B544E77}" dt="2024-03-14T17:32:43.452" v="87" actId="1076"/>
        <pc:sldMkLst>
          <pc:docMk/>
          <pc:sldMk cId="0" sldId="263"/>
        </pc:sldMkLst>
        <pc:spChg chg="mod">
          <ac:chgData name="Bracken, Pam" userId="f3aa402d-8a3c-4841-b939-af5e5b41e404" providerId="ADAL" clId="{69FE00CE-C538-48AC-9272-C86E1B544E77}" dt="2024-03-14T17:32:33.886" v="86" actId="20577"/>
          <ac:spMkLst>
            <pc:docMk/>
            <pc:sldMk cId="0" sldId="263"/>
            <ac:spMk id="121" creationId="{00000000-0000-0000-0000-000000000000}"/>
          </ac:spMkLst>
        </pc:spChg>
        <pc:grpChg chg="mod">
          <ac:chgData name="Bracken, Pam" userId="f3aa402d-8a3c-4841-b939-af5e5b41e404" providerId="ADAL" clId="{69FE00CE-C538-48AC-9272-C86E1B544E77}" dt="2024-03-14T17:32:43.452" v="87" actId="1076"/>
          <ac:grpSpMkLst>
            <pc:docMk/>
            <pc:sldMk cId="0" sldId="263"/>
            <ac:grpSpMk id="118" creationId="{00000000-0000-0000-0000-000000000000}"/>
          </ac:grpSpMkLst>
        </pc:grpChg>
      </pc:sldChg>
      <pc:sldChg chg="modSp mod">
        <pc:chgData name="Bracken, Pam" userId="f3aa402d-8a3c-4841-b939-af5e5b41e404" providerId="ADAL" clId="{69FE00CE-C538-48AC-9272-C86E1B544E77}" dt="2024-03-14T18:29:02.502" v="195" actId="20577"/>
        <pc:sldMkLst>
          <pc:docMk/>
          <pc:sldMk cId="0" sldId="264"/>
        </pc:sldMkLst>
        <pc:spChg chg="mod">
          <ac:chgData name="Bracken, Pam" userId="f3aa402d-8a3c-4841-b939-af5e5b41e404" providerId="ADAL" clId="{69FE00CE-C538-48AC-9272-C86E1B544E77}" dt="2024-03-14T18:29:02.502" v="195" actId="20577"/>
          <ac:spMkLst>
            <pc:docMk/>
            <pc:sldMk cId="0" sldId="264"/>
            <ac:spMk id="130" creationId="{00000000-0000-0000-0000-000000000000}"/>
          </ac:spMkLst>
        </pc:spChg>
      </pc:sldChg>
      <pc:sldChg chg="modSp mod">
        <pc:chgData name="Bracken, Pam" userId="f3aa402d-8a3c-4841-b939-af5e5b41e404" providerId="ADAL" clId="{69FE00CE-C538-48AC-9272-C86E1B544E77}" dt="2024-03-14T17:38:35.188" v="96" actId="20577"/>
        <pc:sldMkLst>
          <pc:docMk/>
          <pc:sldMk cId="0" sldId="270"/>
        </pc:sldMkLst>
        <pc:spChg chg="mod">
          <ac:chgData name="Bracken, Pam" userId="f3aa402d-8a3c-4841-b939-af5e5b41e404" providerId="ADAL" clId="{69FE00CE-C538-48AC-9272-C86E1B544E77}" dt="2024-03-14T17:37:48.025" v="88" actId="1076"/>
          <ac:spMkLst>
            <pc:docMk/>
            <pc:sldMk cId="0" sldId="270"/>
            <ac:spMk id="185" creationId="{00000000-0000-0000-0000-000000000000}"/>
          </ac:spMkLst>
        </pc:spChg>
        <pc:spChg chg="mod">
          <ac:chgData name="Bracken, Pam" userId="f3aa402d-8a3c-4841-b939-af5e5b41e404" providerId="ADAL" clId="{69FE00CE-C538-48AC-9272-C86E1B544E77}" dt="2024-03-14T17:38:35.188" v="96" actId="20577"/>
          <ac:spMkLst>
            <pc:docMk/>
            <pc:sldMk cId="0" sldId="270"/>
            <ac:spMk id="186" creationId="{00000000-0000-0000-0000-000000000000}"/>
          </ac:spMkLst>
        </pc:spChg>
        <pc:grpChg chg="mod">
          <ac:chgData name="Bracken, Pam" userId="f3aa402d-8a3c-4841-b939-af5e5b41e404" providerId="ADAL" clId="{69FE00CE-C538-48AC-9272-C86E1B544E77}" dt="2024-03-14T17:38:19.941" v="95" actId="1076"/>
          <ac:grpSpMkLst>
            <pc:docMk/>
            <pc:sldMk cId="0" sldId="270"/>
            <ac:grpSpMk id="187" creationId="{00000000-0000-0000-0000-000000000000}"/>
          </ac:grpSpMkLst>
        </pc:grpChg>
      </pc:sldChg>
      <pc:sldChg chg="modSp mod">
        <pc:chgData name="Bracken, Pam" userId="f3aa402d-8a3c-4841-b939-af5e5b41e404" providerId="ADAL" clId="{69FE00CE-C538-48AC-9272-C86E1B544E77}" dt="2024-03-14T17:59:54.805" v="175" actId="1076"/>
        <pc:sldMkLst>
          <pc:docMk/>
          <pc:sldMk cId="0" sldId="271"/>
        </pc:sldMkLst>
        <pc:spChg chg="mod">
          <ac:chgData name="Bracken, Pam" userId="f3aa402d-8a3c-4841-b939-af5e5b41e404" providerId="ADAL" clId="{69FE00CE-C538-48AC-9272-C86E1B544E77}" dt="2024-03-14T17:59:54.805" v="175" actId="1076"/>
          <ac:spMkLst>
            <pc:docMk/>
            <pc:sldMk cId="0" sldId="271"/>
            <ac:spMk id="194" creationId="{00000000-0000-0000-0000-000000000000}"/>
          </ac:spMkLst>
        </pc:spChg>
        <pc:spChg chg="mod">
          <ac:chgData name="Bracken, Pam" userId="f3aa402d-8a3c-4841-b939-af5e5b41e404" providerId="ADAL" clId="{69FE00CE-C538-48AC-9272-C86E1B544E77}" dt="2024-03-14T17:58:45.107" v="173" actId="1076"/>
          <ac:spMkLst>
            <pc:docMk/>
            <pc:sldMk cId="0" sldId="271"/>
            <ac:spMk id="195" creationId="{00000000-0000-0000-0000-000000000000}"/>
          </ac:spMkLst>
        </pc:spChg>
      </pc:sldChg>
      <pc:sldChg chg="modSp mod">
        <pc:chgData name="Bracken, Pam" userId="f3aa402d-8a3c-4841-b939-af5e5b41e404" providerId="ADAL" clId="{69FE00CE-C538-48AC-9272-C86E1B544E77}" dt="2024-03-14T17:50:41.729" v="171" actId="1076"/>
        <pc:sldMkLst>
          <pc:docMk/>
          <pc:sldMk cId="0" sldId="272"/>
        </pc:sldMkLst>
        <pc:spChg chg="mod">
          <ac:chgData name="Bracken, Pam" userId="f3aa402d-8a3c-4841-b939-af5e5b41e404" providerId="ADAL" clId="{69FE00CE-C538-48AC-9272-C86E1B544E77}" dt="2024-03-14T17:50:41.729" v="171" actId="1076"/>
          <ac:spMkLst>
            <pc:docMk/>
            <pc:sldMk cId="0" sldId="272"/>
            <ac:spMk id="201" creationId="{00000000-0000-0000-0000-000000000000}"/>
          </ac:spMkLst>
        </pc:spChg>
      </pc:sldChg>
      <pc:sldChg chg="modSp mod">
        <pc:chgData name="Bracken, Pam" userId="f3aa402d-8a3c-4841-b939-af5e5b41e404" providerId="ADAL" clId="{69FE00CE-C538-48AC-9272-C86E1B544E77}" dt="2024-03-15T15:38:06.932" v="207" actId="20577"/>
        <pc:sldMkLst>
          <pc:docMk/>
          <pc:sldMk cId="0" sldId="273"/>
        </pc:sldMkLst>
        <pc:spChg chg="mod">
          <ac:chgData name="Bracken, Pam" userId="f3aa402d-8a3c-4841-b939-af5e5b41e404" providerId="ADAL" clId="{69FE00CE-C538-48AC-9272-C86E1B544E77}" dt="2024-03-15T15:38:06.932" v="207" actId="20577"/>
          <ac:spMkLst>
            <pc:docMk/>
            <pc:sldMk cId="0" sldId="273"/>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5F79l--dNbA?si=ONjlLRV0k_bHQT3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cb450d15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cb450d15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None/>
            </a:pPr>
            <a:r>
              <a:rPr lang="en-US"/>
              <a:t>YouTube. (2012, June 26). </a:t>
            </a:r>
            <a:r>
              <a:rPr lang="en-US" i="1"/>
              <a:t>Hey, hey, LBJ (Bill Frederick)</a:t>
            </a:r>
            <a:r>
              <a:rPr lang="en-US"/>
              <a:t>. YouTube. https://www.youtube.com/watch?v=J_krQH_zZqE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00457e2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00457e2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None/>
            </a:pPr>
            <a:r>
              <a:rPr lang="en-US"/>
              <a:t>YouTube. (2012, June 26). </a:t>
            </a:r>
            <a:r>
              <a:rPr lang="en-US" i="1"/>
              <a:t>Hey, hey, LBJ (Bill Frederick)</a:t>
            </a:r>
            <a:r>
              <a:rPr lang="en-US"/>
              <a:t>. YouTube. https://www.youtube.com/watch?v=J_krQH_zZqE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cb450d15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bcb450d15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None/>
            </a:pPr>
            <a:r>
              <a:rPr lang="en-US" i="1"/>
              <a:t>The Rolling Stones - Paint It, black (official lyric video)</a:t>
            </a:r>
            <a:r>
              <a:rPr lang="en-US"/>
              <a:t>. YouTube. (2015, November 19). https://youtu.be/O4irXQhgMqg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cb450d15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bcb450d15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None/>
            </a:pPr>
            <a:r>
              <a:rPr lang="en-US" i="1"/>
              <a:t>CCR run through the Jungle w/ Lyrics</a:t>
            </a:r>
            <a:r>
              <a:rPr lang="en-US"/>
              <a:t>. YouTube. (2013, July 19). https://youtu.be/LwHqi-qOCZg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23a0447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23a0447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None/>
            </a:pPr>
            <a:r>
              <a:rPr lang="en-US" i="1"/>
              <a:t>Aquarius</a:t>
            </a:r>
            <a:r>
              <a:rPr lang="en-US"/>
              <a:t>. YouTube. (20017, November 14). </a:t>
            </a:r>
            <a:r>
              <a:rPr lang="en-US" u="sng">
                <a:solidFill>
                  <a:schemeClr val="hlink"/>
                </a:solidFill>
                <a:hlinkClick r:id="rId3"/>
              </a:rPr>
              <a:t>https://youtu.be/5F79l--dNbA?si=ONjlLRV0k_bHQT3C</a:t>
            </a:r>
            <a:endParaRPr/>
          </a:p>
          <a:p>
            <a:pPr marL="355600" lvl="0" indent="-12700" algn="l" rtl="0">
              <a:lnSpc>
                <a:spcPct val="115000"/>
              </a:lnSpc>
              <a:spcBef>
                <a:spcPts val="1200"/>
              </a:spcBef>
              <a:spcAft>
                <a:spcPts val="120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23a0447d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23a0447d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cb450d15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bcb450d15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0ae3b87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0ae3b875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cb450d15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bcb450d15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bcb450d1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bcb450d1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cb450d15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cb450d15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cb450d15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cb450d15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bcb450d15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bcb450d15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c0f2a9a7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c0f2a9a77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20.ou.edu/p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www.youtube.com/watch?v=J_krQH_zZq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O4irXQhgMq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LwHqi-qOCZ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http://www.youtube.com/watch?v=5F79l--dNb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Chalk Talk</a:t>
            </a:r>
            <a:endParaRPr dirty="0"/>
          </a:p>
        </p:txBody>
      </p:sp>
      <p:sp>
        <p:nvSpPr>
          <p:cNvPr id="136" name="Google Shape;136;p2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As you listen to the song, draw pictures or write words that represent the tone/feelings that are evoked.</a:t>
            </a:r>
            <a:endParaRPr dirty="0"/>
          </a:p>
          <a:p>
            <a:pPr marL="0" lvl="0" indent="0" algn="ctr" rtl="0">
              <a:spcBef>
                <a:spcPts val="520"/>
              </a:spcBef>
              <a:spcAft>
                <a:spcPts val="0"/>
              </a:spcAft>
              <a:buNone/>
            </a:pPr>
            <a:r>
              <a:rPr lang="en-US" u="sng" dirty="0">
                <a:solidFill>
                  <a:schemeClr val="hlink"/>
                </a:solidFill>
                <a:hlinkClick r:id="rId3"/>
              </a:rPr>
              <a:t>http://k20.ou.edu/pom</a:t>
            </a:r>
            <a:endParaRPr dirty="0"/>
          </a:p>
          <a:p>
            <a:pPr marL="0" lvl="0" indent="0" algn="l" rtl="0">
              <a:spcBef>
                <a:spcPts val="520"/>
              </a:spcBef>
              <a:spcAft>
                <a:spcPts val="0"/>
              </a:spcAft>
              <a:buNone/>
            </a:pPr>
            <a:endParaRPr dirty="0"/>
          </a:p>
        </p:txBody>
      </p:sp>
      <p:grpSp>
        <p:nvGrpSpPr>
          <p:cNvPr id="137" name="Google Shape;137;p26"/>
          <p:cNvGrpSpPr/>
          <p:nvPr/>
        </p:nvGrpSpPr>
        <p:grpSpPr>
          <a:xfrm>
            <a:off x="7836125" y="107300"/>
            <a:ext cx="1215900" cy="1257300"/>
            <a:chOff x="7836125" y="107300"/>
            <a:chExt cx="1215900" cy="1257300"/>
          </a:xfrm>
        </p:grpSpPr>
        <p:sp>
          <p:nvSpPr>
            <p:cNvPr id="138" name="Google Shape;138;p26"/>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26"/>
            <p:cNvPicPr preferRelativeResize="0"/>
            <p:nvPr/>
          </p:nvPicPr>
          <p:blipFill rotWithShape="1">
            <a:blip r:embed="rId4">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40" name="Google Shape;140;p26"/>
          <p:cNvPicPr preferRelativeResize="0"/>
          <p:nvPr/>
        </p:nvPicPr>
        <p:blipFill>
          <a:blip r:embed="rId5">
            <a:alphaModFix/>
          </a:blip>
          <a:stretch>
            <a:fillRect/>
          </a:stretch>
        </p:blipFill>
        <p:spPr>
          <a:xfrm>
            <a:off x="3665575" y="3006275"/>
            <a:ext cx="1812850" cy="181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Chalk Talk</a:t>
            </a:r>
            <a:endParaRPr/>
          </a:p>
        </p:txBody>
      </p:sp>
      <p:sp>
        <p:nvSpPr>
          <p:cNvPr id="146" name="Google Shape;146;p2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As you listen to the song, draw pictures or write words that represent the tone/feelings that are evoked.</a:t>
            </a:r>
            <a:endParaRPr/>
          </a:p>
        </p:txBody>
      </p:sp>
      <p:grpSp>
        <p:nvGrpSpPr>
          <p:cNvPr id="147" name="Google Shape;147;p27"/>
          <p:cNvGrpSpPr/>
          <p:nvPr/>
        </p:nvGrpSpPr>
        <p:grpSpPr>
          <a:xfrm>
            <a:off x="7836125" y="107300"/>
            <a:ext cx="1215900" cy="1257300"/>
            <a:chOff x="7836125" y="107300"/>
            <a:chExt cx="1215900" cy="1257300"/>
          </a:xfrm>
        </p:grpSpPr>
        <p:sp>
          <p:nvSpPr>
            <p:cNvPr id="148" name="Google Shape;148;p27"/>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7"/>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50" name="Google Shape;150;p27" descr="Vietnam War songs: https://rateyourmusic.com/list/JBrummer/vietnam-war-peace-protest-and-anti-war-songs/&#10;A collection of 12 anti-war songs (Crisis Records # LP-001) from 1967 written and performed by Bill Frederick aka Fred Stanton, from Philadelphia. The songs are strongly focused on attacking Lyndon Baines Johnson. Frederick, well-known on the New York folk scene in the 1960s, had 12 songs published in Broadside magazine. (1) The title song, &quot;Hey, Hey LBJ&quot;, repeated the famous chant popular at anti-war demonstrations throughout the mid-1960s: &quot;how many kids did you kill today?&quot;. Frederick went on to implicate several American companies that supplied the US government with materials used in Vietnam: &quot;LBJ goes all the way with Dow, GM, and Boeing&quot; - Dow refers to Dow Chemical, which produced napalm and agent orange." title="Hey, Hey, LBJ (Bill Frederick)">
            <a:hlinkClick r:id="rId4"/>
          </p:cNvPr>
          <p:cNvPicPr preferRelativeResize="0"/>
          <p:nvPr/>
        </p:nvPicPr>
        <p:blipFill>
          <a:blip r:embed="rId5">
            <a:alphaModFix/>
          </a:blip>
          <a:stretch>
            <a:fillRect/>
          </a:stretch>
        </p:blipFill>
        <p:spPr>
          <a:xfrm>
            <a:off x="3048000" y="29382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Chalk Talk</a:t>
            </a:r>
            <a:endParaRPr/>
          </a:p>
        </p:txBody>
      </p:sp>
      <p:sp>
        <p:nvSpPr>
          <p:cNvPr id="156" name="Google Shape;156;p2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As you listen to the song, draw pictures or write words that represent the tone/feelings that are evoked.</a:t>
            </a:r>
            <a:endParaRPr/>
          </a:p>
        </p:txBody>
      </p:sp>
      <p:grpSp>
        <p:nvGrpSpPr>
          <p:cNvPr id="157" name="Google Shape;157;p28"/>
          <p:cNvGrpSpPr/>
          <p:nvPr/>
        </p:nvGrpSpPr>
        <p:grpSpPr>
          <a:xfrm>
            <a:off x="7836125" y="107300"/>
            <a:ext cx="1215900" cy="1257300"/>
            <a:chOff x="7836125" y="107300"/>
            <a:chExt cx="1215900" cy="1257300"/>
          </a:xfrm>
        </p:grpSpPr>
        <p:sp>
          <p:nvSpPr>
            <p:cNvPr id="158" name="Google Shape;158;p28"/>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8"/>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60" name="Google Shape;160;p28" descr="Please allow me to reintroduce myself...Forty Licks is back! Released on CD over 20 years ago, the definitive greatest hits collection is out officially on vinyl for the first time as a limited edition 4LP. Also available digitally and in Dolby Atmos, with three tracks new to streaming. Buy/listen now: https://therollingstones.lnk.to/40Licks&#10;&#10;&quot;Paint It, Black” by The Rolling Stones &#10;Producer: Andrew Loog Oldham&#10;Composers: Mick Jagger and Keith Richards&#10;Lyricists: Mick Jagger and Keith Richards&#10;Associated Performers: Mick Jagger, Brian Jones, Keith Richards, Charlie Watts and Bill Wyman&#10;&#10;Lyrics:&#10;I see a red door and I want it painted black&#10;No colors anymore I want them to turn black&#10;&#10;I see the girls walk by dressed in their summer clothes&#10;I have to turn my head until my darkness goes&#10;&#10;I see a line of cars and they're all painted black&#10;With flowers and my love both never to come back&#10;&#10;I see people turn their heads and quickly look away&#10;Like a new born baby it just happens every day&#10;&#10;I look inside myself and see my heart is black&#10;I see my red door, I must have it painted black&#10;&#10;Maybe then I'll fade away and not have to face the facts&#10;It's not easy facin' up when your whole world is black&#10;&#10;No more will my green sea go turn a deeper blue&#10;I could not foresee this thing happening to you&#10;&#10;If I look hard enough into the settin' sun&#10;My love will laugh with me before the mornin' comes&#10;&#10;I see a red door and I want it painted black&#10;No colors anymore I want them to turn black&#10;&#10;I see the girls walk by dressed in their summer clothes&#10;I have to turn my head until my darkness goes&#10;&#10;I wanna see your face, painted black&#10;Black as night, black as coal&#10;&#10;I wanna see the sun flying high in the sky&#10;I wanna see it painted, painted, painted, painted black&#10;Yeah!&#10;&#10;“Paint It, Black (Official Lyric Video)”&#10;Directed by: Hector Santizo &#10;Producers: Julian Klein, Robin Klein, Mick Gochanour, Hector Santizo &#10;&#10;(C) 2015 ABKCO Music &amp; Records, Inc.&#10;&#10;#TheRollingStones #PaintItBlack #OfficialLyricVideo" title="The Rolling Stones - Paint It, Black (Official Lyric Video)">
            <a:hlinkClick r:id="rId4"/>
          </p:cNvPr>
          <p:cNvPicPr preferRelativeResize="0"/>
          <p:nvPr/>
        </p:nvPicPr>
        <p:blipFill>
          <a:blip r:embed="rId5">
            <a:alphaModFix/>
          </a:blip>
          <a:stretch>
            <a:fillRect/>
          </a:stretch>
        </p:blipFill>
        <p:spPr>
          <a:xfrm>
            <a:off x="3048000" y="28532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Chalk Talk</a:t>
            </a:r>
            <a:endParaRPr/>
          </a:p>
        </p:txBody>
      </p:sp>
      <p:sp>
        <p:nvSpPr>
          <p:cNvPr id="166" name="Google Shape;166;p2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As you listen to the song, draw pictures or write words that represent the tone/feelings that are evoked.</a:t>
            </a:r>
            <a:endParaRPr/>
          </a:p>
        </p:txBody>
      </p:sp>
      <p:grpSp>
        <p:nvGrpSpPr>
          <p:cNvPr id="167" name="Google Shape;167;p29"/>
          <p:cNvGrpSpPr/>
          <p:nvPr/>
        </p:nvGrpSpPr>
        <p:grpSpPr>
          <a:xfrm>
            <a:off x="7836125" y="107300"/>
            <a:ext cx="1215900" cy="1257300"/>
            <a:chOff x="7836125" y="107300"/>
            <a:chExt cx="1215900" cy="1257300"/>
          </a:xfrm>
        </p:grpSpPr>
        <p:sp>
          <p:nvSpPr>
            <p:cNvPr id="168" name="Google Shape;168;p29"/>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9"/>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70" name="Google Shape;170;p29" descr="All rights go to CCR and their recording label! I OWN NOTHING!" title="CCR Run Through The Jungle w/ Lyrics">
            <a:hlinkClick r:id="rId4"/>
          </p:cNvPr>
          <p:cNvPicPr preferRelativeResize="0"/>
          <p:nvPr/>
        </p:nvPicPr>
        <p:blipFill>
          <a:blip r:embed="rId5">
            <a:alphaModFix/>
          </a:blip>
          <a:stretch>
            <a:fillRect/>
          </a:stretch>
        </p:blipFill>
        <p:spPr>
          <a:xfrm>
            <a:off x="3048000" y="28702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Chalk Talk</a:t>
            </a:r>
            <a:endParaRPr/>
          </a:p>
        </p:txBody>
      </p:sp>
      <p:sp>
        <p:nvSpPr>
          <p:cNvPr id="176" name="Google Shape;176;p3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As you listen to the song, draw pictures or write words that represent the tone/feelings that are evoked.</a:t>
            </a:r>
            <a:endParaRPr/>
          </a:p>
        </p:txBody>
      </p:sp>
      <p:grpSp>
        <p:nvGrpSpPr>
          <p:cNvPr id="177" name="Google Shape;177;p30"/>
          <p:cNvGrpSpPr/>
          <p:nvPr/>
        </p:nvGrpSpPr>
        <p:grpSpPr>
          <a:xfrm>
            <a:off x="7836125" y="128175"/>
            <a:ext cx="1215900" cy="1257300"/>
            <a:chOff x="7836125" y="107300"/>
            <a:chExt cx="1215900" cy="1257300"/>
          </a:xfrm>
        </p:grpSpPr>
        <p:sp>
          <p:nvSpPr>
            <p:cNvPr id="178" name="Google Shape;178;p30"/>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30"/>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0" name="Google Shape;180;p30" descr="Provided to YouTube by Ghostlight Records&#10;&#10;Aquarius · Sasha Allen · 'Hair' Tribe&#10;&#10;Hair&#10;&#10;℗ 2009 Ghostlight Records.&#10;&#10;Vocals: 'Hair' Tribe&#10;Executive  Producer: Bill Rosenfield&#10;Producer: Joel Moss&#10;Producer: Kurt Deutsch&#10;Vocals: Sasha Allen&#10;Composer: Galt MacDermot&#10;Composer: Gerome Ragni&#10;Composer: James Rado&#10;&#10;Auto-generated by YouTube." title="Aquarius">
            <a:hlinkClick r:id="rId4"/>
          </p:cNvPr>
          <p:cNvPicPr preferRelativeResize="0"/>
          <p:nvPr/>
        </p:nvPicPr>
        <p:blipFill>
          <a:blip r:embed="rId5">
            <a:alphaModFix/>
          </a:blip>
          <a:stretch>
            <a:fillRect/>
          </a:stretch>
        </p:blipFill>
        <p:spPr>
          <a:xfrm>
            <a:off x="2971800" y="255270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454729" y="196905"/>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Chalk Talk Discussion</a:t>
            </a:r>
            <a:endParaRPr dirty="0"/>
          </a:p>
        </p:txBody>
      </p:sp>
      <p:sp>
        <p:nvSpPr>
          <p:cNvPr id="186" name="Google Shape;186;p31"/>
          <p:cNvSpPr txBox="1">
            <a:spLocks noGrp="1"/>
          </p:cNvSpPr>
          <p:nvPr>
            <p:ph type="body" idx="1"/>
          </p:nvPr>
        </p:nvSpPr>
        <p:spPr>
          <a:xfrm>
            <a:off x="353404" y="1224246"/>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What were some common themes or messages found in these songs?</a:t>
            </a:r>
            <a:br>
              <a:rPr lang="en-US" dirty="0"/>
            </a:br>
            <a:endParaRPr dirty="0"/>
          </a:p>
          <a:p>
            <a:pPr marL="457200" lvl="0" indent="-393700" algn="l" rtl="0">
              <a:spcBef>
                <a:spcPts val="0"/>
              </a:spcBef>
              <a:spcAft>
                <a:spcPts val="0"/>
              </a:spcAft>
              <a:buSzPts val="2600"/>
              <a:buChar char="•"/>
            </a:pPr>
            <a:r>
              <a:rPr lang="en-US" dirty="0"/>
              <a:t>How do these songs reflect the social and political movements of that era?</a:t>
            </a:r>
            <a:br>
              <a:rPr lang="en-US" dirty="0"/>
            </a:br>
            <a:endParaRPr dirty="0"/>
          </a:p>
          <a:p>
            <a:pPr marL="457200" lvl="0" indent="-393700" algn="l" rtl="0">
              <a:spcBef>
                <a:spcPts val="0"/>
              </a:spcBef>
              <a:spcAft>
                <a:spcPts val="0"/>
              </a:spcAft>
              <a:buSzPts val="2600"/>
              <a:buChar char="•"/>
            </a:pPr>
            <a:r>
              <a:rPr lang="en-US" dirty="0"/>
              <a:t>Can music effectively bring about social or political change? Why or why not?</a:t>
            </a:r>
            <a:endParaRPr dirty="0"/>
          </a:p>
        </p:txBody>
      </p:sp>
      <p:grpSp>
        <p:nvGrpSpPr>
          <p:cNvPr id="2" name="Google Shape;177;p30">
            <a:extLst>
              <a:ext uri="{FF2B5EF4-FFF2-40B4-BE49-F238E27FC236}">
                <a16:creationId xmlns:a16="http://schemas.microsoft.com/office/drawing/2014/main" id="{A12D9358-AF60-434C-6DAA-AF4C65B26A37}"/>
              </a:ext>
            </a:extLst>
          </p:cNvPr>
          <p:cNvGrpSpPr/>
          <p:nvPr/>
        </p:nvGrpSpPr>
        <p:grpSpPr>
          <a:xfrm>
            <a:off x="7836125" y="128175"/>
            <a:ext cx="1215900" cy="1257300"/>
            <a:chOff x="7836125" y="107300"/>
            <a:chExt cx="1215900" cy="1257300"/>
          </a:xfrm>
        </p:grpSpPr>
        <p:sp>
          <p:nvSpPr>
            <p:cNvPr id="3" name="Google Shape;178;p30">
              <a:extLst>
                <a:ext uri="{FF2B5EF4-FFF2-40B4-BE49-F238E27FC236}">
                  <a16:creationId xmlns:a16="http://schemas.microsoft.com/office/drawing/2014/main" id="{559549E4-5848-B783-2365-CADD64170737}"/>
                </a:ext>
              </a:extLst>
            </p:cNvPr>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179;p30">
              <a:extLst>
                <a:ext uri="{FF2B5EF4-FFF2-40B4-BE49-F238E27FC236}">
                  <a16:creationId xmlns:a16="http://schemas.microsoft.com/office/drawing/2014/main" id="{0C6C9959-FD86-0AF6-A860-E20382FC2080}"/>
                </a:ext>
              </a:extLst>
            </p:cNvPr>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288830" y="-226977"/>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Student Song Comparisons</a:t>
            </a:r>
            <a:endParaRPr dirty="0"/>
          </a:p>
        </p:txBody>
      </p:sp>
      <p:sp>
        <p:nvSpPr>
          <p:cNvPr id="195" name="Google Shape;195;p32"/>
          <p:cNvSpPr txBox="1">
            <a:spLocks noGrp="1"/>
          </p:cNvSpPr>
          <p:nvPr>
            <p:ph type="body" idx="1"/>
          </p:nvPr>
        </p:nvSpPr>
        <p:spPr>
          <a:xfrm>
            <a:off x="0" y="557075"/>
            <a:ext cx="8382000" cy="3543900"/>
          </a:xfrm>
          <a:prstGeom prst="rect">
            <a:avLst/>
          </a:prstGeom>
        </p:spPr>
        <p:txBody>
          <a:bodyPr spcFirstLastPara="1" wrap="square" lIns="91425" tIns="45700" rIns="91425" bIns="45700" anchor="t" anchorCtr="0">
            <a:noAutofit/>
          </a:bodyPr>
          <a:lstStyle/>
          <a:p>
            <a:pPr marL="457200" lvl="0" indent="-368300" algn="l" rtl="0">
              <a:spcBef>
                <a:spcPts val="520"/>
              </a:spcBef>
              <a:spcAft>
                <a:spcPts val="0"/>
              </a:spcAft>
              <a:buSzPts val="2200"/>
              <a:buChar char="•"/>
            </a:pPr>
            <a:r>
              <a:rPr lang="en-US" sz="2000" dirty="0"/>
              <a:t>Find an artist and song that evoke political or social change or evoke an emotion towards something happening in your life.</a:t>
            </a:r>
            <a:br>
              <a:rPr lang="en-US" sz="2000" dirty="0"/>
            </a:br>
            <a:endParaRPr sz="2000" dirty="0"/>
          </a:p>
          <a:p>
            <a:pPr marL="457200" lvl="0" indent="-368300" algn="l" rtl="0">
              <a:spcBef>
                <a:spcPts val="0"/>
              </a:spcBef>
              <a:spcAft>
                <a:spcPts val="0"/>
              </a:spcAft>
              <a:buSzPts val="2200"/>
              <a:buChar char="•"/>
            </a:pPr>
            <a:r>
              <a:rPr lang="en-US" sz="2000" dirty="0"/>
              <a:t>Using the template, create a profile about the artist you chose. Include the following:</a:t>
            </a:r>
          </a:p>
          <a:p>
            <a:pPr marL="88900" lvl="0" indent="0" algn="l" rtl="0">
              <a:spcBef>
                <a:spcPts val="0"/>
              </a:spcBef>
              <a:spcAft>
                <a:spcPts val="0"/>
              </a:spcAft>
              <a:buSzPts val="2200"/>
              <a:buNone/>
            </a:pPr>
            <a:endParaRPr sz="2000" dirty="0"/>
          </a:p>
          <a:p>
            <a:pPr marL="914400" lvl="1" indent="-323850" algn="l" rtl="0">
              <a:spcBef>
                <a:spcPts val="0"/>
              </a:spcBef>
              <a:spcAft>
                <a:spcPts val="0"/>
              </a:spcAft>
              <a:buSzPts val="1500"/>
              <a:buChar char="●"/>
            </a:pPr>
            <a:r>
              <a:rPr lang="en-US" sz="1500" b="1" dirty="0"/>
              <a:t>Quote/Lyric:</a:t>
            </a:r>
            <a:r>
              <a:rPr lang="en-US" sz="1500" dirty="0"/>
              <a:t> What is a quote or lyric from this artist that stands out to you the most? </a:t>
            </a:r>
            <a:endParaRPr sz="1500" dirty="0"/>
          </a:p>
          <a:p>
            <a:pPr marL="914400" lvl="1" indent="-323850" algn="l" rtl="0">
              <a:spcBef>
                <a:spcPts val="0"/>
              </a:spcBef>
              <a:spcAft>
                <a:spcPts val="0"/>
              </a:spcAft>
              <a:buSzPts val="1500"/>
              <a:buChar char="●"/>
            </a:pPr>
            <a:r>
              <a:rPr lang="en-US" sz="1500" b="1"/>
              <a:t>Artist Summary:</a:t>
            </a:r>
            <a:r>
              <a:rPr lang="en-US" sz="1500"/>
              <a:t> </a:t>
            </a:r>
            <a:r>
              <a:rPr lang="en-US" sz="1500" dirty="0"/>
              <a:t>What are five key pieces of information about the artist? Highlight these using brief bullet points.</a:t>
            </a:r>
            <a:endParaRPr sz="1500" dirty="0"/>
          </a:p>
          <a:p>
            <a:pPr marL="914400" lvl="1" indent="-323850" algn="l" rtl="0">
              <a:spcBef>
                <a:spcPts val="0"/>
              </a:spcBef>
              <a:spcAft>
                <a:spcPts val="0"/>
              </a:spcAft>
              <a:buSzPts val="1500"/>
              <a:buChar char="●"/>
            </a:pPr>
            <a:r>
              <a:rPr lang="en-US" sz="1500" b="1" dirty="0"/>
              <a:t>Importance: </a:t>
            </a:r>
            <a:r>
              <a:rPr lang="en-US" sz="1500" dirty="0"/>
              <a:t>Why is the figure important in your life? How have they evoked change or feelings? </a:t>
            </a:r>
            <a:endParaRPr sz="1500" dirty="0"/>
          </a:p>
          <a:p>
            <a:pPr marL="914400" lvl="1" indent="-323850" algn="l" rtl="0">
              <a:spcBef>
                <a:spcPts val="0"/>
              </a:spcBef>
              <a:spcAft>
                <a:spcPts val="0"/>
              </a:spcAft>
              <a:buSzPts val="1500"/>
              <a:buChar char="●"/>
            </a:pPr>
            <a:r>
              <a:rPr lang="en-US" sz="1500" b="1" dirty="0"/>
              <a:t>Image:</a:t>
            </a:r>
            <a:r>
              <a:rPr lang="en-US" sz="1500" dirty="0"/>
              <a:t> What does this artist figure look like? Draw or print a picture of your figure in the large oval.</a:t>
            </a:r>
            <a:endParaRPr sz="1500" dirty="0"/>
          </a:p>
          <a:p>
            <a:pPr marL="914400" lvl="1" indent="-323850" algn="l" rtl="0">
              <a:spcBef>
                <a:spcPts val="0"/>
              </a:spcBef>
              <a:spcAft>
                <a:spcPts val="0"/>
              </a:spcAft>
              <a:buSzPts val="1500"/>
              <a:buChar char="●"/>
            </a:pPr>
            <a:r>
              <a:rPr lang="en-US" sz="1500" b="1" dirty="0"/>
              <a:t>Symbols</a:t>
            </a:r>
            <a:r>
              <a:rPr lang="en-US" sz="1500" dirty="0"/>
              <a:t>: Based on your research, what four symbols are most associated with your artist? Draw these symbols in the small square boxes.</a:t>
            </a:r>
            <a:endParaRPr sz="2500" dirty="0"/>
          </a:p>
          <a:p>
            <a:pPr marL="0" lvl="0" indent="0" algn="l" rtl="0">
              <a:spcBef>
                <a:spcPts val="520"/>
              </a:spcBef>
              <a:spcAft>
                <a:spcPts val="0"/>
              </a:spcAft>
              <a:buNone/>
            </a:pPr>
            <a:endParaRPr dirty="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200" name="Google Shape;200;p33"/>
          <p:cNvGraphicFramePr/>
          <p:nvPr/>
        </p:nvGraphicFramePr>
        <p:xfrm>
          <a:off x="596475" y="1232550"/>
          <a:ext cx="7366000" cy="2631440"/>
        </p:xfrm>
        <a:graphic>
          <a:graphicData uri="http://schemas.openxmlformats.org/drawingml/2006/table">
            <a:tbl>
              <a:tblPr bandRow="1">
                <a:noFill/>
                <a:tableStyleId>{DFD59712-6C4F-4C4A-B010-27EF00373B56}</a:tableStyleId>
              </a:tblPr>
              <a:tblGrid>
                <a:gridCol w="347980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Required Items</a:t>
                      </a:r>
                      <a:endParaRPr sz="1200" b="1">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Points Possible</a:t>
                      </a:r>
                      <a:endParaRPr sz="1200" b="1">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Your Score</a:t>
                      </a:r>
                      <a:endParaRPr sz="1200" b="1">
                        <a:solidFill>
                          <a:srgbClr val="FFFFFF"/>
                        </a:solidFill>
                        <a:latin typeface="Calibri"/>
                        <a:ea typeface="Calibri"/>
                        <a:cs typeface="Calibri"/>
                        <a:sym typeface="Calibri"/>
                      </a:endParaRPr>
                    </a:p>
                  </a:txBody>
                  <a:tcPr marL="73025" marR="73025" marT="73025" marB="73025">
                    <a:solidFill>
                      <a:srgbClr val="3E5C6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Name and Picture</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Quote</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Fast Facts (5 total)</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30</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Importance</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30</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Symbols (4 total)</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20</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Quote/Lyric</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1200" b="1">
                          <a:solidFill>
                            <a:srgbClr val="910D28"/>
                          </a:solidFill>
                          <a:latin typeface="Calibri"/>
                          <a:ea typeface="Calibri"/>
                          <a:cs typeface="Calibri"/>
                          <a:sym typeface="Calibri"/>
                        </a:rPr>
                        <a:t>Total</a:t>
                      </a:r>
                      <a:endParaRPr sz="1200" b="1">
                        <a:solidFill>
                          <a:srgbClr val="910D28"/>
                        </a:solidFill>
                        <a:latin typeface="Calibri"/>
                        <a:ea typeface="Calibri"/>
                        <a:cs typeface="Calibri"/>
                        <a:sym typeface="Calibri"/>
                      </a:endParaRPr>
                    </a:p>
                  </a:txBody>
                  <a:tcPr marL="73025" marR="73025" marT="73025" marB="73025">
                    <a:solidFill>
                      <a:srgbClr val="D7E7E4"/>
                    </a:solidFill>
                  </a:tcPr>
                </a:tc>
                <a:tc>
                  <a:txBody>
                    <a:bodyPr/>
                    <a:lstStyle/>
                    <a:p>
                      <a:pPr marL="0" lvl="0" indent="0" algn="l" rtl="0">
                        <a:spcBef>
                          <a:spcPts val="0"/>
                        </a:spcBef>
                        <a:spcAft>
                          <a:spcPts val="0"/>
                        </a:spcAft>
                        <a:buNone/>
                      </a:pPr>
                      <a:r>
                        <a:rPr lang="en-US" sz="1200" b="1">
                          <a:latin typeface="Calibri"/>
                          <a:ea typeface="Calibri"/>
                          <a:cs typeface="Calibri"/>
                          <a:sym typeface="Calibri"/>
                        </a:rPr>
                        <a:t>100</a:t>
                      </a:r>
                      <a:endParaRPr sz="1200" b="1">
                        <a:latin typeface="Calibri"/>
                        <a:ea typeface="Calibri"/>
                        <a:cs typeface="Calibri"/>
                        <a:sym typeface="Calibri"/>
                      </a:endParaRPr>
                    </a:p>
                  </a:txBody>
                  <a:tcPr marL="73025" marR="73025" marT="73025" marB="73025">
                    <a:solidFill>
                      <a:srgbClr val="D7E7E4"/>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solidFill>
                      <a:srgbClr val="D7E7E4"/>
                    </a:solidFill>
                  </a:tcPr>
                </a:tc>
                <a:extLst>
                  <a:ext uri="{0D108BD9-81ED-4DB2-BD59-A6C34878D82A}">
                    <a16:rowId xmlns:a16="http://schemas.microsoft.com/office/drawing/2014/main" val="10007"/>
                  </a:ext>
                </a:extLst>
              </a:tr>
            </a:tbl>
          </a:graphicData>
        </a:graphic>
      </p:graphicFrame>
      <p:sp>
        <p:nvSpPr>
          <p:cNvPr id="201" name="Google Shape;201;p33"/>
          <p:cNvSpPr txBox="1"/>
          <p:nvPr/>
        </p:nvSpPr>
        <p:spPr>
          <a:xfrm>
            <a:off x="536001" y="957910"/>
            <a:ext cx="3000000" cy="64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cap="small" dirty="0">
                <a:latin typeface="Calibri"/>
                <a:ea typeface="Calibri"/>
                <a:cs typeface="Calibri"/>
                <a:sym typeface="Calibri"/>
              </a:rPr>
              <a:t>ARTIST PROFILE RUBRIC</a:t>
            </a:r>
            <a:endParaRPr sz="1600" b="1" cap="small" dirty="0">
              <a:latin typeface="Calibri"/>
              <a:ea typeface="Calibri"/>
              <a:cs typeface="Calibri"/>
              <a:sym typeface="Calibri"/>
            </a:endParaRPr>
          </a:p>
          <a:p>
            <a:pPr marL="0" lvl="0" indent="0" algn="l" rtl="0">
              <a:lnSpc>
                <a:spcPct val="115000"/>
              </a:lnSpc>
              <a:spcBef>
                <a:spcPts val="1200"/>
              </a:spcBef>
              <a:spcAft>
                <a:spcPts val="0"/>
              </a:spcAft>
              <a:buNone/>
            </a:pPr>
            <a:endParaRPr sz="1200" dirty="0">
              <a:latin typeface="Calibri"/>
              <a:ea typeface="Calibri"/>
              <a:cs typeface="Calibri"/>
              <a:sym typeface="Calibri"/>
            </a:endParaRPr>
          </a:p>
          <a:p>
            <a:pPr marL="0" lvl="0" indent="0" algn="l" rtl="0">
              <a:spcBef>
                <a:spcPts val="60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600"/>
              </a:spcAft>
              <a:buNone/>
            </a:pPr>
            <a:endParaRPr sz="120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57200" y="528075"/>
            <a:ext cx="6045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Mirror, Microscope, Binoculars</a:t>
            </a:r>
            <a:endParaRPr dirty="0"/>
          </a:p>
        </p:txBody>
      </p:sp>
      <p:sp>
        <p:nvSpPr>
          <p:cNvPr id="207" name="Google Shape;207;p3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Reflect individually on what you have learned in this lesson.</a:t>
            </a:r>
            <a:endParaRPr dirty="0"/>
          </a:p>
          <a:p>
            <a:pPr marL="457200" lvl="0" indent="-393700" algn="l" rtl="0">
              <a:spcBef>
                <a:spcPts val="520"/>
              </a:spcBef>
              <a:spcAft>
                <a:spcPts val="0"/>
              </a:spcAft>
              <a:buSzPts val="2600"/>
              <a:buChar char="•"/>
            </a:pPr>
            <a:r>
              <a:rPr lang="en-US" b="1" dirty="0"/>
              <a:t>Mirror:</a:t>
            </a:r>
            <a:r>
              <a:rPr lang="en-US" dirty="0"/>
              <a:t> How has this </a:t>
            </a:r>
            <a:r>
              <a:rPr lang="en-US"/>
              <a:t>changed your </a:t>
            </a:r>
            <a:r>
              <a:rPr lang="en-US" dirty="0"/>
              <a:t>thinking on the power of music?</a:t>
            </a:r>
            <a:endParaRPr dirty="0"/>
          </a:p>
          <a:p>
            <a:pPr marL="457200" lvl="0" indent="-393700" algn="l" rtl="0">
              <a:spcBef>
                <a:spcPts val="0"/>
              </a:spcBef>
              <a:spcAft>
                <a:spcPts val="0"/>
              </a:spcAft>
              <a:buSzPts val="2600"/>
              <a:buChar char="•"/>
            </a:pPr>
            <a:r>
              <a:rPr lang="en-US" b="1" dirty="0"/>
              <a:t>Microscope:</a:t>
            </a:r>
            <a:r>
              <a:rPr lang="en-US" dirty="0"/>
              <a:t> How can music invoke change in a society?</a:t>
            </a:r>
            <a:endParaRPr dirty="0"/>
          </a:p>
          <a:p>
            <a:pPr marL="457200" lvl="0" indent="-393700" algn="l" rtl="0">
              <a:spcBef>
                <a:spcPts val="0"/>
              </a:spcBef>
              <a:spcAft>
                <a:spcPts val="0"/>
              </a:spcAft>
              <a:buSzPts val="2600"/>
              <a:buChar char="•"/>
            </a:pPr>
            <a:r>
              <a:rPr lang="en-US" b="1" dirty="0"/>
              <a:t>Binoculars:</a:t>
            </a:r>
            <a:r>
              <a:rPr lang="en-US" dirty="0"/>
              <a:t> How does music impact society?</a:t>
            </a:r>
            <a:endParaRPr dirty="0"/>
          </a:p>
        </p:txBody>
      </p:sp>
      <p:grpSp>
        <p:nvGrpSpPr>
          <p:cNvPr id="208" name="Google Shape;208;p34"/>
          <p:cNvGrpSpPr/>
          <p:nvPr/>
        </p:nvGrpSpPr>
        <p:grpSpPr>
          <a:xfrm>
            <a:off x="7836125" y="107300"/>
            <a:ext cx="1215900" cy="1257300"/>
            <a:chOff x="7836125" y="107300"/>
            <a:chExt cx="1215900" cy="1257300"/>
          </a:xfrm>
        </p:grpSpPr>
        <p:sp>
          <p:nvSpPr>
            <p:cNvPr id="209" name="Google Shape;209;p34"/>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34"/>
            <p:cNvPicPr preferRelativeResize="0"/>
            <p:nvPr/>
          </p:nvPicPr>
          <p:blipFill rotWithShape="1">
            <a:blip r:embed="rId3">
              <a:alphaModFix/>
            </a:blip>
            <a:srcRect l="2134" r="2134"/>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Rebel Rhymes</a:t>
            </a:r>
            <a:endParaRPr dirty="0"/>
          </a:p>
        </p:txBody>
      </p:sp>
      <p:sp>
        <p:nvSpPr>
          <p:cNvPr id="71" name="Google Shape;71;p1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Exploring the Influence of Protest Music </a:t>
            </a:r>
          </a:p>
          <a:p>
            <a:pPr marL="0" lvl="0" indent="0" algn="l" rtl="0">
              <a:lnSpc>
                <a:spcPct val="100000"/>
              </a:lnSpc>
              <a:spcBef>
                <a:spcPts val="520"/>
              </a:spcBef>
              <a:spcAft>
                <a:spcPts val="0"/>
              </a:spcAft>
              <a:buSzPts val="2600"/>
              <a:buNone/>
            </a:pPr>
            <a:r>
              <a:rPr lang="en-US" dirty="0"/>
              <a:t>on Social Change</a:t>
            </a:r>
            <a:endParaRPr dirty="0"/>
          </a:p>
        </p:txBody>
      </p:sp>
      <p:pic>
        <p:nvPicPr>
          <p:cNvPr id="72" name="Google Shape;72;p18"/>
          <p:cNvPicPr preferRelativeResize="0"/>
          <p:nvPr/>
        </p:nvPicPr>
        <p:blipFill rotWithShape="1">
          <a:blip r:embed="rId3">
            <a:alphaModFix/>
          </a:blip>
          <a:srcRect l="22659" r="22659"/>
          <a:stretch/>
        </p:blipFill>
        <p:spPr>
          <a:xfrm>
            <a:off x="6287334" y="621449"/>
            <a:ext cx="2011464" cy="2016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Essential Question</a:t>
            </a:r>
            <a:endParaRPr dirty="0"/>
          </a:p>
        </p:txBody>
      </p:sp>
      <p:sp>
        <p:nvSpPr>
          <p:cNvPr id="78" name="Google Shape;78;p1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How does music impact society?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Learning Objectives</a:t>
            </a:r>
            <a:endParaRPr dirty="0"/>
          </a:p>
        </p:txBody>
      </p:sp>
      <p:sp>
        <p:nvSpPr>
          <p:cNvPr id="84" name="Google Shape;84;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Clr>
                <a:schemeClr val="dk1"/>
              </a:buClr>
              <a:buSzPts val="1100"/>
              <a:buFont typeface="Arial"/>
              <a:buNone/>
            </a:pPr>
            <a:r>
              <a:rPr lang="en-US" dirty="0"/>
              <a:t>Students will draw conclusions about a variety of foreign and domestic issues through an analysis of lyrics found in popular protest music of their time.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57200" y="528075"/>
            <a:ext cx="64599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Quarter Peeks</a:t>
            </a:r>
            <a:endParaRPr dirty="0"/>
          </a:p>
        </p:txBody>
      </p:sp>
      <p:sp>
        <p:nvSpPr>
          <p:cNvPr id="90" name="Google Shape;90;p2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Analyze the section of photo you have been assigned</a:t>
            </a:r>
            <a:endParaRPr dirty="0"/>
          </a:p>
          <a:p>
            <a:pPr marL="457200" lvl="0" indent="-393700" algn="l" rtl="0">
              <a:spcBef>
                <a:spcPts val="0"/>
              </a:spcBef>
              <a:spcAft>
                <a:spcPts val="0"/>
              </a:spcAft>
              <a:buSzPts val="2600"/>
              <a:buChar char="•"/>
            </a:pPr>
            <a:r>
              <a:rPr lang="en-US" dirty="0"/>
              <a:t>List all the details you observe</a:t>
            </a:r>
            <a:endParaRPr dirty="0"/>
          </a:p>
          <a:p>
            <a:pPr marL="457200" lvl="0" indent="-393700" algn="l" rtl="0">
              <a:spcBef>
                <a:spcPts val="0"/>
              </a:spcBef>
              <a:spcAft>
                <a:spcPts val="0"/>
              </a:spcAft>
              <a:buSzPts val="2600"/>
              <a:buChar char="•"/>
            </a:pPr>
            <a:r>
              <a:rPr lang="en-US" dirty="0"/>
              <a:t>Make a hypothesis of what the full image looks like</a:t>
            </a:r>
            <a:endParaRPr dirty="0"/>
          </a:p>
          <a:p>
            <a:pPr marL="0" lvl="0" indent="0" algn="l" rtl="0">
              <a:spcBef>
                <a:spcPts val="520"/>
              </a:spcBef>
              <a:spcAft>
                <a:spcPts val="0"/>
              </a:spcAft>
              <a:buNone/>
            </a:pPr>
            <a:endParaRPr dirty="0"/>
          </a:p>
        </p:txBody>
      </p:sp>
      <p:grpSp>
        <p:nvGrpSpPr>
          <p:cNvPr id="91" name="Google Shape;91;p21"/>
          <p:cNvGrpSpPr/>
          <p:nvPr/>
        </p:nvGrpSpPr>
        <p:grpSpPr>
          <a:xfrm>
            <a:off x="7836125" y="107300"/>
            <a:ext cx="1215900" cy="1257300"/>
            <a:chOff x="7836125" y="107300"/>
            <a:chExt cx="1215900" cy="1257300"/>
          </a:xfrm>
        </p:grpSpPr>
        <p:sp>
          <p:nvSpPr>
            <p:cNvPr id="92" name="Google Shape;92;p21"/>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21"/>
            <p:cNvPicPr preferRelativeResize="0"/>
            <p:nvPr/>
          </p:nvPicPr>
          <p:blipFill rotWithShape="1">
            <a:blip r:embed="rId3">
              <a:alphaModFix/>
            </a:blip>
            <a:srcRect l="3677" r="3677"/>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457200" y="528075"/>
            <a:ext cx="64599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Quarter Peeks</a:t>
            </a:r>
            <a:endParaRPr dirty="0"/>
          </a:p>
        </p:txBody>
      </p:sp>
      <p:sp>
        <p:nvSpPr>
          <p:cNvPr id="99" name="Google Shape;99;p2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DO NOT SHARE YOUR IMAGES WITH YOUR GROUP MEMBERS</a:t>
            </a:r>
            <a:endParaRPr dirty="0"/>
          </a:p>
          <a:p>
            <a:pPr marL="457200" lvl="0" indent="-393700" algn="l" rtl="0">
              <a:spcBef>
                <a:spcPts val="0"/>
              </a:spcBef>
              <a:spcAft>
                <a:spcPts val="0"/>
              </a:spcAft>
              <a:buSzPts val="2600"/>
              <a:buChar char="•"/>
            </a:pPr>
            <a:r>
              <a:rPr lang="en-US" dirty="0"/>
              <a:t>Take turns sharing the details you listed and what you predicted the entire photo looks like</a:t>
            </a:r>
            <a:endParaRPr dirty="0"/>
          </a:p>
        </p:txBody>
      </p:sp>
      <p:grpSp>
        <p:nvGrpSpPr>
          <p:cNvPr id="100" name="Google Shape;100;p22"/>
          <p:cNvGrpSpPr/>
          <p:nvPr/>
        </p:nvGrpSpPr>
        <p:grpSpPr>
          <a:xfrm>
            <a:off x="7836125" y="107300"/>
            <a:ext cx="1215900" cy="1257300"/>
            <a:chOff x="7836125" y="107300"/>
            <a:chExt cx="1215900" cy="1257300"/>
          </a:xfrm>
        </p:grpSpPr>
        <p:sp>
          <p:nvSpPr>
            <p:cNvPr id="101" name="Google Shape;101;p22"/>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22"/>
            <p:cNvPicPr preferRelativeResize="0"/>
            <p:nvPr/>
          </p:nvPicPr>
          <p:blipFill rotWithShape="1">
            <a:blip r:embed="rId3">
              <a:alphaModFix/>
            </a:blip>
            <a:srcRect l="3677" r="3677"/>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dirty="0"/>
              <a:t>Quarter Peeks</a:t>
            </a:r>
            <a:endParaRPr dirty="0"/>
          </a:p>
        </p:txBody>
      </p:sp>
      <p:pic>
        <p:nvPicPr>
          <p:cNvPr id="108" name="Google Shape;108;p23"/>
          <p:cNvPicPr preferRelativeResize="0"/>
          <p:nvPr/>
        </p:nvPicPr>
        <p:blipFill>
          <a:blip r:embed="rId3">
            <a:alphaModFix/>
          </a:blip>
          <a:stretch>
            <a:fillRect/>
          </a:stretch>
        </p:blipFill>
        <p:spPr>
          <a:xfrm>
            <a:off x="4572000" y="1360151"/>
            <a:ext cx="3689170" cy="2583199"/>
          </a:xfrm>
          <a:prstGeom prst="rect">
            <a:avLst/>
          </a:prstGeom>
          <a:noFill/>
          <a:ln>
            <a:noFill/>
          </a:ln>
        </p:spPr>
      </p:pic>
      <p:sp>
        <p:nvSpPr>
          <p:cNvPr id="109" name="Google Shape;109;p23"/>
          <p:cNvSpPr txBox="1">
            <a:spLocks noGrp="1"/>
          </p:cNvSpPr>
          <p:nvPr>
            <p:ph type="body" idx="1"/>
          </p:nvPr>
        </p:nvSpPr>
        <p:spPr>
          <a:xfrm>
            <a:off x="188525" y="1200150"/>
            <a:ext cx="4524900" cy="3725700"/>
          </a:xfrm>
          <a:prstGeom prst="rect">
            <a:avLst/>
          </a:prstGeom>
        </p:spPr>
        <p:txBody>
          <a:bodyPr spcFirstLastPara="1" wrap="square" lIns="91400" tIns="91400" rIns="91400" bIns="91400" anchor="t" anchorCtr="0">
            <a:noAutofit/>
          </a:bodyPr>
          <a:lstStyle/>
          <a:p>
            <a:pPr marL="457200" lvl="0" indent="-381000" algn="l" rtl="0">
              <a:spcBef>
                <a:spcPts val="520"/>
              </a:spcBef>
              <a:spcAft>
                <a:spcPts val="0"/>
              </a:spcAft>
              <a:buSzPts val="2400"/>
              <a:buChar char="•"/>
            </a:pPr>
            <a:r>
              <a:rPr lang="en-US" i="1" dirty="0"/>
              <a:t>What words come to mind when you view this image?</a:t>
            </a:r>
            <a:endParaRPr i="1" dirty="0"/>
          </a:p>
          <a:p>
            <a:pPr marL="0" lvl="0" indent="0" algn="l" rtl="0">
              <a:spcBef>
                <a:spcPts val="520"/>
              </a:spcBef>
              <a:spcAft>
                <a:spcPts val="0"/>
              </a:spcAft>
              <a:buNone/>
            </a:pPr>
            <a:endParaRPr i="1" dirty="0"/>
          </a:p>
          <a:p>
            <a:pPr marL="457200" lvl="0" indent="-381000" algn="l" rtl="0">
              <a:spcBef>
                <a:spcPts val="520"/>
              </a:spcBef>
              <a:spcAft>
                <a:spcPts val="0"/>
              </a:spcAft>
              <a:buSzPts val="2400"/>
              <a:buChar char="•"/>
            </a:pPr>
            <a:r>
              <a:rPr lang="en-US" i="1" dirty="0"/>
              <a:t>What was the photographer trying to capture in this moment?</a:t>
            </a:r>
            <a:endParaRPr i="1" dirty="0"/>
          </a:p>
        </p:txBody>
      </p:sp>
      <p:grpSp>
        <p:nvGrpSpPr>
          <p:cNvPr id="110" name="Google Shape;110;p23"/>
          <p:cNvGrpSpPr/>
          <p:nvPr/>
        </p:nvGrpSpPr>
        <p:grpSpPr>
          <a:xfrm>
            <a:off x="7909546" y="37586"/>
            <a:ext cx="1138204" cy="1194184"/>
            <a:chOff x="7836125" y="107300"/>
            <a:chExt cx="1215900" cy="1257300"/>
          </a:xfrm>
        </p:grpSpPr>
        <p:sp>
          <p:nvSpPr>
            <p:cNvPr id="111" name="Google Shape;111;p23"/>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23"/>
            <p:cNvPicPr preferRelativeResize="0"/>
            <p:nvPr/>
          </p:nvPicPr>
          <p:blipFill rotWithShape="1">
            <a:blip r:embed="rId4">
              <a:alphaModFix/>
            </a:blip>
            <a:srcRect l="3677" r="3677"/>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457200" y="147075"/>
            <a:ext cx="6699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Protest Music Jigsaw</a:t>
            </a:r>
            <a:endParaRPr dirty="0"/>
          </a:p>
        </p:txBody>
      </p:sp>
      <p:sp>
        <p:nvSpPr>
          <p:cNvPr id="121" name="Google Shape;121;p24"/>
          <p:cNvSpPr txBox="1">
            <a:spLocks noGrp="1"/>
          </p:cNvSpPr>
          <p:nvPr>
            <p:ph type="body" idx="1"/>
          </p:nvPr>
        </p:nvSpPr>
        <p:spPr>
          <a:xfrm>
            <a:off x="457200" y="1223010"/>
            <a:ext cx="8229600" cy="3291900"/>
          </a:xfrm>
          <a:prstGeom prst="rect">
            <a:avLst/>
          </a:prstGeom>
        </p:spPr>
        <p:txBody>
          <a:bodyPr spcFirstLastPara="1" wrap="square" lIns="91425" tIns="45700" rIns="91425" bIns="45700" anchor="t" anchorCtr="0">
            <a:noAutofit/>
          </a:bodyPr>
          <a:lstStyle/>
          <a:p>
            <a:pPr marL="457200" lvl="0" indent="-374650" algn="l" rtl="0">
              <a:spcBef>
                <a:spcPts val="520"/>
              </a:spcBef>
              <a:spcAft>
                <a:spcPts val="0"/>
              </a:spcAft>
              <a:buSzPts val="2300"/>
              <a:buChar char="•"/>
            </a:pPr>
            <a:r>
              <a:rPr lang="en-US" sz="2300" dirty="0"/>
              <a:t>In your group, split up the Protest Music Cards </a:t>
            </a:r>
            <a:br>
              <a:rPr lang="en-US" sz="2300" dirty="0"/>
            </a:br>
            <a:r>
              <a:rPr lang="en-US" sz="2300" dirty="0"/>
              <a:t>and music selections</a:t>
            </a:r>
            <a:endParaRPr sz="2300" dirty="0"/>
          </a:p>
          <a:p>
            <a:pPr marL="457200" lvl="0" indent="-374650" algn="l" rtl="0">
              <a:spcBef>
                <a:spcPts val="0"/>
              </a:spcBef>
              <a:spcAft>
                <a:spcPts val="0"/>
              </a:spcAft>
              <a:buSzPts val="2300"/>
              <a:buChar char="•"/>
            </a:pPr>
            <a:r>
              <a:rPr lang="en-US" sz="2300" dirty="0"/>
              <a:t>There are 5 artists and 8 songs to choose from:</a:t>
            </a:r>
            <a:endParaRPr sz="2300" dirty="0"/>
          </a:p>
          <a:p>
            <a:pPr marL="914400" lvl="1" indent="-306705" algn="l" rtl="0">
              <a:spcBef>
                <a:spcPts val="0"/>
              </a:spcBef>
              <a:spcAft>
                <a:spcPts val="0"/>
              </a:spcAft>
              <a:buSzPts val="1230"/>
              <a:buChar char="●"/>
            </a:pPr>
            <a:r>
              <a:rPr lang="en-US" sz="1500" dirty="0"/>
              <a:t>Bob Dylan</a:t>
            </a:r>
            <a:endParaRPr sz="1500" dirty="0"/>
          </a:p>
          <a:p>
            <a:pPr marL="1371600" lvl="2" indent="-289560" algn="l" rtl="0">
              <a:spcBef>
                <a:spcPts val="0"/>
              </a:spcBef>
              <a:spcAft>
                <a:spcPts val="0"/>
              </a:spcAft>
              <a:buSzPts val="960"/>
              <a:buChar char="●"/>
            </a:pPr>
            <a:r>
              <a:rPr lang="en-US" sz="1275" dirty="0"/>
              <a:t>The Times They are A-Changin’</a:t>
            </a:r>
            <a:endParaRPr sz="1275" dirty="0"/>
          </a:p>
          <a:p>
            <a:pPr marL="1371600" lvl="2" indent="-289560" algn="l" rtl="0">
              <a:spcBef>
                <a:spcPts val="0"/>
              </a:spcBef>
              <a:spcAft>
                <a:spcPts val="0"/>
              </a:spcAft>
              <a:buSzPts val="960"/>
              <a:buChar char="●"/>
            </a:pPr>
            <a:r>
              <a:rPr lang="en-US" sz="1275" dirty="0"/>
              <a:t>All Along the Watchtower</a:t>
            </a:r>
            <a:endParaRPr sz="1275" dirty="0"/>
          </a:p>
          <a:p>
            <a:pPr marL="1371600" lvl="2" indent="-289560" algn="l" rtl="0">
              <a:spcBef>
                <a:spcPts val="0"/>
              </a:spcBef>
              <a:spcAft>
                <a:spcPts val="0"/>
              </a:spcAft>
              <a:buSzPts val="960"/>
              <a:buChar char="●"/>
            </a:pPr>
            <a:r>
              <a:rPr lang="en-US" sz="1275" dirty="0"/>
              <a:t>Masters of War</a:t>
            </a:r>
            <a:endParaRPr sz="1275" dirty="0"/>
          </a:p>
          <a:p>
            <a:pPr marL="914400" lvl="1" indent="-306705" algn="l" rtl="0">
              <a:spcBef>
                <a:spcPts val="0"/>
              </a:spcBef>
              <a:spcAft>
                <a:spcPts val="0"/>
              </a:spcAft>
              <a:buSzPts val="1230"/>
              <a:buChar char="●"/>
            </a:pPr>
            <a:r>
              <a:rPr lang="en-US" sz="1500" dirty="0"/>
              <a:t>Creedence Clearwater Revival (CCR) - Fortunate Son</a:t>
            </a:r>
            <a:endParaRPr sz="1500" dirty="0"/>
          </a:p>
          <a:p>
            <a:pPr marL="914400" lvl="1" indent="-306705" algn="l" rtl="0">
              <a:spcBef>
                <a:spcPts val="0"/>
              </a:spcBef>
              <a:spcAft>
                <a:spcPts val="0"/>
              </a:spcAft>
              <a:buSzPts val="1230"/>
              <a:buChar char="●"/>
            </a:pPr>
            <a:r>
              <a:rPr lang="en-US" sz="1500" dirty="0"/>
              <a:t>Crosby, Stills, Nash, and Young (CSNY) - Ohio</a:t>
            </a:r>
            <a:endParaRPr sz="1500" dirty="0"/>
          </a:p>
          <a:p>
            <a:pPr marL="914400" lvl="1" indent="-306705" algn="l" rtl="0">
              <a:spcBef>
                <a:spcPts val="0"/>
              </a:spcBef>
              <a:spcAft>
                <a:spcPts val="0"/>
              </a:spcAft>
              <a:buSzPts val="1230"/>
              <a:buChar char="●"/>
            </a:pPr>
            <a:r>
              <a:rPr lang="en-US" sz="1500" dirty="0"/>
              <a:t>John Lennon </a:t>
            </a:r>
            <a:endParaRPr sz="1500" dirty="0"/>
          </a:p>
          <a:p>
            <a:pPr marL="1371600" lvl="2" indent="-289560" algn="l" rtl="0">
              <a:spcBef>
                <a:spcPts val="0"/>
              </a:spcBef>
              <a:spcAft>
                <a:spcPts val="0"/>
              </a:spcAft>
              <a:buSzPts val="960"/>
              <a:buChar char="●"/>
            </a:pPr>
            <a:r>
              <a:rPr lang="en-US" sz="1275" dirty="0"/>
              <a:t>Imagine</a:t>
            </a:r>
            <a:endParaRPr sz="1275" dirty="0"/>
          </a:p>
          <a:p>
            <a:pPr marL="1371600" lvl="2" indent="-289560" algn="l" rtl="0">
              <a:spcBef>
                <a:spcPts val="0"/>
              </a:spcBef>
              <a:spcAft>
                <a:spcPts val="0"/>
              </a:spcAft>
              <a:buSzPts val="960"/>
              <a:buChar char="●"/>
            </a:pPr>
            <a:r>
              <a:rPr lang="en-US" sz="1275" dirty="0"/>
              <a:t>Give Peace a Chance</a:t>
            </a:r>
            <a:endParaRPr sz="1275" dirty="0"/>
          </a:p>
          <a:p>
            <a:pPr marL="914400" lvl="1" indent="-306705" algn="l" rtl="0">
              <a:spcBef>
                <a:spcPts val="0"/>
              </a:spcBef>
              <a:spcAft>
                <a:spcPts val="0"/>
              </a:spcAft>
              <a:buSzPts val="1230"/>
              <a:buChar char="●"/>
            </a:pPr>
            <a:r>
              <a:rPr lang="en-US" sz="1500" dirty="0"/>
              <a:t>Barry McGuire - Eve of Destruction</a:t>
            </a:r>
            <a:endParaRPr sz="1500" dirty="0"/>
          </a:p>
        </p:txBody>
      </p:sp>
      <p:grpSp>
        <p:nvGrpSpPr>
          <p:cNvPr id="2" name="Google Shape;127;p25">
            <a:extLst>
              <a:ext uri="{FF2B5EF4-FFF2-40B4-BE49-F238E27FC236}">
                <a16:creationId xmlns:a16="http://schemas.microsoft.com/office/drawing/2014/main" id="{52DDC6D2-BEB5-2DC1-C218-09BCEF930132}"/>
              </a:ext>
            </a:extLst>
          </p:cNvPr>
          <p:cNvGrpSpPr/>
          <p:nvPr/>
        </p:nvGrpSpPr>
        <p:grpSpPr>
          <a:xfrm>
            <a:off x="7836125" y="107300"/>
            <a:ext cx="1215900" cy="1257300"/>
            <a:chOff x="7836125" y="107300"/>
            <a:chExt cx="1215900" cy="1257300"/>
          </a:xfrm>
        </p:grpSpPr>
        <p:sp>
          <p:nvSpPr>
            <p:cNvPr id="3" name="Google Shape;128;p25">
              <a:extLst>
                <a:ext uri="{FF2B5EF4-FFF2-40B4-BE49-F238E27FC236}">
                  <a16:creationId xmlns:a16="http://schemas.microsoft.com/office/drawing/2014/main" id="{F0904626-B02A-6F5E-BCF2-595156CDF17F}"/>
                </a:ext>
              </a:extLst>
            </p:cNvPr>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129;p25">
              <a:extLst>
                <a:ext uri="{FF2B5EF4-FFF2-40B4-BE49-F238E27FC236}">
                  <a16:creationId xmlns:a16="http://schemas.microsoft.com/office/drawing/2014/main" id="{0CB04561-D50B-7290-8912-3A4C2C36EC66}"/>
                </a:ext>
              </a:extLst>
            </p:cNvPr>
            <p:cNvPicPr preferRelativeResize="0"/>
            <p:nvPr/>
          </p:nvPicPr>
          <p:blipFill rotWithShape="1">
            <a:blip r:embed="rId3">
              <a:alphaModFix/>
            </a:blip>
            <a:srcRect l="1811" r="1811"/>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23275"/>
            <a:ext cx="6699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Protest Music Jigsaw</a:t>
            </a:r>
            <a:endParaRPr dirty="0"/>
          </a:p>
        </p:txBody>
      </p:sp>
      <p:grpSp>
        <p:nvGrpSpPr>
          <p:cNvPr id="127" name="Google Shape;127;p25"/>
          <p:cNvGrpSpPr/>
          <p:nvPr/>
        </p:nvGrpSpPr>
        <p:grpSpPr>
          <a:xfrm>
            <a:off x="7836125" y="107300"/>
            <a:ext cx="1215900" cy="1257300"/>
            <a:chOff x="7836125" y="107300"/>
            <a:chExt cx="1215900" cy="1257300"/>
          </a:xfrm>
        </p:grpSpPr>
        <p:sp>
          <p:nvSpPr>
            <p:cNvPr id="128" name="Google Shape;128;p25"/>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25"/>
            <p:cNvPicPr preferRelativeResize="0"/>
            <p:nvPr/>
          </p:nvPicPr>
          <p:blipFill rotWithShape="1">
            <a:blip r:embed="rId3">
              <a:alphaModFix/>
            </a:blip>
            <a:srcRect l="1811" r="1811"/>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30" name="Google Shape;130;p25"/>
          <p:cNvSpPr txBox="1">
            <a:spLocks noGrp="1"/>
          </p:cNvSpPr>
          <p:nvPr>
            <p:ph type="body" idx="1"/>
          </p:nvPr>
        </p:nvSpPr>
        <p:spPr>
          <a:xfrm>
            <a:off x="304800" y="1285849"/>
            <a:ext cx="8229600" cy="3610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In your group, each person should share what was learned during the activity. Use the discussion questions to guide your share out. </a:t>
            </a:r>
            <a:endParaRPr dirty="0"/>
          </a:p>
          <a:p>
            <a:pPr marL="457200" lvl="0" indent="-393700" algn="l" rtl="0">
              <a:spcBef>
                <a:spcPts val="520"/>
              </a:spcBef>
              <a:spcAft>
                <a:spcPts val="0"/>
              </a:spcAft>
              <a:buSzPts val="2600"/>
              <a:buAutoNum type="arabicPeriod"/>
            </a:pPr>
            <a:r>
              <a:rPr lang="en-US" dirty="0"/>
              <a:t>What are personal takeaways from the music?</a:t>
            </a:r>
            <a:endParaRPr dirty="0"/>
          </a:p>
          <a:p>
            <a:pPr marL="457200" lvl="0" indent="-393700" algn="l" rtl="0">
              <a:spcBef>
                <a:spcPts val="0"/>
              </a:spcBef>
              <a:spcAft>
                <a:spcPts val="0"/>
              </a:spcAft>
              <a:buSzPts val="2600"/>
              <a:buAutoNum type="arabicPeriod"/>
            </a:pPr>
            <a:r>
              <a:rPr lang="en-US" dirty="0"/>
              <a:t>What foreign or domestic issue was discussed in the song?</a:t>
            </a:r>
            <a:endParaRPr dirty="0"/>
          </a:p>
          <a:p>
            <a:pPr marL="457200" lvl="0" indent="-393700" algn="l" rtl="0">
              <a:spcBef>
                <a:spcPts val="0"/>
              </a:spcBef>
              <a:spcAft>
                <a:spcPts val="0"/>
              </a:spcAft>
              <a:buSzPts val="2600"/>
              <a:buAutoNum type="arabicPeriod"/>
            </a:pPr>
            <a:r>
              <a:rPr lang="en-US" dirty="0"/>
              <a:t>How did the artist address the issue, directly or indirectly?</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824</Words>
  <Application>Microsoft Office PowerPoint</Application>
  <PresentationFormat>On-screen Show (16:9)</PresentationFormat>
  <Paragraphs>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Constantia</vt:lpstr>
      <vt:lpstr>Arial</vt:lpstr>
      <vt:lpstr>Georgia</vt:lpstr>
      <vt:lpstr>Calibri</vt:lpstr>
      <vt:lpstr>LEARN theme</vt:lpstr>
      <vt:lpstr>PowerPoint Presentation</vt:lpstr>
      <vt:lpstr>Rebel Rhymes</vt:lpstr>
      <vt:lpstr>Essential Question</vt:lpstr>
      <vt:lpstr>Learning Objectives</vt:lpstr>
      <vt:lpstr>Quarter Peeks</vt:lpstr>
      <vt:lpstr>Quarter Peeks</vt:lpstr>
      <vt:lpstr>Quarter Peeks</vt:lpstr>
      <vt:lpstr>Protest Music Jigsaw</vt:lpstr>
      <vt:lpstr>Protest Music Jigsaw</vt:lpstr>
      <vt:lpstr>Chalk Talk</vt:lpstr>
      <vt:lpstr>Chalk Talk</vt:lpstr>
      <vt:lpstr>Chalk Talk</vt:lpstr>
      <vt:lpstr>Chalk Talk</vt:lpstr>
      <vt:lpstr>Chalk Talk</vt:lpstr>
      <vt:lpstr>Chalk Talk Discussion</vt:lpstr>
      <vt:lpstr>Student Song Comparisons</vt:lpstr>
      <vt:lpstr>PowerPoint Presentation</vt:lpstr>
      <vt:lpstr>Mirror, Microscope, Binoculars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K20 Center</cp:lastModifiedBy>
  <cp:revision>3</cp:revision>
  <dcterms:modified xsi:type="dcterms:W3CDTF">2024-03-26T17:13:42Z</dcterms:modified>
</cp:coreProperties>
</file>