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83743" autoAdjust="0"/>
  </p:normalViewPr>
  <p:slideViewPr>
    <p:cSldViewPr snapToGrid="0">
      <p:cViewPr varScale="1">
        <p:scale>
          <a:sx n="107" d="100"/>
          <a:sy n="107" d="100"/>
        </p:scale>
        <p:origin x="11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e1528fc7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e1528fc7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e1528fc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e1528fc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e1528fc7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e1528fc7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e1528fc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e1528fc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e1528fc7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e1528fc7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c7ee3689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c7ee3689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c7ee3689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c7ee3689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c183b14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c183b14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c183b14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c183b14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cbb41f2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cbb41f2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Source: Business Insider. (2016, Oct. 19). Animated map shows history of immigration to the US [Video]. YouTube. https://www.youtube.com/watch?time_continue=6&amp;v=Fe79i1mu-mc&amp;feature=emb_logo</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e1528fc7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e1528fc7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e1528fc7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e1528fc7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e1528fc7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e1528fc7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1" name="Google Shape;41;p11"/>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2" name="Google Shape;42;p11"/>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8" name="Google Shape;48;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1" name="Google Shape;5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5" name="Google Shape;5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4" name="Google Shape;24;p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29" name="Google Shape;29;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rtl="0">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6" name="Google Shape;36;p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7" name="Google Shape;37;p10"/>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Fe79i1mu-m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Immigration and the Asian American Experience</a:t>
            </a:r>
            <a:endParaRPr dirty="0"/>
          </a:p>
        </p:txBody>
      </p:sp>
      <p:sp>
        <p:nvSpPr>
          <p:cNvPr id="62" name="Google Shape;62;p16"/>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Teaching with Technology</a:t>
            </a:r>
            <a:endParaRPr dirty="0"/>
          </a:p>
          <a:p>
            <a:pPr marL="0" lvl="0" indent="0" algn="l" rtl="0">
              <a:spcBef>
                <a:spcPts val="520"/>
              </a:spcBef>
              <a:spcAft>
                <a:spcPts val="0"/>
              </a:spcAft>
              <a:buNone/>
            </a:pPr>
            <a:r>
              <a:rPr lang="en" dirty="0"/>
              <a:t>11</a:t>
            </a:r>
            <a:r>
              <a:rPr lang="en" baseline="30000" dirty="0"/>
              <a:t>th</a:t>
            </a:r>
            <a:r>
              <a:rPr lang="en" dirty="0"/>
              <a:t> Grade</a:t>
            </a:r>
            <a:endParaRPr dirty="0"/>
          </a:p>
          <a:p>
            <a:pPr marL="0" lvl="0" indent="0" algn="l" rtl="0">
              <a:spcBef>
                <a:spcPts val="520"/>
              </a:spcBef>
              <a:spcAft>
                <a:spcPts val="0"/>
              </a:spcAft>
              <a:buNone/>
            </a:pPr>
            <a:r>
              <a:rPr lang="en" dirty="0"/>
              <a:t>Social Studies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Professions</a:t>
            </a:r>
            <a:endParaRPr/>
          </a:p>
        </p:txBody>
      </p:sp>
      <p:sp>
        <p:nvSpPr>
          <p:cNvPr id="117" name="Google Shape;117;p2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Laborers were banned.</a:t>
            </a:r>
            <a:endParaRPr dirty="0"/>
          </a:p>
          <a:p>
            <a:pPr marL="457200" lvl="0" indent="-393700" algn="l" rtl="0">
              <a:spcBef>
                <a:spcPts val="520"/>
              </a:spcBef>
              <a:spcAft>
                <a:spcPts val="0"/>
              </a:spcAft>
              <a:buSzPts val="2600"/>
              <a:buChar char="•"/>
            </a:pPr>
            <a:r>
              <a:rPr lang="en" dirty="0"/>
              <a:t>Some Chinese with particular professions were allowed entry.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Interrogation</a:t>
            </a:r>
            <a:endParaRPr/>
          </a:p>
        </p:txBody>
      </p:sp>
      <p:sp>
        <p:nvSpPr>
          <p:cNvPr id="123" name="Google Shape;123;p2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Chinese-Americans were f</a:t>
            </a:r>
            <a:r>
              <a:rPr lang="en" dirty="0"/>
              <a:t>orced to live in prison-like cells.</a:t>
            </a:r>
            <a:endParaRPr dirty="0"/>
          </a:p>
          <a:p>
            <a:pPr marL="457200" lvl="0" indent="-393700" algn="l" rtl="0">
              <a:spcBef>
                <a:spcPts val="520"/>
              </a:spcBef>
              <a:spcAft>
                <a:spcPts val="0"/>
              </a:spcAft>
              <a:buSzPts val="2600"/>
              <a:buChar char="•"/>
            </a:pPr>
            <a:r>
              <a:rPr lang="en" dirty="0"/>
              <a:t>Interviews and “cross-checks” were performed and could take months to finish.</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Expansion</a:t>
            </a:r>
            <a:endParaRPr/>
          </a:p>
        </p:txBody>
      </p:sp>
      <p:sp>
        <p:nvSpPr>
          <p:cNvPr id="129" name="Google Shape;129;p2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Japanese workers took the place of the Chinese, and the promised increase in wages and working conditions for the white American worker were never delivered.</a:t>
            </a:r>
            <a:endParaRPr dirty="0"/>
          </a:p>
          <a:p>
            <a:pPr marL="457200" lvl="0" indent="-393700" algn="l" rtl="0">
              <a:spcBef>
                <a:spcPts val="520"/>
              </a:spcBef>
              <a:spcAft>
                <a:spcPts val="0"/>
              </a:spcAft>
              <a:buSzPts val="2600"/>
              <a:buChar char="•"/>
            </a:pPr>
            <a:r>
              <a:rPr lang="en" dirty="0"/>
              <a:t>The Immigration Act of 1924 prevented all classes of Chinese and many other East Asian immigrants from entering the U</a:t>
            </a:r>
            <a:r>
              <a:rPr lang="en-US" dirty="0" err="1"/>
              <a:t>nited</a:t>
            </a:r>
            <a:r>
              <a:rPr lang="en-US" dirty="0"/>
              <a:t> </a:t>
            </a:r>
            <a:r>
              <a:rPr lang="en" dirty="0"/>
              <a:t>S</a:t>
            </a:r>
            <a:r>
              <a:rPr lang="en-US" dirty="0" err="1"/>
              <a:t>tates</a:t>
            </a:r>
            <a:r>
              <a:rPr lang="en" dirty="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457200" y="147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Write a Letter </a:t>
            </a:r>
            <a:r>
              <a:rPr lang="en-US" dirty="0"/>
              <a:t>Home</a:t>
            </a:r>
            <a:endParaRPr dirty="0"/>
          </a:p>
        </p:txBody>
      </p:sp>
      <p:sp>
        <p:nvSpPr>
          <p:cNvPr id="135" name="Google Shape;135;p28"/>
          <p:cNvSpPr txBox="1">
            <a:spLocks noGrp="1"/>
          </p:cNvSpPr>
          <p:nvPr>
            <p:ph type="body" idx="1"/>
          </p:nvPr>
        </p:nvSpPr>
        <p:spPr>
          <a:xfrm>
            <a:off x="457200" y="1223010"/>
            <a:ext cx="8229600" cy="3291900"/>
          </a:xfrm>
          <a:prstGeom prst="rect">
            <a:avLst/>
          </a:prstGeom>
        </p:spPr>
        <p:txBody>
          <a:bodyPr spcFirstLastPara="1" wrap="square" lIns="91425" tIns="45700" rIns="91425" bIns="45700" anchor="t" anchorCtr="0">
            <a:noAutofit/>
          </a:bodyPr>
          <a:lstStyle/>
          <a:p>
            <a:pPr marL="577850" lvl="0" indent="-514350" algn="l" rtl="0">
              <a:spcBef>
                <a:spcPts val="520"/>
              </a:spcBef>
              <a:spcAft>
                <a:spcPts val="0"/>
              </a:spcAft>
              <a:buSzPts val="2600"/>
              <a:buFont typeface="+mj-lt"/>
              <a:buAutoNum type="arabicPeriod"/>
            </a:pPr>
            <a:r>
              <a:rPr lang="en-US" dirty="0"/>
              <a:t>A</a:t>
            </a:r>
            <a:r>
              <a:rPr lang="en" dirty="0"/>
              <a:t>ssume the role of an Asian immigrant who has recently arrived in the United States.  </a:t>
            </a:r>
            <a:endParaRPr dirty="0"/>
          </a:p>
          <a:p>
            <a:pPr marL="577850" lvl="0" indent="-514350" algn="l" rtl="0">
              <a:spcBef>
                <a:spcPts val="520"/>
              </a:spcBef>
              <a:spcAft>
                <a:spcPts val="0"/>
              </a:spcAft>
              <a:buSzPts val="2600"/>
              <a:buFont typeface="+mj-lt"/>
              <a:buAutoNum type="arabicPeriod"/>
            </a:pPr>
            <a:r>
              <a:rPr lang="en" dirty="0"/>
              <a:t>Write a letter home to your family explaining your experiences as an immigrant in a new country.</a:t>
            </a:r>
            <a:endParaRPr dirty="0"/>
          </a:p>
          <a:p>
            <a:pPr marL="577850" lvl="0" indent="-514350" algn="l" rtl="0">
              <a:spcBef>
                <a:spcPts val="520"/>
              </a:spcBef>
              <a:spcAft>
                <a:spcPts val="0"/>
              </a:spcAft>
              <a:buSzPts val="2600"/>
              <a:buFont typeface="+mj-lt"/>
              <a:buAutoNum type="arabicPeriod"/>
            </a:pPr>
            <a:r>
              <a:rPr lang="en" dirty="0"/>
              <a:t>Explain in your letter how one of the immigration policies has impacted you.</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307340" y="165136"/>
            <a:ext cx="852932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Always, Sometimes, or Never True—</a:t>
            </a:r>
            <a:r>
              <a:rPr lang="en-US" dirty="0"/>
              <a:t>Revisited</a:t>
            </a:r>
            <a:endParaRPr dirty="0"/>
          </a:p>
        </p:txBody>
      </p:sp>
      <p:sp>
        <p:nvSpPr>
          <p:cNvPr id="141" name="Google Shape;141;p29"/>
          <p:cNvSpPr txBox="1">
            <a:spLocks noGrp="1"/>
          </p:cNvSpPr>
          <p:nvPr>
            <p:ph type="body" idx="1"/>
          </p:nvPr>
        </p:nvSpPr>
        <p:spPr>
          <a:xfrm>
            <a:off x="421575" y="1174101"/>
            <a:ext cx="4561840" cy="3599400"/>
          </a:xfrm>
          <a:prstGeom prst="rect">
            <a:avLst/>
          </a:prstGeom>
        </p:spPr>
        <p:txBody>
          <a:bodyPr spcFirstLastPara="1" wrap="square" lIns="91425" tIns="45700" rIns="91425" bIns="45700" anchor="t" anchorCtr="0">
            <a:noAutofit/>
          </a:bodyPr>
          <a:lstStyle/>
          <a:p>
            <a:pPr marL="571500" lvl="0" indent="-457200" algn="l" rtl="0">
              <a:spcBef>
                <a:spcPts val="480"/>
              </a:spcBef>
              <a:spcAft>
                <a:spcPts val="0"/>
              </a:spcAft>
              <a:buSzPct val="100000"/>
              <a:buFont typeface="+mj-lt"/>
              <a:buAutoNum type="arabicPeriod"/>
            </a:pPr>
            <a:r>
              <a:rPr lang="en" dirty="0"/>
              <a:t>Review </a:t>
            </a:r>
            <a:r>
              <a:rPr lang="en-US" dirty="0"/>
              <a:t>your responses on the Always, Sometimes, or Never True handout</a:t>
            </a:r>
            <a:r>
              <a:rPr lang="en" dirty="0"/>
              <a:t>.</a:t>
            </a:r>
            <a:endParaRPr dirty="0"/>
          </a:p>
          <a:p>
            <a:pPr marL="571500" lvl="0" indent="-457200" algn="l" rtl="0">
              <a:spcBef>
                <a:spcPts val="480"/>
              </a:spcBef>
              <a:spcAft>
                <a:spcPts val="0"/>
              </a:spcAft>
              <a:buSzPct val="100000"/>
              <a:buFont typeface="+mj-lt"/>
              <a:buAutoNum type="arabicPeriod"/>
            </a:pPr>
            <a:r>
              <a:rPr lang="en" dirty="0"/>
              <a:t>Make any necessary changes to </a:t>
            </a:r>
            <a:r>
              <a:rPr lang="en-US" dirty="0"/>
              <a:t>your</a:t>
            </a:r>
            <a:r>
              <a:rPr lang="en" dirty="0"/>
              <a:t> labels and reasoning </a:t>
            </a:r>
            <a:r>
              <a:rPr lang="en-US" dirty="0"/>
              <a:t>based on what you know now</a:t>
            </a:r>
            <a:r>
              <a:rPr lang="en" dirty="0"/>
              <a:t>.</a:t>
            </a:r>
            <a:endParaRPr dirty="0"/>
          </a:p>
          <a:p>
            <a:pPr marL="0" lvl="0" indent="0" algn="l" rtl="0">
              <a:spcBef>
                <a:spcPts val="480"/>
              </a:spcBef>
              <a:spcAft>
                <a:spcPts val="0"/>
              </a:spcAft>
              <a:buNone/>
            </a:pPr>
            <a:endParaRPr sz="1800" dirty="0"/>
          </a:p>
        </p:txBody>
      </p:sp>
      <p:pic>
        <p:nvPicPr>
          <p:cNvPr id="142" name="Google Shape;142;p29"/>
          <p:cNvPicPr preferRelativeResize="0"/>
          <p:nvPr/>
        </p:nvPicPr>
        <p:blipFill>
          <a:blip r:embed="rId3">
            <a:alphaModFix/>
          </a:blip>
          <a:stretch>
            <a:fillRect/>
          </a:stretch>
        </p:blipFill>
        <p:spPr>
          <a:xfrm rot="610846">
            <a:off x="5270443" y="1233566"/>
            <a:ext cx="2698557" cy="3488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284700" y="519275"/>
            <a:ext cx="8574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By the end of this lesson, you will be able to...</a:t>
            </a:r>
            <a:endParaRPr/>
          </a:p>
        </p:txBody>
      </p:sp>
      <p:sp>
        <p:nvSpPr>
          <p:cNvPr id="68" name="Google Shape;68;p1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 dirty="0"/>
              <a:t>Summarize the reasons </a:t>
            </a:r>
            <a:r>
              <a:rPr lang="en-US" dirty="0"/>
              <a:t>why </a:t>
            </a:r>
            <a:r>
              <a:rPr lang="en" dirty="0"/>
              <a:t>Asian Americans immigrated to the United States</a:t>
            </a:r>
            <a:endParaRPr dirty="0"/>
          </a:p>
          <a:p>
            <a:pPr marL="457200" lvl="0" indent="-393700" algn="l" rtl="0">
              <a:spcBef>
                <a:spcPts val="0"/>
              </a:spcBef>
              <a:spcAft>
                <a:spcPts val="0"/>
              </a:spcAft>
              <a:buSzPts val="2600"/>
              <a:buChar char="•"/>
            </a:pPr>
            <a:r>
              <a:rPr lang="en" dirty="0"/>
              <a:t>Analyze the immigration policies that affected the lives of Asian-American immigrants</a:t>
            </a: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Essential Questions</a:t>
            </a:r>
            <a:endParaRPr/>
          </a:p>
        </p:txBody>
      </p:sp>
      <p:sp>
        <p:nvSpPr>
          <p:cNvPr id="74" name="Google Shape;74;p1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i="1" dirty="0"/>
              <a:t>What happens when cultures collide?</a:t>
            </a:r>
            <a:endParaRPr i="1" dirty="0"/>
          </a:p>
          <a:p>
            <a:pPr marL="457200" lvl="0" indent="-393700" algn="l" rtl="0">
              <a:spcBef>
                <a:spcPts val="520"/>
              </a:spcBef>
              <a:spcAft>
                <a:spcPts val="0"/>
              </a:spcAft>
              <a:buSzPts val="2600"/>
              <a:buChar char="•"/>
            </a:pPr>
            <a:r>
              <a:rPr lang="en" i="1" dirty="0"/>
              <a:t>Why do people move or immigrate?</a:t>
            </a:r>
            <a:endParaRPr i="1" dirty="0"/>
          </a:p>
          <a:p>
            <a:pPr marL="0" lvl="0" indent="0" algn="l" rtl="0">
              <a:spcBef>
                <a:spcPts val="52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457200" y="3143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Always, Sometimes, or Never True</a:t>
            </a:r>
            <a:endParaRPr dirty="0"/>
          </a:p>
        </p:txBody>
      </p:sp>
      <p:sp>
        <p:nvSpPr>
          <p:cNvPr id="80" name="Google Shape;80;p19"/>
          <p:cNvSpPr txBox="1">
            <a:spLocks noGrp="1"/>
          </p:cNvSpPr>
          <p:nvPr>
            <p:ph type="body" idx="1"/>
          </p:nvPr>
        </p:nvSpPr>
        <p:spPr>
          <a:xfrm>
            <a:off x="457200" y="1221601"/>
            <a:ext cx="5207000" cy="3599400"/>
          </a:xfrm>
          <a:prstGeom prst="rect">
            <a:avLst/>
          </a:prstGeom>
        </p:spPr>
        <p:txBody>
          <a:bodyPr spcFirstLastPara="1" wrap="square" lIns="91425" tIns="45700" rIns="91425" bIns="45700" anchor="t" anchorCtr="0">
            <a:noAutofit/>
          </a:bodyPr>
          <a:lstStyle/>
          <a:p>
            <a:pPr marL="457200" lvl="0" indent="-342900" algn="l" rtl="0">
              <a:spcBef>
                <a:spcPts val="480"/>
              </a:spcBef>
              <a:spcAft>
                <a:spcPts val="0"/>
              </a:spcAft>
              <a:buSzPts val="1800"/>
              <a:buFont typeface="+mj-lt"/>
              <a:buAutoNum type="arabicPeriod"/>
            </a:pPr>
            <a:r>
              <a:rPr lang="en" dirty="0"/>
              <a:t>Read each statement and decide </a:t>
            </a:r>
            <a:br>
              <a:rPr lang="en" dirty="0"/>
            </a:br>
            <a:r>
              <a:rPr lang="en" dirty="0"/>
              <a:t>if it is </a:t>
            </a:r>
            <a:r>
              <a:rPr lang="en-US" b="1" dirty="0">
                <a:solidFill>
                  <a:schemeClr val="accent2"/>
                </a:solidFill>
              </a:rPr>
              <a:t>a</a:t>
            </a:r>
            <a:r>
              <a:rPr lang="en" b="1" dirty="0">
                <a:solidFill>
                  <a:schemeClr val="accent2"/>
                </a:solidFill>
              </a:rPr>
              <a:t>lways</a:t>
            </a:r>
            <a:r>
              <a:rPr lang="en" dirty="0"/>
              <a:t>, </a:t>
            </a:r>
            <a:r>
              <a:rPr lang="en-US" b="1" dirty="0">
                <a:solidFill>
                  <a:schemeClr val="accent2"/>
                </a:solidFill>
              </a:rPr>
              <a:t>s</a:t>
            </a:r>
            <a:r>
              <a:rPr lang="en" b="1" dirty="0">
                <a:solidFill>
                  <a:schemeClr val="accent2"/>
                </a:solidFill>
              </a:rPr>
              <a:t>ometimes</a:t>
            </a:r>
            <a:r>
              <a:rPr lang="en" dirty="0"/>
              <a:t>, or </a:t>
            </a:r>
            <a:r>
              <a:rPr lang="en-US" b="1" dirty="0">
                <a:solidFill>
                  <a:schemeClr val="accent2"/>
                </a:solidFill>
              </a:rPr>
              <a:t>n</a:t>
            </a:r>
            <a:r>
              <a:rPr lang="en" b="1" dirty="0">
                <a:solidFill>
                  <a:schemeClr val="accent2"/>
                </a:solidFill>
              </a:rPr>
              <a:t>ever</a:t>
            </a:r>
            <a:r>
              <a:rPr lang="en" dirty="0">
                <a:solidFill>
                  <a:schemeClr val="accent2"/>
                </a:solidFill>
              </a:rPr>
              <a:t> </a:t>
            </a:r>
            <a:r>
              <a:rPr lang="en-US" dirty="0"/>
              <a:t>t</a:t>
            </a:r>
            <a:r>
              <a:rPr lang="en" dirty="0"/>
              <a:t>rue.</a:t>
            </a:r>
            <a:endParaRPr dirty="0"/>
          </a:p>
          <a:p>
            <a:pPr marL="457200" lvl="0" indent="-342900" algn="l" rtl="0">
              <a:spcBef>
                <a:spcPts val="480"/>
              </a:spcBef>
              <a:spcAft>
                <a:spcPts val="0"/>
              </a:spcAft>
              <a:buSzPts val="1800"/>
              <a:buFont typeface="+mj-lt"/>
              <a:buAutoNum type="arabicPeriod"/>
            </a:pPr>
            <a:r>
              <a:rPr lang="en" dirty="0"/>
              <a:t>After each response, provide a reasoning for your answer.</a:t>
            </a:r>
            <a:endParaRPr dirty="0"/>
          </a:p>
          <a:p>
            <a:pPr marL="457200" lvl="0" indent="-342900" algn="l" rtl="0">
              <a:spcBef>
                <a:spcPts val="480"/>
              </a:spcBef>
              <a:spcAft>
                <a:spcPts val="0"/>
              </a:spcAft>
              <a:buSzPts val="1800"/>
              <a:buFont typeface="+mj-lt"/>
              <a:buAutoNum type="arabicPeriod"/>
            </a:pPr>
            <a:r>
              <a:rPr lang="en" dirty="0"/>
              <a:t>Discuss your labels and </a:t>
            </a:r>
            <a:br>
              <a:rPr lang="en" dirty="0"/>
            </a:br>
            <a:r>
              <a:rPr lang="en" dirty="0"/>
              <a:t>justifications with an </a:t>
            </a:r>
            <a:r>
              <a:rPr lang="en-US" dirty="0"/>
              <a:t>e</a:t>
            </a:r>
            <a:r>
              <a:rPr lang="en" dirty="0" err="1"/>
              <a:t>lbow</a:t>
            </a:r>
            <a:r>
              <a:rPr lang="en" dirty="0"/>
              <a:t> </a:t>
            </a:r>
            <a:br>
              <a:rPr lang="en" dirty="0"/>
            </a:br>
            <a:r>
              <a:rPr lang="en-US" dirty="0"/>
              <a:t>p</a:t>
            </a:r>
            <a:r>
              <a:rPr lang="en" dirty="0"/>
              <a:t>artner.</a:t>
            </a:r>
            <a:endParaRPr dirty="0"/>
          </a:p>
          <a:p>
            <a:pPr marL="0" lvl="0" indent="0" algn="l" rtl="0">
              <a:spcBef>
                <a:spcPts val="480"/>
              </a:spcBef>
              <a:spcAft>
                <a:spcPts val="0"/>
              </a:spcAft>
              <a:buNone/>
            </a:pPr>
            <a:endParaRPr sz="1800" dirty="0"/>
          </a:p>
        </p:txBody>
      </p:sp>
      <p:pic>
        <p:nvPicPr>
          <p:cNvPr id="81" name="Google Shape;81;p19"/>
          <p:cNvPicPr preferRelativeResize="0"/>
          <p:nvPr/>
        </p:nvPicPr>
        <p:blipFill>
          <a:blip r:embed="rId3">
            <a:alphaModFix/>
          </a:blip>
          <a:stretch>
            <a:fillRect/>
          </a:stretch>
        </p:blipFill>
        <p:spPr>
          <a:xfrm rot="683328">
            <a:off x="5208257" y="1449537"/>
            <a:ext cx="2646691" cy="33904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57200" y="33806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3-2-1</a:t>
            </a:r>
            <a:endParaRPr/>
          </a:p>
        </p:txBody>
      </p:sp>
      <p:sp>
        <p:nvSpPr>
          <p:cNvPr id="87" name="Google Shape;87;p20"/>
          <p:cNvSpPr txBox="1">
            <a:spLocks noGrp="1"/>
          </p:cNvSpPr>
          <p:nvPr>
            <p:ph type="body" idx="1"/>
          </p:nvPr>
        </p:nvSpPr>
        <p:spPr>
          <a:xfrm>
            <a:off x="457200" y="1261595"/>
            <a:ext cx="51753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While watching the video, think about immigration to the United States, and write down:</a:t>
            </a:r>
            <a:endParaRPr dirty="0"/>
          </a:p>
          <a:p>
            <a:pPr marL="520700" lvl="1" indent="0">
              <a:spcBef>
                <a:spcPts val="520"/>
              </a:spcBef>
              <a:buSzPts val="2600"/>
              <a:buNone/>
            </a:pPr>
            <a:r>
              <a:rPr lang="en" sz="4000" dirty="0">
                <a:solidFill>
                  <a:schemeClr val="accent2"/>
                </a:solidFill>
              </a:rPr>
              <a:t>3</a:t>
            </a:r>
            <a:r>
              <a:rPr lang="en" sz="2800" dirty="0"/>
              <a:t> observations </a:t>
            </a:r>
            <a:endParaRPr sz="2800" dirty="0"/>
          </a:p>
          <a:p>
            <a:pPr marL="520700" lvl="1" indent="0">
              <a:spcBef>
                <a:spcPts val="0"/>
              </a:spcBef>
              <a:buSzPts val="2600"/>
              <a:buNone/>
            </a:pPr>
            <a:r>
              <a:rPr lang="en" sz="4000" dirty="0">
                <a:solidFill>
                  <a:schemeClr val="accent2"/>
                </a:solidFill>
              </a:rPr>
              <a:t>2</a:t>
            </a:r>
            <a:r>
              <a:rPr lang="en" sz="2800" dirty="0"/>
              <a:t> questions you have </a:t>
            </a:r>
            <a:endParaRPr sz="2800" dirty="0"/>
          </a:p>
          <a:p>
            <a:pPr marL="520700" lvl="1" indent="0">
              <a:spcBef>
                <a:spcPts val="0"/>
              </a:spcBef>
              <a:buSzPts val="2600"/>
              <a:buNone/>
            </a:pPr>
            <a:r>
              <a:rPr lang="en" sz="4000" dirty="0">
                <a:solidFill>
                  <a:schemeClr val="accent2"/>
                </a:solidFill>
              </a:rPr>
              <a:t>1</a:t>
            </a:r>
            <a:r>
              <a:rPr lang="en" sz="4000" dirty="0"/>
              <a:t> </a:t>
            </a:r>
            <a:r>
              <a:rPr lang="en" sz="2800" dirty="0"/>
              <a:t>trend you see </a:t>
            </a:r>
            <a:endParaRPr sz="2800" dirty="0"/>
          </a:p>
        </p:txBody>
      </p:sp>
      <p:pic>
        <p:nvPicPr>
          <p:cNvPr id="88" name="Google Shape;88;p20"/>
          <p:cNvPicPr preferRelativeResize="0"/>
          <p:nvPr/>
        </p:nvPicPr>
        <p:blipFill>
          <a:blip r:embed="rId3">
            <a:alphaModFix/>
          </a:blip>
          <a:stretch>
            <a:fillRect/>
          </a:stretch>
        </p:blipFill>
        <p:spPr>
          <a:xfrm rot="620077">
            <a:off x="5081428" y="774047"/>
            <a:ext cx="3071354" cy="36385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1" descr="In 1607, the English established their first permanent settlement in Jamestown, Virginia.&#10;&#10;Over the coming centuries, millions of people from around the globe were attracted to this New World that came to be the US for a chance at a better life.&#10;&#10;Today, more than 1 in 8 Americans are immigrants, and almost all are descendants of those born in foreign lands.&#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title="Animated Map Shows History Of Immigration To The US">
            <a:hlinkClick r:id="rId3"/>
          </p:cNvPr>
          <p:cNvPicPr preferRelativeResize="0"/>
          <p:nvPr/>
        </p:nvPicPr>
        <p:blipFill>
          <a:blip r:embed="rId4">
            <a:alphaModFix/>
          </a:blip>
          <a:stretch>
            <a:fillRect/>
          </a:stretch>
        </p:blipFill>
        <p:spPr>
          <a:xfrm>
            <a:off x="1808014" y="885681"/>
            <a:ext cx="5388433" cy="3848317"/>
          </a:xfrm>
          <a:prstGeom prst="rect">
            <a:avLst/>
          </a:prstGeom>
          <a:noFill/>
          <a:ln>
            <a:noFill/>
          </a:ln>
        </p:spPr>
      </p:pic>
      <p:sp>
        <p:nvSpPr>
          <p:cNvPr id="3" name="Google Shape;79;p19">
            <a:extLst>
              <a:ext uri="{FF2B5EF4-FFF2-40B4-BE49-F238E27FC236}">
                <a16:creationId xmlns:a16="http://schemas.microsoft.com/office/drawing/2014/main" id="{70B7EFAD-0C7E-4EC4-84D1-A28D935756C3}"/>
              </a:ext>
            </a:extLst>
          </p:cNvPr>
          <p:cNvSpPr txBox="1">
            <a:spLocks noGrp="1"/>
          </p:cNvSpPr>
          <p:nvPr>
            <p:ph type="title"/>
          </p:nvPr>
        </p:nvSpPr>
        <p:spPr>
          <a:xfrm>
            <a:off x="531628" y="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History of Immigration to the United States</a:t>
            </a:r>
            <a:endParaRPr dirty="0"/>
          </a:p>
        </p:txBody>
      </p:sp>
      <p:sp>
        <p:nvSpPr>
          <p:cNvPr id="2" name="TextBox 1">
            <a:extLst>
              <a:ext uri="{FF2B5EF4-FFF2-40B4-BE49-F238E27FC236}">
                <a16:creationId xmlns:a16="http://schemas.microsoft.com/office/drawing/2014/main" id="{0744E9FC-0257-A345-A970-DC94A566898A}"/>
              </a:ext>
            </a:extLst>
          </p:cNvPr>
          <p:cNvSpPr txBox="1"/>
          <p:nvPr/>
        </p:nvSpPr>
        <p:spPr>
          <a:xfrm>
            <a:off x="1759371" y="4710517"/>
            <a:ext cx="5625258" cy="615553"/>
          </a:xfrm>
          <a:prstGeom prst="rect">
            <a:avLst/>
          </a:prstGeom>
          <a:noFill/>
        </p:spPr>
        <p:txBody>
          <a:bodyPr wrap="none" rtlCol="0">
            <a:spAutoFit/>
          </a:bodyPr>
          <a:lstStyle/>
          <a:p>
            <a:r>
              <a:rPr lang="en-US" sz="1000" i="1" dirty="0">
                <a:latin typeface="Calibri" panose="020F0502020204030204" pitchFamily="34" charset="0"/>
                <a:cs typeface="Calibri" panose="020F0502020204030204" pitchFamily="34" charset="0"/>
              </a:rPr>
              <a:t>Source: Business Insider. (2016, Oct. 19). Animated map shows history of immigration to the US [Video]. </a:t>
            </a:r>
            <a:br>
              <a:rPr lang="en-US" sz="1000" i="1" dirty="0">
                <a:latin typeface="Calibri" panose="020F0502020204030204" pitchFamily="34" charset="0"/>
                <a:cs typeface="Calibri" panose="020F0502020204030204" pitchFamily="34" charset="0"/>
              </a:rPr>
            </a:br>
            <a:r>
              <a:rPr lang="en-US" sz="1000" i="1" dirty="0">
                <a:latin typeface="Calibri" panose="020F0502020204030204" pitchFamily="34" charset="0"/>
                <a:cs typeface="Calibri" panose="020F0502020204030204" pitchFamily="34" charset="0"/>
              </a:rPr>
              <a:t>YouTube. https://</a:t>
            </a:r>
            <a:r>
              <a:rPr lang="en-US" sz="1000" i="1" dirty="0" err="1">
                <a:latin typeface="Calibri" panose="020F0502020204030204" pitchFamily="34" charset="0"/>
                <a:cs typeface="Calibri" panose="020F0502020204030204" pitchFamily="34" charset="0"/>
              </a:rPr>
              <a:t>www.youtube.com</a:t>
            </a:r>
            <a:r>
              <a:rPr lang="en-US" sz="1000" i="1" dirty="0">
                <a:latin typeface="Calibri" panose="020F0502020204030204" pitchFamily="34" charset="0"/>
                <a:cs typeface="Calibri" panose="020F0502020204030204" pitchFamily="34" charset="0"/>
              </a:rPr>
              <a:t>/</a:t>
            </a:r>
            <a:r>
              <a:rPr lang="en-US" sz="1000" i="1" dirty="0" err="1">
                <a:latin typeface="Calibri" panose="020F0502020204030204" pitchFamily="34" charset="0"/>
                <a:cs typeface="Calibri" panose="020F0502020204030204" pitchFamily="34" charset="0"/>
              </a:rPr>
              <a:t>watch?time_continue</a:t>
            </a:r>
            <a:r>
              <a:rPr lang="en-US" sz="1000" i="1" dirty="0">
                <a:latin typeface="Calibri" panose="020F0502020204030204" pitchFamily="34" charset="0"/>
                <a:cs typeface="Calibri" panose="020F0502020204030204" pitchFamily="34" charset="0"/>
              </a:rPr>
              <a:t>=6&amp;v=Fe79i1mu-mc&amp;feature=</a:t>
            </a:r>
            <a:r>
              <a:rPr lang="en-US" sz="1000" i="1" dirty="0" err="1">
                <a:latin typeface="Calibri" panose="020F0502020204030204" pitchFamily="34" charset="0"/>
                <a:cs typeface="Calibri" panose="020F0502020204030204" pitchFamily="34" charset="0"/>
              </a:rPr>
              <a:t>emb_logo</a:t>
            </a:r>
            <a:endParaRPr lang="en-US" sz="1000" i="1" dirty="0">
              <a:latin typeface="Calibri" panose="020F0502020204030204" pitchFamily="34" charset="0"/>
              <a:cs typeface="Calibri" panose="020F0502020204030204" pitchFamily="34"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Google Expeditions</a:t>
            </a:r>
            <a:endParaRPr/>
          </a:p>
        </p:txBody>
      </p:sp>
      <p:sp>
        <p:nvSpPr>
          <p:cNvPr id="99" name="Google Shape;99;p22"/>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The History of Asian American Oppression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The Chinese Exclusion Act</a:t>
            </a:r>
            <a:endParaRPr/>
          </a:p>
        </p:txBody>
      </p:sp>
      <p:sp>
        <p:nvSpPr>
          <p:cNvPr id="105" name="Google Shape;105;p2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Signed by President Chester A. Arthur in 1882</a:t>
            </a:r>
            <a:endParaRPr dirty="0"/>
          </a:p>
          <a:p>
            <a:pPr marL="457200" lvl="0" indent="-393700" algn="l" rtl="0">
              <a:spcBef>
                <a:spcPts val="520"/>
              </a:spcBef>
              <a:spcAft>
                <a:spcPts val="0"/>
              </a:spcAft>
              <a:buSzPts val="2600"/>
              <a:buChar char="•"/>
            </a:pPr>
            <a:r>
              <a:rPr lang="en" dirty="0"/>
              <a:t>Prevented immigration and naturalization of Chinese for over 60 years</a:t>
            </a:r>
            <a:endParaRPr dirty="0"/>
          </a:p>
          <a:p>
            <a:pPr marL="457200" lvl="0" indent="-393700" algn="l" rtl="0">
              <a:spcBef>
                <a:spcPts val="520"/>
              </a:spcBef>
              <a:spcAft>
                <a:spcPts val="0"/>
              </a:spcAft>
              <a:buSzPts val="2600"/>
              <a:buChar char="•"/>
            </a:pPr>
            <a:r>
              <a:rPr lang="en" dirty="0"/>
              <a:t>Many other Asian nations were included in this act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Targeted Immigration</a:t>
            </a:r>
            <a:endParaRPr/>
          </a:p>
        </p:txBody>
      </p:sp>
      <p:sp>
        <p:nvSpPr>
          <p:cNvPr id="111" name="Google Shape;111;p2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Started during the California Gold Rush</a:t>
            </a:r>
            <a:endParaRPr dirty="0"/>
          </a:p>
          <a:p>
            <a:pPr marL="457200" lvl="0" indent="-393700" algn="l" rtl="0">
              <a:spcBef>
                <a:spcPts val="520"/>
              </a:spcBef>
              <a:spcAft>
                <a:spcPts val="0"/>
              </a:spcAft>
              <a:buSzPts val="2600"/>
              <a:buChar char="•"/>
            </a:pPr>
            <a:r>
              <a:rPr lang="en" dirty="0"/>
              <a:t>Resulted from years of resentment toward the Chinese</a:t>
            </a:r>
            <a:endParaRPr dirty="0"/>
          </a:p>
          <a:p>
            <a:pPr marL="457200" lvl="0" indent="-393700" algn="l" rtl="0">
              <a:spcBef>
                <a:spcPts val="520"/>
              </a:spcBef>
              <a:spcAft>
                <a:spcPts val="0"/>
              </a:spcAft>
              <a:buSzPts val="2600"/>
              <a:buChar char="•"/>
            </a:pPr>
            <a:r>
              <a:rPr lang="en-US" dirty="0"/>
              <a:t>Chinese were easy targets due to </a:t>
            </a:r>
            <a:r>
              <a:rPr lang="en" dirty="0"/>
              <a:t>“Different looks, style of dress, and ‘foreign’ behaviors.”</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513</Words>
  <Application>Microsoft Macintosh PowerPoint</Application>
  <PresentationFormat>On-screen Show (16:9)</PresentationFormat>
  <Paragraphs>48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Noto Sans Symbols</vt:lpstr>
      <vt:lpstr>Constantia</vt:lpstr>
      <vt:lpstr>Georgia</vt:lpstr>
      <vt:lpstr>LEARN theme</vt:lpstr>
      <vt:lpstr>Immigration and the Asian American Experience</vt:lpstr>
      <vt:lpstr>By the end of this lesson, you will be able to...</vt:lpstr>
      <vt:lpstr>Essential Questions</vt:lpstr>
      <vt:lpstr>Always, Sometimes, or Never True</vt:lpstr>
      <vt:lpstr>3-2-1</vt:lpstr>
      <vt:lpstr>History of Immigration to the United States</vt:lpstr>
      <vt:lpstr>Google Expeditions</vt:lpstr>
      <vt:lpstr>The Chinese Exclusion Act</vt:lpstr>
      <vt:lpstr>Targeted Immigration</vt:lpstr>
      <vt:lpstr>Professions</vt:lpstr>
      <vt:lpstr>Interrogation</vt:lpstr>
      <vt:lpstr>Expansion</vt:lpstr>
      <vt:lpstr>Write a Letter Home</vt:lpstr>
      <vt:lpstr>Always, Sometimes, or Never True—Revisited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and the Asian-American Experience</dc:title>
  <dc:creator>K20 Center</dc:creator>
  <cp:lastModifiedBy>Walters, Darrin J.</cp:lastModifiedBy>
  <cp:revision>7</cp:revision>
  <dcterms:modified xsi:type="dcterms:W3CDTF">2020-04-24T20:25:40Z</dcterms:modified>
</cp:coreProperties>
</file>