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4" r:id="rId2"/>
  </p:sldMasterIdLst>
  <p:notesMasterIdLst>
    <p:notesMasterId r:id="rId2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5143500" type="screen16x9"/>
  <p:notesSz cx="6858000" cy="9144000"/>
  <p:embeddedFontLst>
    <p:embeddedFont>
      <p:font typeface="Constantia" panose="02030602050306030303" pitchFamily="18" charset="0"/>
      <p:regular r:id="rId26"/>
      <p:bold r:id="rId27"/>
      <p:italic r:id="rId28"/>
      <p:boldItalic r:id="rId29"/>
    </p:embeddedFont>
    <p:embeddedFont>
      <p:font typeface="Georgia" panose="02040502050405020303" pitchFamily="18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f31q0td4PP53aE4j6L5ZpsS/pX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78F253-0227-8C44-A44A-987F800DCAEC}" v="1" dt="2024-04-24T17:02:09.9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80544"/>
  </p:normalViewPr>
  <p:slideViewPr>
    <p:cSldViewPr snapToGrid="0">
      <p:cViewPr varScale="1">
        <p:scale>
          <a:sx n="136" d="100"/>
          <a:sy n="136" d="100"/>
        </p:scale>
        <p:origin x="150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1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customschemas.google.com/relationships/presentationmetadata" Target="meta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7.fntdata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3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harram, Jehanne" userId="85e21374-e6a7-4794-bfaa-d28b9d520c64" providerId="ADAL" clId="{4578F253-0227-8C44-A44A-987F800DCAEC}"/>
    <pc:docChg chg="modSld">
      <pc:chgData name="Moharram, Jehanne" userId="85e21374-e6a7-4794-bfaa-d28b9d520c64" providerId="ADAL" clId="{4578F253-0227-8C44-A44A-987F800DCAEC}" dt="2024-04-30T15:02:43.400" v="58" actId="20577"/>
      <pc:docMkLst>
        <pc:docMk/>
      </pc:docMkLst>
      <pc:sldChg chg="modSp mod">
        <pc:chgData name="Moharram, Jehanne" userId="85e21374-e6a7-4794-bfaa-d28b9d520c64" providerId="ADAL" clId="{4578F253-0227-8C44-A44A-987F800DCAEC}" dt="2024-04-30T15:01:54.484" v="30" actId="20577"/>
        <pc:sldMkLst>
          <pc:docMk/>
          <pc:sldMk cId="0" sldId="265"/>
        </pc:sldMkLst>
        <pc:spChg chg="mod">
          <ac:chgData name="Moharram, Jehanne" userId="85e21374-e6a7-4794-bfaa-d28b9d520c64" providerId="ADAL" clId="{4578F253-0227-8C44-A44A-987F800DCAEC}" dt="2024-04-30T15:01:49.785" v="23" actId="20577"/>
          <ac:spMkLst>
            <pc:docMk/>
            <pc:sldMk cId="0" sldId="265"/>
            <ac:spMk id="128" creationId="{00000000-0000-0000-0000-000000000000}"/>
          </ac:spMkLst>
        </pc:spChg>
        <pc:spChg chg="mod">
          <ac:chgData name="Moharram, Jehanne" userId="85e21374-e6a7-4794-bfaa-d28b9d520c64" providerId="ADAL" clId="{4578F253-0227-8C44-A44A-987F800DCAEC}" dt="2024-04-30T15:01:54.484" v="30" actId="20577"/>
          <ac:spMkLst>
            <pc:docMk/>
            <pc:sldMk cId="0" sldId="265"/>
            <ac:spMk id="129" creationId="{00000000-0000-0000-0000-000000000000}"/>
          </ac:spMkLst>
        </pc:spChg>
      </pc:sldChg>
      <pc:sldChg chg="modSp mod">
        <pc:chgData name="Moharram, Jehanne" userId="85e21374-e6a7-4794-bfaa-d28b9d520c64" providerId="ADAL" clId="{4578F253-0227-8C44-A44A-987F800DCAEC}" dt="2024-04-30T15:02:05.771" v="44" actId="20577"/>
        <pc:sldMkLst>
          <pc:docMk/>
          <pc:sldMk cId="0" sldId="266"/>
        </pc:sldMkLst>
        <pc:spChg chg="mod">
          <ac:chgData name="Moharram, Jehanne" userId="85e21374-e6a7-4794-bfaa-d28b9d520c64" providerId="ADAL" clId="{4578F253-0227-8C44-A44A-987F800DCAEC}" dt="2024-04-30T15:02:02.193" v="37" actId="20577"/>
          <ac:spMkLst>
            <pc:docMk/>
            <pc:sldMk cId="0" sldId="266"/>
            <ac:spMk id="134" creationId="{00000000-0000-0000-0000-000000000000}"/>
          </ac:spMkLst>
        </pc:spChg>
        <pc:spChg chg="mod">
          <ac:chgData name="Moharram, Jehanne" userId="85e21374-e6a7-4794-bfaa-d28b9d520c64" providerId="ADAL" clId="{4578F253-0227-8C44-A44A-987F800DCAEC}" dt="2024-04-30T15:02:05.771" v="44" actId="20577"/>
          <ac:spMkLst>
            <pc:docMk/>
            <pc:sldMk cId="0" sldId="266"/>
            <ac:spMk id="135" creationId="{00000000-0000-0000-0000-000000000000}"/>
          </ac:spMkLst>
        </pc:spChg>
      </pc:sldChg>
      <pc:sldChg chg="modSp mod">
        <pc:chgData name="Moharram, Jehanne" userId="85e21374-e6a7-4794-bfaa-d28b9d520c64" providerId="ADAL" clId="{4578F253-0227-8C44-A44A-987F800DCAEC}" dt="2024-04-30T15:02:43.400" v="58" actId="20577"/>
        <pc:sldMkLst>
          <pc:docMk/>
          <pc:sldMk cId="0" sldId="270"/>
        </pc:sldMkLst>
        <pc:spChg chg="mod">
          <ac:chgData name="Moharram, Jehanne" userId="85e21374-e6a7-4794-bfaa-d28b9d520c64" providerId="ADAL" clId="{4578F253-0227-8C44-A44A-987F800DCAEC}" dt="2024-04-30T15:02:43.400" v="58" actId="20577"/>
          <ac:spMkLst>
            <pc:docMk/>
            <pc:sldMk cId="0" sldId="270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hysics.weber.edu/amiri/physicsvideos/part1/laws_of_motion/first_law/default.asp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imer.k20center.ou.edu/&#160;" TargetMode="Externa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68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OBNpJQxQrs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L62ueMB0E5E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41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L62ueMB0E5E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c05525206a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c05525206a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c05525206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c05525206a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sz="2000" b="0" i="0" u="none" strike="noStrike" dirty="0">
                <a:solidFill>
                  <a:srgbClr val="000000"/>
                </a:solidFill>
                <a:effectLst/>
              </a:rPr>
              <a:t>Demonstrations in physics. (n.d.). Newton’s first law of motion. </a:t>
            </a:r>
            <a:r>
              <a:rPr lang="en-US" sz="2000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https://physics.weber.edu/amiri/physicsvideos/part1/laws_of_motion/first_law/default.asp </a:t>
            </a:r>
            <a:endParaRPr lang="en-US" sz="2000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05525206a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05525206a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c05525206a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2c05525206a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05525206a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05525206a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c05525206a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c05525206a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c05525206a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c05525206a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Gallery walk / carousel.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https://learn.k20center.ou.edu/strategy/118</a:t>
            </a:r>
            <a:endParaRPr lang="en-US" u="sng" dirty="0">
              <a:solidFill>
                <a:srgbClr val="1155CC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Center. (n.d.). K20 timer - 00:00:00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https://timer.k20center.ou.edu/ 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c05525206a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c05525206a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c05525206a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c05525206a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200">
                <a:solidFill>
                  <a:srgbClr val="292929"/>
                </a:solidFill>
                <a:latin typeface="Calibri"/>
                <a:ea typeface="Calibri"/>
                <a:cs typeface="Calibri"/>
                <a:sym typeface="Calibri"/>
              </a:rPr>
              <a:t>K20 Center. (n.d.). Stop and Jot. Strategies.</a:t>
            </a:r>
            <a:r>
              <a:rPr lang="en-US" sz="1200">
                <a:solidFill>
                  <a:srgbClr val="29292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20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https://learn.k20center.ou.edu/strategy/168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6eb706548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26eb706548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This slide is for the ICAP version of the lesson.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K20 Center (2020, December 14). K20 ICAP - Attorney &amp; chemical engineer - Buckle Up. YouTube [Video].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https://youtu.be/3OBNpJQxQrs</a:t>
            </a:r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i="0" dirty="0">
              <a:effectLst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6eb706548e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2" name="Google Shape;192;g26eb706548e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This slide is for the ICAP version of the lesson.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c05525206a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2c05525206a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6eb706548e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26eb706548e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" name="Google Shape;8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05525206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05525206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055252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055252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U.S. Department of Transportation National Highway Traffic Safety Administration. (2015, May 8).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Second chance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linkClick r:id="rId3"/>
              </a:rPr>
              <a:t>watch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linkClick r:id="rId4"/>
              </a:rPr>
              <a:t>?v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=L62ueMB0E5E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c05525206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2c05525206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K20 Center. (n.d.). I think / we think. Strategies. </a:t>
            </a:r>
            <a:r>
              <a:rPr lang="en-US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https://learn.k20center.ou.edu/strategy/141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c05525206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c05525206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2c05525206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2c05525206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c05525206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c05525206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U.S. Department of Transportation National Highway Traffic Safety Administration. (2015, May 8). </a:t>
            </a:r>
            <a:r>
              <a:rPr lang="en-US" b="0" i="1" u="none" strike="noStrike" dirty="0">
                <a:solidFill>
                  <a:srgbClr val="000000"/>
                </a:solidFill>
                <a:effectLst/>
              </a:rPr>
              <a:t>Second chance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[Video]. YouTube. 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3"/>
              </a:rPr>
              <a:t>https://www.youtube.com/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linkClick r:id="rId3"/>
              </a:rPr>
              <a:t>watch</a:t>
            </a:r>
            <a:r>
              <a:rPr lang="en-US" b="0" i="0" u="none" strike="noStrike" dirty="0" err="1">
                <a:solidFill>
                  <a:srgbClr val="000000"/>
                </a:solidFill>
                <a:effectLst/>
                <a:hlinkClick r:id="rId4"/>
              </a:rPr>
              <a:t>?v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hlinkClick r:id="rId4"/>
              </a:rPr>
              <a:t>=L62ueMB0E5E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 </a:t>
            </a:r>
          </a:p>
          <a:p>
            <a:pPr marL="0" lvl="0" indent="0" algn="l" rtl="0">
              <a:spcBef>
                <a:spcPts val="13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81745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3575050" y="1428750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457200" y="1428750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5" name="Google Shape;45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1B1E"/>
              </a:buClr>
              <a:buSzPts val="3600"/>
              <a:buFont typeface="Georgia"/>
              <a:buNone/>
              <a:defRPr sz="3600" b="0">
                <a:solidFill>
                  <a:srgbClr val="991B1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Georgia"/>
              <a:buNone/>
              <a:defRPr sz="3600" b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2"/>
          </p:nvPr>
        </p:nvSpPr>
        <p:spPr>
          <a:xfrm>
            <a:off x="4692274" y="1200150"/>
            <a:ext cx="39945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onstantia"/>
              <a:buChar char="•"/>
              <a:defRPr sz="1350"/>
            </a:lvl9pPr>
          </a:lstStyle>
          <a:p>
            <a:endParaRPr/>
          </a:p>
        </p:txBody>
      </p:sp>
      <p:pic>
        <p:nvPicPr>
          <p:cNvPr id="50" name="Google Shape;5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go slide">
  <p:cSld name="Logo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blue">
  <p:cSld name="Title and body blue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2836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red">
  <p:cSld name="Title and body red"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71D20"/>
              </a:buClr>
              <a:buSzPts val="3600"/>
              <a:buFont typeface="Calibri"/>
              <a:buNone/>
              <a:defRPr>
                <a:solidFill>
                  <a:srgbClr val="971D2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59" name="Google Shape;5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yellow">
  <p:cSld name="Title and body yellow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A8219"/>
              </a:buClr>
              <a:buSzPts val="3600"/>
              <a:buFont typeface="Calibri"/>
              <a:buNone/>
              <a:defRPr>
                <a:solidFill>
                  <a:schemeClr val="accent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9051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75"/>
              <a:buChar char="⚫"/>
              <a:defRPr/>
            </a:lvl5pPr>
            <a:lvl6pPr marL="2743200" lvl="5" indent="-297179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80"/>
              <a:buChar char="⚫"/>
              <a:defRPr/>
            </a:lvl6pPr>
            <a:lvl7pPr marL="3200400" lvl="6" indent="-28956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"/>
              <a:buChar char="⚫"/>
              <a:defRPr/>
            </a:lvl7pPr>
            <a:lvl8pPr marL="3657600" lvl="7" indent="-30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Constantia"/>
              <a:buChar char="•"/>
              <a:defRPr/>
            </a:lvl8pPr>
            <a:lvl9pPr marL="4114800" lvl="8" indent="-29527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"/>
              <a:buFont typeface="Constantia"/>
              <a:buChar char="•"/>
              <a:defRPr/>
            </a:lvl9pPr>
          </a:lstStyle>
          <a:p>
            <a:endParaRPr/>
          </a:p>
        </p:txBody>
      </p:sp>
      <p:pic>
        <p:nvPicPr>
          <p:cNvPr id="63" name="Google Shape;6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70" name="Google Shape;7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3" name="Google Shape;13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lank">
  <p:cSld name="1_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3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4"/>
          </p:nvPr>
        </p:nvSpPr>
        <p:spPr>
          <a:xfrm>
            <a:off x="4645027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0956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Char char="⚫"/>
              <a:defRPr sz="1500"/>
            </a:lvl2pPr>
            <a:lvl3pPr marL="1371600" lvl="2" indent="-288607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Char char="⚫"/>
              <a:defRPr sz="1350"/>
            </a:lvl3pPr>
            <a:lvl4pPr marL="1828800" lvl="3" indent="-27813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4pPr>
            <a:lvl5pPr marL="2286000" lvl="4" indent="-278129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Char char="⚫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2" name="Google Shape;22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26" name="Google Shape;2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0" name="Google Shape;30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 sz="1800"/>
            </a:lvl2pPr>
            <a:lvl3pPr marL="1371600" lvl="2" indent="-295275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050"/>
              <a:buChar char="⚫"/>
              <a:defRPr sz="1500"/>
            </a:lvl3pPr>
            <a:lvl4pPr marL="1828800" lvl="3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5" name="Google Shape;3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27848" y="39433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onstantia"/>
              <a:buChar char="•"/>
              <a:defRPr sz="120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onstantia"/>
              <a:buChar char="•"/>
              <a:defRPr sz="1050" b="0" i="0" u="none" strike="noStrike" cap="none">
                <a:solidFill>
                  <a:schemeClr val="lt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3OBNpJQxQrs?feature=oembed" TargetMode="External"/><Relationship Id="rId6" Type="http://schemas.openxmlformats.org/officeDocument/2006/relationships/image" Target="../media/image10.jpeg"/><Relationship Id="rId5" Type="http://schemas.openxmlformats.org/officeDocument/2006/relationships/hyperlink" Target="https://www.youtube.com/watch?v=3OBNpJQxQrs&amp;feature=youtu.be" TargetMode="Externa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62ueMB0E5E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L62ueMB0E5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62ueMB0E5E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L62ueMB0E5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05525206a_0_4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Ball and Target</a:t>
            </a:r>
            <a:endParaRPr dirty="0"/>
          </a:p>
        </p:txBody>
      </p:sp>
      <p:sp>
        <p:nvSpPr>
          <p:cNvPr id="129" name="Google Shape;129;g2c05525206a_0_4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You and your group will try to drop a ball into the middle bucket, while running past it.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What challenges do you think you will face during this activity?</a:t>
            </a: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Create a list with your group.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05525206a_0_5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spcFirstLastPara="1" wrap="square" lIns="91400" tIns="91400" rIns="91400" bIns="91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Ball Activity Directions</a:t>
            </a:r>
            <a:endParaRPr dirty="0"/>
          </a:p>
        </p:txBody>
      </p:sp>
      <p:sp>
        <p:nvSpPr>
          <p:cNvPr id="135" name="Google Shape;135;g2c05525206a_0_5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6272400" cy="3725700"/>
          </a:xfrm>
          <a:prstGeom prst="rect">
            <a:avLst/>
          </a:prstGeom>
        </p:spPr>
        <p:txBody>
          <a:bodyPr spcFirstLastPara="1" wrap="square" lIns="91400" tIns="91400" rIns="91400" bIns="914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Place the ball in one hand stretched out to your side.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Have another person record as you run to drop the ball in the middle bucket.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Each team member takes a turn and records their points.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 dirty="0"/>
              <a:t>After 4 rounds, add up each member's total and calculate the group’s mean.</a:t>
            </a:r>
            <a:endParaRPr dirty="0"/>
          </a:p>
        </p:txBody>
      </p:sp>
      <p:pic>
        <p:nvPicPr>
          <p:cNvPr id="136" name="Google Shape;136;g2c05525206a_0_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63376" y="1200151"/>
            <a:ext cx="1936399" cy="29419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05525206a_0_6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Trajectory</a:t>
            </a:r>
            <a:endParaRPr/>
          </a:p>
        </p:txBody>
      </p:sp>
      <p:sp>
        <p:nvSpPr>
          <p:cNvPr id="142" name="Google Shape;142;g2c05525206a_0_66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The path taken by a flying projectile or an object moving based on the action of a given force.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c05525206a_0_7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Projectile</a:t>
            </a:r>
            <a:endParaRPr/>
          </a:p>
        </p:txBody>
      </p:sp>
      <p:sp>
        <p:nvSpPr>
          <p:cNvPr id="148" name="Google Shape;148;g2c05525206a_0_7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Any object that is cast, fired, flung, heaved, hurled, pitched, tossed, or thrown and is influenced by its own interia and downward pull of gravity.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c05525206a_0_7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Reflecting</a:t>
            </a:r>
            <a:endParaRPr/>
          </a:p>
        </p:txBody>
      </p:sp>
      <p:sp>
        <p:nvSpPr>
          <p:cNvPr id="154" name="Google Shape;154;g2c05525206a_0_7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is the inertia of the occupants inside the car related to the inertia of the ball in your hand?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How does your sketch of the man’s motion compare to the motion of the falling ball?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Are both the man and the ball considered projectiles?</a:t>
            </a:r>
            <a:endParaRPr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/>
              <a:t>What effect does gravity, paired with inertia, have on the motion of the man and falling ball?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c05525206a_0_6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Sketch</a:t>
            </a:r>
            <a:endParaRPr/>
          </a:p>
        </p:txBody>
      </p:sp>
      <p:sp>
        <p:nvSpPr>
          <p:cNvPr id="160" name="Google Shape;160;g2c05525206a_0_6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On your group’s poster, depict the comparison of the man in the car video to that of the ball’s motion.</a:t>
            </a:r>
            <a:endParaRPr dirty="0"/>
          </a:p>
          <a:p>
            <a:pPr marL="45720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 dirty="0"/>
              <a:t> </a:t>
            </a:r>
            <a:endParaRPr dirty="0"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Write a summary (3–5 sentences) stating how Newton’s first law and inertia apply to </a:t>
            </a:r>
            <a:r>
              <a:rPr lang="en-US"/>
              <a:t>the ball </a:t>
            </a:r>
            <a:r>
              <a:rPr lang="en-US" dirty="0"/>
              <a:t>activity based on your responses from the analysis questions.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05525206a_0_86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Gallery Walk</a:t>
            </a:r>
            <a:endParaRPr dirty="0"/>
          </a:p>
        </p:txBody>
      </p:sp>
      <p:sp>
        <p:nvSpPr>
          <p:cNvPr id="166" name="Google Shape;166;g2c05525206a_0_86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dirty="0"/>
              <a:t>With your group, visit the other posters around the room.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do they compare to yours?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notice?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do you wonder?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Using sticky notes, leave any comments or questions you have about the topic. 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Rotate until you are back at your original model.</a:t>
            </a:r>
            <a:endParaRPr dirty="0"/>
          </a:p>
        </p:txBody>
      </p:sp>
      <p:pic>
        <p:nvPicPr>
          <p:cNvPr id="167" name="Google Shape;167;g2c05525206a_0_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9188" y="259010"/>
            <a:ext cx="2357612" cy="11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05525206a_0_9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Beyond the Classroom</a:t>
            </a:r>
            <a:endParaRPr/>
          </a:p>
        </p:txBody>
      </p:sp>
      <p:sp>
        <p:nvSpPr>
          <p:cNvPr id="173" name="Google Shape;173;g2c05525206a_0_9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Where might you encounter or see a projectile that has similar motion to the man in the car and the falling ball?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c05525206a_0_92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Stop and Jot—World War II </a:t>
            </a:r>
            <a:endParaRPr dirty="0"/>
          </a:p>
        </p:txBody>
      </p:sp>
      <p:sp>
        <p:nvSpPr>
          <p:cNvPr id="179" name="Google Shape;179;g2c05525206a_0_92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“World War II Technology that Changed Warfare: Radar and Bombsights.”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Read only the Introduction and pages 11–15. (Bombsights: The Advancement of Bombsights)</a:t>
            </a:r>
            <a:endParaRPr dirty="0">
              <a:highlight>
                <a:srgbClr val="FFFF00"/>
              </a:highligh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your group, take turns sharing what you learned.</a:t>
            </a:r>
            <a:endParaRPr dirty="0"/>
          </a:p>
          <a:p>
            <a:pPr marL="457200" lvl="0" indent="-393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the Stop and Jot strategy by jotting down the main idea of each page as you read it. </a:t>
            </a:r>
            <a:endParaRPr dirty="0"/>
          </a:p>
        </p:txBody>
      </p:sp>
      <p:pic>
        <p:nvPicPr>
          <p:cNvPr id="180" name="Google Shape;180;g2c05525206a_0_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17075" y="38750"/>
            <a:ext cx="1471850" cy="14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6eb706548e_0_0"/>
          <p:cNvSpPr txBox="1">
            <a:spLocks noGrp="1"/>
          </p:cNvSpPr>
          <p:nvPr>
            <p:ph type="body" idx="1"/>
          </p:nvPr>
        </p:nvSpPr>
        <p:spPr>
          <a:xfrm>
            <a:off x="163975" y="851325"/>
            <a:ext cx="8344500" cy="12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/>
              <a:t>Let’s learn about two professions that need to understand the physics of car crashes, but from two vastly different angles. </a:t>
            </a:r>
            <a:endParaRPr/>
          </a:p>
          <a:p>
            <a:pPr marL="45720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Calibri"/>
              <a:buChar char="•"/>
            </a:pPr>
            <a:r>
              <a:rPr lang="en-US" sz="1900"/>
              <a:t>What kind of research would they need to do on Newton’s laws in order to be successful at these jobs?</a:t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6eb706548e_0_0"/>
          <p:cNvSpPr txBox="1">
            <a:spLocks noGrp="1"/>
          </p:cNvSpPr>
          <p:nvPr>
            <p:ph type="title"/>
          </p:nvPr>
        </p:nvSpPr>
        <p:spPr>
          <a:xfrm>
            <a:off x="457200" y="251208"/>
            <a:ext cx="8229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Safety Engineering</a:t>
            </a:r>
            <a:endParaRPr/>
          </a:p>
        </p:txBody>
      </p:sp>
      <p:pic>
        <p:nvPicPr>
          <p:cNvPr id="187" name="Google Shape;187;g26eb706548e_0_0"/>
          <p:cNvPicPr preferRelativeResize="0"/>
          <p:nvPr/>
        </p:nvPicPr>
        <p:blipFill rotWithShape="1">
          <a:blip r:embed="rId4">
            <a:alphaModFix/>
          </a:blip>
          <a:srcRect t="36252" b="37887"/>
          <a:stretch/>
        </p:blipFill>
        <p:spPr>
          <a:xfrm>
            <a:off x="5596280" y="157170"/>
            <a:ext cx="2643369" cy="683569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g26eb706548e_0_0"/>
          <p:cNvSpPr txBox="1"/>
          <p:nvPr/>
        </p:nvSpPr>
        <p:spPr>
          <a:xfrm>
            <a:off x="1833250" y="4678725"/>
            <a:ext cx="5976600" cy="3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https://www.youtube.com/watch?v=3OBNpJQxQrs&amp;feature=youtu.be</a:t>
            </a:r>
            <a:endParaRPr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K20 ICAP - Attorney &amp; Chemical Engineer - Buckle Up">
            <a:hlinkClick r:id="" action="ppaction://media"/>
            <a:extLst>
              <a:ext uri="{FF2B5EF4-FFF2-40B4-BE49-F238E27FC236}">
                <a16:creationId xmlns:a16="http://schemas.microsoft.com/office/drawing/2014/main" id="{F2639AE5-409F-F4A8-AB11-F7FA911A38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2477935" y="2251842"/>
            <a:ext cx="4188129" cy="2366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"/>
          <p:cNvSpPr txBox="1"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Ace in the Hole</a:t>
            </a:r>
            <a:endParaRPr/>
          </a:p>
        </p:txBody>
      </p:sp>
      <p:sp>
        <p:nvSpPr>
          <p:cNvPr id="80" name="Google Shape;80;p2"/>
          <p:cNvSpPr txBox="1"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Newton’s First Law of Motion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6eb706548e_0_69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/>
              <a:t>Safety First Engineering</a:t>
            </a:r>
            <a:endParaRPr/>
          </a:p>
        </p:txBody>
      </p:sp>
      <p:sp>
        <p:nvSpPr>
          <p:cNvPr id="195" name="Google Shape;195;g26eb706548e_0_69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/>
              <a:t>Think of a job you are interested in pursuing or find fascinating. </a:t>
            </a:r>
            <a:endParaRPr/>
          </a:p>
          <a:p>
            <a:pPr marL="457200" lvl="0" indent="-336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Calibri"/>
              <a:buChar char="•"/>
            </a:pPr>
            <a:r>
              <a:rPr lang="en-US" sz="2000"/>
              <a:t>How does that occupation institute safety procedures to reduce momentum on an object? Why are those safety precautions essential to that job?</a:t>
            </a:r>
            <a:endParaRPr/>
          </a:p>
        </p:txBody>
      </p:sp>
      <p:pic>
        <p:nvPicPr>
          <p:cNvPr id="196" name="Google Shape;196;g26eb706548e_0_69"/>
          <p:cNvPicPr preferRelativeResize="0"/>
          <p:nvPr/>
        </p:nvPicPr>
        <p:blipFill rotWithShape="1">
          <a:blip r:embed="rId3">
            <a:alphaModFix/>
          </a:blip>
          <a:srcRect t="36252" b="37887"/>
          <a:stretch/>
        </p:blipFill>
        <p:spPr>
          <a:xfrm>
            <a:off x="3250315" y="3097530"/>
            <a:ext cx="2643369" cy="6835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c05525206a_0_108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02" name="Google Shape;202;g2c05525206a_0_108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the man, the ball, and the bombs from WWI and WWII all related? (Use key terms from the lesson.)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Before bombsight technology and radar, what factors would have to be considered to get the falling projectile (the bomb) to hit its exact target?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what situation is a projectile launched but the effect of gravity on the path is not easily observed, only its own inertia?</a:t>
            </a:r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26eb706548e_0_6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Reflect</a:t>
            </a:r>
            <a:endParaRPr/>
          </a:p>
        </p:txBody>
      </p:sp>
      <p:sp>
        <p:nvSpPr>
          <p:cNvPr id="208" name="Google Shape;208;g26eb706548e_0_6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How are the man and the ball related? (</a:t>
            </a:r>
            <a:r>
              <a:rPr lang="en-US"/>
              <a:t>Use key </a:t>
            </a:r>
            <a:r>
              <a:rPr lang="en-US" dirty="0"/>
              <a:t>terms from the </a:t>
            </a:r>
            <a:r>
              <a:rPr lang="en-US"/>
              <a:t>lesson.)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What factors would have to be considered to get a falling projectile, such as the ball, to hit its exact target?</a:t>
            </a:r>
            <a:endParaRPr dirty="0"/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In what situations is a projectile launched but the effect of gravity on the path is not easily observed, only its own inertia?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/>
              <a:t>Essential Question</a:t>
            </a:r>
            <a:endParaRPr/>
          </a:p>
        </p:txBody>
      </p:sp>
      <p:sp>
        <p:nvSpPr>
          <p:cNvPr id="86" name="Google Shape;86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How do forces change a projectile’s trajectory?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05525206a_0_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Learning Objectives</a:t>
            </a:r>
            <a:endParaRPr/>
          </a:p>
        </p:txBody>
      </p:sp>
      <p:sp>
        <p:nvSpPr>
          <p:cNvPr id="92" name="Google Shape;92;g2c05525206a_0_5"/>
          <p:cNvSpPr txBox="1">
            <a:spLocks noGrp="1"/>
          </p:cNvSpPr>
          <p:nvPr>
            <p:ph type="body" idx="1"/>
          </p:nvPr>
        </p:nvSpPr>
        <p:spPr>
          <a:xfrm>
            <a:off x="530350" y="2028500"/>
            <a:ext cx="7772400" cy="2260695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20700" lvl="0" indent="-457200" algn="l" rtl="0"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Design and conduct a demonstration to show how objects will remain at rest or in uniform motion unless acted upon by another force.</a:t>
            </a:r>
            <a:endParaRPr dirty="0"/>
          </a:p>
          <a:p>
            <a:pPr marL="520700" lvl="0" indent="-457200" algn="l" rtl="0">
              <a:spcBef>
                <a:spcPts val="0"/>
              </a:spcBef>
              <a:spcAft>
                <a:spcPts val="800"/>
              </a:spcAft>
              <a:buClr>
                <a:schemeClr val="lt1"/>
              </a:buClr>
              <a:buSzPts val="2600"/>
              <a:buFont typeface="Arial" panose="020B0604020202020204" pitchFamily="34" charset="0"/>
              <a:buChar char="•"/>
            </a:pPr>
            <a:r>
              <a:rPr lang="en-US" dirty="0"/>
              <a:t>Identify instances of Newton’s law in everyday phenomena.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5525206a_0_10"/>
          <p:cNvSpPr txBox="1"/>
          <p:nvPr/>
        </p:nvSpPr>
        <p:spPr>
          <a:xfrm>
            <a:off x="1088350" y="4744100"/>
            <a:ext cx="6995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https://www.youtube.com/watch?v=L62ueMB0E5E</a:t>
            </a: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Second Chance">
            <a:hlinkClick r:id="" action="ppaction://media"/>
            <a:extLst>
              <a:ext uri="{FF2B5EF4-FFF2-40B4-BE49-F238E27FC236}">
                <a16:creationId xmlns:a16="http://schemas.microsoft.com/office/drawing/2014/main" id="{1370615F-6207-31A1-B316-B440612D77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1051" y="550755"/>
            <a:ext cx="7153965" cy="40419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05525206a_0_20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400"/>
          </a:xfrm>
          <a:prstGeom prst="rect">
            <a:avLst/>
          </a:prstGeom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 Think/We Think</a:t>
            </a:r>
            <a:endParaRPr/>
          </a:p>
        </p:txBody>
      </p:sp>
      <p:sp>
        <p:nvSpPr>
          <p:cNvPr id="104" name="Google Shape;104;g2c05525206a_0_20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How does the video demonstrate Newton’s first law and inertia?</a:t>
            </a:r>
            <a:endParaRPr/>
          </a:p>
          <a:p>
            <a:pPr marL="457200" lvl="0" indent="-393700" algn="l" rtl="0">
              <a:spcBef>
                <a:spcPts val="52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Record your observations in the “I Think” column.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</a:ext>
              </a:extLs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After writing your “I Think” observations, discuss it with your elbow partner.</a:t>
            </a:r>
            <a:endParaRPr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</a:ext>
              </a:extLst>
            </a:endParaRPr>
          </a:p>
          <a:p>
            <a:pPr marL="457200" lvl="0" indent="-393700" algn="l" rtl="0">
              <a:spcBef>
                <a:spcPts val="0"/>
              </a:spcBef>
              <a:spcAft>
                <a:spcPts val="0"/>
              </a:spcAft>
              <a:buSzPts val="2600"/>
              <a:buAutoNum type="arabicPeriod"/>
            </a:pP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After discussing, with 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your</a:t>
            </a:r>
            <a:r>
              <a:rPr lang="en-US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 partner, fill in the “We Think” column.</a:t>
            </a:r>
            <a:endParaRPr/>
          </a:p>
        </p:txBody>
      </p:sp>
      <p:pic>
        <p:nvPicPr>
          <p:cNvPr id="105" name="Google Shape;105;g2c05525206a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8175" y="48513"/>
            <a:ext cx="1816525" cy="18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c05525206a_0_26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Newton’s First Law</a:t>
            </a:r>
            <a:endParaRPr dirty="0"/>
          </a:p>
        </p:txBody>
      </p:sp>
      <p:sp>
        <p:nvSpPr>
          <p:cNvPr id="111" name="Google Shape;111;g2c05525206a_0_26"/>
          <p:cNvSpPr txBox="1">
            <a:spLocks noGrp="1"/>
          </p:cNvSpPr>
          <p:nvPr>
            <p:ph type="body" idx="1"/>
          </p:nvPr>
        </p:nvSpPr>
        <p:spPr>
          <a:xfrm>
            <a:off x="530350" y="2028501"/>
            <a:ext cx="7772400" cy="15249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 object remains in motion or remains at rest until an unbalanced force is applied to the object, causing it to change its motion or state of rest.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c05525206a_0_31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Inertia</a:t>
            </a:r>
            <a:endParaRPr/>
          </a:p>
        </p:txBody>
      </p:sp>
      <p:sp>
        <p:nvSpPr>
          <p:cNvPr id="117" name="Google Shape;117;g2c05525206a_0_31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00"/>
          </a:xfrm>
          <a:prstGeom prst="rect">
            <a:avLst/>
          </a:prstGeom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spcBef>
                <a:spcPts val="520"/>
              </a:spcBef>
              <a:spcAft>
                <a:spcPts val="0"/>
              </a:spcAft>
              <a:buNone/>
            </a:pPr>
            <a:r>
              <a:rPr lang="en-US"/>
              <a:t>An object’s tendency to resist changing its motion or its state of rest.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c05525206a_0_10"/>
          <p:cNvSpPr txBox="1"/>
          <p:nvPr/>
        </p:nvSpPr>
        <p:spPr>
          <a:xfrm>
            <a:off x="1250483" y="4656636"/>
            <a:ext cx="6995100" cy="2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https://www.youtube.com/watch?v=L62ueMB0E5E</a:t>
            </a:r>
            <a:endParaRPr lang="en-US" sz="1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nline Media 1" descr="Second Chance">
            <a:hlinkClick r:id="" action="ppaction://media"/>
            <a:extLst>
              <a:ext uri="{FF2B5EF4-FFF2-40B4-BE49-F238E27FC236}">
                <a16:creationId xmlns:a16="http://schemas.microsoft.com/office/drawing/2014/main" id="{1370615F-6207-31A1-B316-B440612D770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171051" y="550755"/>
            <a:ext cx="7153965" cy="404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4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Custom 11">
      <a:dk1>
        <a:srgbClr val="000000"/>
      </a:dk1>
      <a:lt1>
        <a:srgbClr val="FFFFFF"/>
      </a:lt1>
      <a:dk2>
        <a:srgbClr val="534949"/>
      </a:dk2>
      <a:lt2>
        <a:srgbClr val="F2E6B7"/>
      </a:lt2>
      <a:accent1>
        <a:srgbClr val="DCBA25"/>
      </a:accent1>
      <a:accent2>
        <a:srgbClr val="679BCD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5D94C1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1141</Words>
  <Application>Microsoft Macintosh PowerPoint</Application>
  <PresentationFormat>On-screen Show (16:9)</PresentationFormat>
  <Paragraphs>89</Paragraphs>
  <Slides>22</Slides>
  <Notes>22</Notes>
  <HiddenSlides>3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Arial</vt:lpstr>
      <vt:lpstr>Constantia</vt:lpstr>
      <vt:lpstr>Georgia</vt:lpstr>
      <vt:lpstr>LEARN theme</vt:lpstr>
      <vt:lpstr>LEARN theme</vt:lpstr>
      <vt:lpstr>PowerPoint Presentation</vt:lpstr>
      <vt:lpstr>Ace in the Hole</vt:lpstr>
      <vt:lpstr>Essential Question</vt:lpstr>
      <vt:lpstr>Learning Objectives</vt:lpstr>
      <vt:lpstr>PowerPoint Presentation</vt:lpstr>
      <vt:lpstr>I Think/We Think</vt:lpstr>
      <vt:lpstr>Newton’s First Law</vt:lpstr>
      <vt:lpstr>Inertia</vt:lpstr>
      <vt:lpstr>PowerPoint Presentation</vt:lpstr>
      <vt:lpstr>Ball and Target</vt:lpstr>
      <vt:lpstr>Ball Activity Directions</vt:lpstr>
      <vt:lpstr>Trajectory</vt:lpstr>
      <vt:lpstr>Projectile</vt:lpstr>
      <vt:lpstr>Reflecting</vt:lpstr>
      <vt:lpstr>Sketch</vt:lpstr>
      <vt:lpstr>Gallery Walk</vt:lpstr>
      <vt:lpstr>Beyond the Classroom</vt:lpstr>
      <vt:lpstr>Stop and Jot—World War II </vt:lpstr>
      <vt:lpstr>Safety Engineering</vt:lpstr>
      <vt:lpstr>Safety First Engineering</vt:lpstr>
      <vt:lpstr>Reflect</vt:lpstr>
      <vt:lpstr>Reflect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K20 Center</dc:creator>
  <cp:lastModifiedBy>Moharram, Jehanne</cp:lastModifiedBy>
  <cp:revision>3</cp:revision>
  <dcterms:modified xsi:type="dcterms:W3CDTF">2024-04-30T15:02:44Z</dcterms:modified>
</cp:coreProperties>
</file>