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f31q0td4PP53aE4j6L5ZpsS/p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540"/>
  </p:normalViewPr>
  <p:slideViewPr>
    <p:cSldViewPr snapToGrid="0">
      <p:cViewPr varScale="1">
        <p:scale>
          <a:sx n="130" d="100"/>
          <a:sy n="130" d="100"/>
        </p:scale>
        <p:origin x="1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weber.edu/amiri/physicsvideos/part1/laws_of_motion/first_law/default.as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2ueMB0E5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2ueMB0E5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05525206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c05525206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0552520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05525206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Newton’s first law of Motion. (n.d.).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https://physics.weber.edu/amiri/physicsvideos/part1/laws_of_motion/first_law/default.asp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0552520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0552520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05525206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05525206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05525206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05525206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05525206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05525206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05525206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05525206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Gallery walk / carousel.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05525206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05525206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05525206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05525206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Stop and Jot. Strategies.</a:t>
            </a:r>
            <a:r>
              <a:rPr lang="en-US" sz="1200">
                <a:solidFill>
                  <a:srgbClr val="29292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https://learn.k20center.ou.edu/strategy/168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eb7065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6eb70654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slide is for the ICAP version of the lesson.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 dirty="0">
                <a:effectLst/>
              </a:rPr>
              <a:t>YouTube. (2020b, December 14). K20 ICAP - Attorney &amp; Chemical Engineer - Buckle up. YouTube. https://</a:t>
            </a:r>
            <a:r>
              <a:rPr lang="en-US" i="0" dirty="0" err="1">
                <a:effectLst/>
              </a:rPr>
              <a:t>www.youtube.com</a:t>
            </a:r>
            <a:r>
              <a:rPr lang="en-US" i="0" dirty="0">
                <a:effectLst/>
              </a:rPr>
              <a:t>/</a:t>
            </a:r>
            <a:r>
              <a:rPr lang="en-US" i="0" dirty="0" err="1">
                <a:effectLst/>
              </a:rPr>
              <a:t>watch?v</a:t>
            </a:r>
            <a:r>
              <a:rPr lang="en-US" i="0" dirty="0">
                <a:effectLst/>
              </a:rPr>
              <a:t>=3OBNpJQxQrs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eb706548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6eb706548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slide is for the ICAP version of the lesson.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05525206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c05525206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eb706548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6eb706548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0552520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0552520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0552520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0552520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YouTube. (2015, May 8). </a:t>
            </a:r>
            <a:r>
              <a:rPr lang="en-US" i="1"/>
              <a:t>Second chance</a:t>
            </a:r>
            <a:r>
              <a:rPr lang="en-US"/>
              <a:t>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https://www.youtube.com/watch?v=L62ueMB0E5E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0552520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0552520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I think / we think. Strategies. Retrieved from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05525206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05525206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05525206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05525206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0552520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0552520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YouTube. (2015, May 8). </a:t>
            </a:r>
            <a:r>
              <a:rPr lang="en-US" i="1" dirty="0"/>
              <a:t>Second chance</a:t>
            </a:r>
            <a:r>
              <a:rPr lang="en-US" dirty="0"/>
              <a:t>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https://www.youtube.com/watch?v=L62ueMB0E5E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74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OBNpJQxQrs?feature=oembed" TargetMode="External"/><Relationship Id="rId6" Type="http://schemas.openxmlformats.org/officeDocument/2006/relationships/image" Target="../media/image10.jpeg"/><Relationship Id="rId5" Type="http://schemas.openxmlformats.org/officeDocument/2006/relationships/hyperlink" Target="https://www.youtube.com/watch?v=3OBNpJQxQrs&amp;feature=youtu.be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62ueMB0E5E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L62ueMB0E5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62ueMB0E5E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L62ueMB0E5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05525206a_0_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Tennis Ball and Target</a:t>
            </a:r>
            <a:endParaRPr/>
          </a:p>
        </p:txBody>
      </p:sp>
      <p:sp>
        <p:nvSpPr>
          <p:cNvPr id="129" name="Google Shape;129;g2c05525206a_0_4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You and your group will try to drop a tennis ball, while running passed into the middle bucket.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What challenges do you think you will face during this activity?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Create a list with your group.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05525206a_0_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Tennis Ball and Activity Directions</a:t>
            </a:r>
            <a:endParaRPr/>
          </a:p>
        </p:txBody>
      </p:sp>
      <p:sp>
        <p:nvSpPr>
          <p:cNvPr id="135" name="Google Shape;135;g2c05525206a_0_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2724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Place the tennis ball in one hand stretched out to your side.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Have one person record as another runs to drop the ball in the middle bucket.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Each team member takes a turn, and record their points.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Add up each member's total after 4 rounds and calculate the group’s mean.</a:t>
            </a:r>
            <a:endParaRPr/>
          </a:p>
        </p:txBody>
      </p:sp>
      <p:pic>
        <p:nvPicPr>
          <p:cNvPr id="136" name="Google Shape;136;g2c05525206a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3376" y="1200151"/>
            <a:ext cx="1936399" cy="294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05525206a_0_6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Trajectory</a:t>
            </a:r>
            <a:endParaRPr/>
          </a:p>
        </p:txBody>
      </p:sp>
      <p:sp>
        <p:nvSpPr>
          <p:cNvPr id="142" name="Google Shape;142;g2c05525206a_0_6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The path taken by a flying projectile or an object moving on the action by a given force.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05525206a_0_7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Projectile</a:t>
            </a:r>
            <a:endParaRPr/>
          </a:p>
        </p:txBody>
      </p:sp>
      <p:sp>
        <p:nvSpPr>
          <p:cNvPr id="148" name="Google Shape;148;g2c05525206a_0_7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Any object that is cast, fired, flung, heaved, hurled, pitched, tossed, or thrown and is influenced by its own interia and downward pull of gravity.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05525206a_0_7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Reflecting</a:t>
            </a:r>
            <a:endParaRPr/>
          </a:p>
        </p:txBody>
      </p:sp>
      <p:sp>
        <p:nvSpPr>
          <p:cNvPr id="154" name="Google Shape;154;g2c05525206a_0_7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is the inertia of the occupants inside the car related to the inertia of the ball in your hand?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does your sketch of the man’s motion compare to the motion of the falling ball?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Are both the man and the ball considered projectiles?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effect does gravity, paired with inertia, have on the motion of the man and falling ball?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5525206a_0_6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Sketch</a:t>
            </a:r>
            <a:endParaRPr/>
          </a:p>
        </p:txBody>
      </p:sp>
      <p:sp>
        <p:nvSpPr>
          <p:cNvPr id="160" name="Google Shape;160;g2c05525206a_0_6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 your group’s poster, depict the comparison of the man in the car video to that of the tennis ball’s motion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Write a summary(3-5 sentences) stating how Newton’s first law and inertia apply to the tennis ball activity based on your responses from the analysis questions.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05525206a_0_8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Gallery Walk</a:t>
            </a:r>
            <a:endParaRPr/>
          </a:p>
        </p:txBody>
      </p:sp>
      <p:sp>
        <p:nvSpPr>
          <p:cNvPr id="166" name="Google Shape;166;g2c05525206a_0_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With your group, visit the other posters around the room.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 they compare to yours?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 you notice?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 you wonder?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Using sticky notes, leave any comments or questions you have about the topic.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Rotate until you are back at your original model.</a:t>
            </a:r>
            <a:endParaRPr/>
          </a:p>
        </p:txBody>
      </p:sp>
      <p:pic>
        <p:nvPicPr>
          <p:cNvPr id="167" name="Google Shape;167;g2c05525206a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6389" y="259003"/>
            <a:ext cx="2357612" cy="11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05525206a_0_9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Beyond the Classroom</a:t>
            </a:r>
            <a:endParaRPr/>
          </a:p>
        </p:txBody>
      </p:sp>
      <p:sp>
        <p:nvSpPr>
          <p:cNvPr id="173" name="Google Shape;173;g2c05525206a_0_9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Where might you encounter or see a projectile that has similar motion to the man in the car and the falling ball?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05525206a_0_9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Stop &amp; Jot-World War II </a:t>
            </a:r>
            <a:endParaRPr/>
          </a:p>
        </p:txBody>
      </p:sp>
      <p:sp>
        <p:nvSpPr>
          <p:cNvPr id="179" name="Google Shape;179;g2c05525206a_0_9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Read “World War II Technology that Changed Warfare Radar and Bombsights”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Read only the Introduction and pages 11-15 (Bombsights-The Advancement of Bombsights)</a:t>
            </a:r>
            <a:endParaRPr>
              <a:highlight>
                <a:srgbClr val="FFFF00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 your group take turns sharing what you learned.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 the Stop &amp; Jot strategy by jotting down the main idea of each page after reading each one. </a:t>
            </a:r>
            <a:endParaRPr/>
          </a:p>
        </p:txBody>
      </p:sp>
      <p:pic>
        <p:nvPicPr>
          <p:cNvPr id="180" name="Google Shape;180;g2c05525206a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075" y="38750"/>
            <a:ext cx="1471850" cy="1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eb706548e_0_0"/>
          <p:cNvSpPr txBox="1">
            <a:spLocks noGrp="1"/>
          </p:cNvSpPr>
          <p:nvPr>
            <p:ph type="body" idx="1"/>
          </p:nvPr>
        </p:nvSpPr>
        <p:spPr>
          <a:xfrm>
            <a:off x="163975" y="851325"/>
            <a:ext cx="83445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/>
              <a:t>Let’s learn about two professions that need to understand the physics of car crashes, but from two vastly different angles. </a:t>
            </a:r>
            <a:endParaRPr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/>
              <a:t>What kind of research would they need to do on Newton’s laws in order to be successful at these jobs?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6eb706548e_0_0"/>
          <p:cNvSpPr txBox="1">
            <a:spLocks noGrp="1"/>
          </p:cNvSpPr>
          <p:nvPr>
            <p:ph type="title"/>
          </p:nvPr>
        </p:nvSpPr>
        <p:spPr>
          <a:xfrm>
            <a:off x="457200" y="251208"/>
            <a:ext cx="8229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Safety Engineering</a:t>
            </a:r>
            <a:endParaRPr/>
          </a:p>
        </p:txBody>
      </p:sp>
      <p:pic>
        <p:nvPicPr>
          <p:cNvPr id="187" name="Google Shape;187;g26eb706548e_0_0"/>
          <p:cNvPicPr preferRelativeResize="0"/>
          <p:nvPr/>
        </p:nvPicPr>
        <p:blipFill rotWithShape="1">
          <a:blip r:embed="rId4">
            <a:alphaModFix/>
          </a:blip>
          <a:srcRect t="36252" b="37887"/>
          <a:stretch/>
        </p:blipFill>
        <p:spPr>
          <a:xfrm>
            <a:off x="5596280" y="157170"/>
            <a:ext cx="2643369" cy="68356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6eb706548e_0_0"/>
          <p:cNvSpPr txBox="1"/>
          <p:nvPr/>
        </p:nvSpPr>
        <p:spPr>
          <a:xfrm>
            <a:off x="1833250" y="4678725"/>
            <a:ext cx="59766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https://www.youtube.com/watch?v=3OBNpJQxQrs&amp;feature=youtu.be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K20 ICAP - Attorney &amp; Chemical Engineer - Buckle Up">
            <a:hlinkClick r:id="" action="ppaction://media"/>
            <a:extLst>
              <a:ext uri="{FF2B5EF4-FFF2-40B4-BE49-F238E27FC236}">
                <a16:creationId xmlns:a16="http://schemas.microsoft.com/office/drawing/2014/main" id="{F2639AE5-409F-F4A8-AB11-F7FA911A38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77935" y="2251842"/>
            <a:ext cx="4188129" cy="236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Ace in the Hole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Newton’s First Law of Motion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eb706548e_0_6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Safety First Engineering</a:t>
            </a:r>
            <a:endParaRPr/>
          </a:p>
        </p:txBody>
      </p:sp>
      <p:sp>
        <p:nvSpPr>
          <p:cNvPr id="195" name="Google Shape;195;g26eb706548e_0_6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2000"/>
              <a:t>Think of a job you are interested in pursuing or find fascinating. </a:t>
            </a:r>
            <a:endParaRPr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2000"/>
              <a:t>How does that occupation institute safety procedures to reduce momentum on an object? Why are those safety precautions essential to that job?</a:t>
            </a:r>
            <a:endParaRPr/>
          </a:p>
        </p:txBody>
      </p:sp>
      <p:pic>
        <p:nvPicPr>
          <p:cNvPr id="196" name="Google Shape;196;g26eb706548e_0_69"/>
          <p:cNvPicPr preferRelativeResize="0"/>
          <p:nvPr/>
        </p:nvPicPr>
        <p:blipFill rotWithShape="1">
          <a:blip r:embed="rId3">
            <a:alphaModFix/>
          </a:blip>
          <a:srcRect t="36252" b="37887"/>
          <a:stretch/>
        </p:blipFill>
        <p:spPr>
          <a:xfrm>
            <a:off x="3250315" y="3097530"/>
            <a:ext cx="2643369" cy="683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05525206a_0_10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</a:t>
            </a:r>
            <a:endParaRPr/>
          </a:p>
        </p:txBody>
      </p:sp>
      <p:sp>
        <p:nvSpPr>
          <p:cNvPr id="202" name="Google Shape;202;g2c05525206a_0_10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are the man, the ball, and the bombs from WWI and WWII all related? (use key terms from the lesson)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Before bomb sight technology and radar, what factors would have to be considered to get the falling projectile (the bomb) to hit its exact target?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 what situation is a projectile launched but the effect of gravity on the path is not easily observed, only its own inertia?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eb706548e_0_6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</a:t>
            </a:r>
            <a:endParaRPr/>
          </a:p>
        </p:txBody>
      </p:sp>
      <p:sp>
        <p:nvSpPr>
          <p:cNvPr id="208" name="Google Shape;208;g26eb706548e_0_6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are the man and the ball related? Instruct students to use key terms from the lesson.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factors would have to be considered to get a falling projectile, such as the ball, to hit its exact target?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 what situations is a projectile launched but the effect of gravity on the path is not easily observed, only its own inertia?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How do forces change a projectile’s trajectory?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05525206a_0_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2" name="Google Shape;92;g2c05525206a_0_5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8840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Design and conduct a demonstration to show how objects will remain at rest or in uniform motion unless acted upon by another force.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2600"/>
              <a:buChar char="●"/>
            </a:pPr>
            <a:r>
              <a:rPr lang="en-US"/>
              <a:t>Identify instances of Newton’s law in everyday phenomena.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05525206a_0_10"/>
          <p:cNvSpPr txBox="1"/>
          <p:nvPr/>
        </p:nvSpPr>
        <p:spPr>
          <a:xfrm>
            <a:off x="1088350" y="4744100"/>
            <a:ext cx="6995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https://www.youtube.com/watch?v=L62ueMB0E5E</a:t>
            </a:r>
            <a:endParaRPr lang="en-US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Second Chance">
            <a:hlinkClick r:id="" action="ppaction://media"/>
            <a:extLst>
              <a:ext uri="{FF2B5EF4-FFF2-40B4-BE49-F238E27FC236}">
                <a16:creationId xmlns:a16="http://schemas.microsoft.com/office/drawing/2014/main" id="{1370615F-6207-31A1-B316-B440612D77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1051" y="550755"/>
            <a:ext cx="7153965" cy="404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05525206a_0_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Think/We Think</a:t>
            </a:r>
            <a:endParaRPr/>
          </a:p>
        </p:txBody>
      </p:sp>
      <p:sp>
        <p:nvSpPr>
          <p:cNvPr id="104" name="Google Shape;104;g2c05525206a_0_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does the video demonstrate Newton’s first law and inertia?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Record your observations in the “I Think” column.</a:t>
            </a:r>
            <a:endParaRPr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After writing your “I Think” observations, discuss it with your elbow partner.</a:t>
            </a:r>
            <a:endParaRPr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After discussing, with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your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partner, fill in the “We Think” column.</a:t>
            </a:r>
            <a:endParaRPr/>
          </a:p>
        </p:txBody>
      </p:sp>
      <p:pic>
        <p:nvPicPr>
          <p:cNvPr id="105" name="Google Shape;105;g2c05525206a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175" y="48513"/>
            <a:ext cx="1816525" cy="18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05525206a_0_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Newton’s first law</a:t>
            </a:r>
            <a:endParaRPr/>
          </a:p>
        </p:txBody>
      </p:sp>
      <p:sp>
        <p:nvSpPr>
          <p:cNvPr id="111" name="Google Shape;111;g2c05525206a_0_26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524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An object remains in motion or remains at rest until an unbalanced force is applied to the object, causing it to change its motion or state of rest.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05525206a_0_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Inertia</a:t>
            </a:r>
            <a:endParaRPr/>
          </a:p>
        </p:txBody>
      </p:sp>
      <p:sp>
        <p:nvSpPr>
          <p:cNvPr id="117" name="Google Shape;117;g2c05525206a_0_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An object’s tendency to resist changing its motion or its state of rest.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05525206a_0_10"/>
          <p:cNvSpPr txBox="1"/>
          <p:nvPr/>
        </p:nvSpPr>
        <p:spPr>
          <a:xfrm>
            <a:off x="1250483" y="4656636"/>
            <a:ext cx="6995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https://www.youtube.com/watch?v=L62ueMB0E5E</a:t>
            </a:r>
            <a:endParaRPr lang="en-US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Second Chance">
            <a:hlinkClick r:id="" action="ppaction://media"/>
            <a:extLst>
              <a:ext uri="{FF2B5EF4-FFF2-40B4-BE49-F238E27FC236}">
                <a16:creationId xmlns:a16="http://schemas.microsoft.com/office/drawing/2014/main" id="{1370615F-6207-31A1-B316-B440612D77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1051" y="550755"/>
            <a:ext cx="7153965" cy="40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1097</Words>
  <Application>Microsoft Macintosh PowerPoint</Application>
  <PresentationFormat>On-screen Show (16:9)</PresentationFormat>
  <Paragraphs>87</Paragraphs>
  <Slides>22</Slides>
  <Notes>22</Notes>
  <HiddenSlides>3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Georgia</vt:lpstr>
      <vt:lpstr>Calibri</vt:lpstr>
      <vt:lpstr>Arial</vt:lpstr>
      <vt:lpstr>Constantia</vt:lpstr>
      <vt:lpstr>LEARN theme</vt:lpstr>
      <vt:lpstr>LEARN theme</vt:lpstr>
      <vt:lpstr>PowerPoint Presentation</vt:lpstr>
      <vt:lpstr>Ace in the Hole</vt:lpstr>
      <vt:lpstr>Essential Question</vt:lpstr>
      <vt:lpstr>Learning Objectives</vt:lpstr>
      <vt:lpstr>PowerPoint Presentation</vt:lpstr>
      <vt:lpstr>I Think/We Think</vt:lpstr>
      <vt:lpstr>Newton’s first law</vt:lpstr>
      <vt:lpstr>Inertia</vt:lpstr>
      <vt:lpstr>PowerPoint Presentation</vt:lpstr>
      <vt:lpstr>Tennis Ball and Target</vt:lpstr>
      <vt:lpstr>Tennis Ball and Activity Directions</vt:lpstr>
      <vt:lpstr>Trajectory</vt:lpstr>
      <vt:lpstr>Projectile</vt:lpstr>
      <vt:lpstr>Reflecting</vt:lpstr>
      <vt:lpstr>Sketch</vt:lpstr>
      <vt:lpstr>Gallery Walk</vt:lpstr>
      <vt:lpstr>Beyond the Classroom</vt:lpstr>
      <vt:lpstr>Stop &amp; Jot-World War II </vt:lpstr>
      <vt:lpstr>Safety Engineering</vt:lpstr>
      <vt:lpstr>Safety First Engineering</vt:lpstr>
      <vt:lpstr>Reflect</vt:lpstr>
      <vt:lpstr>Reflect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Franklin, Sherry</cp:lastModifiedBy>
  <cp:revision>3</cp:revision>
  <dcterms:modified xsi:type="dcterms:W3CDTF">2024-04-16T20:41:51Z</dcterms:modified>
</cp:coreProperties>
</file>