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9"/>
  </p:notesMasterIdLst>
  <p:sldIdLst>
    <p:sldId id="256" r:id="rId3"/>
    <p:sldId id="257" r:id="rId4"/>
    <p:sldId id="258" r:id="rId5"/>
    <p:sldId id="259" r:id="rId6"/>
    <p:sldId id="260" r:id="rId7"/>
    <p:sldId id="261" r:id="rId8"/>
    <p:sldId id="262" r:id="rId9"/>
    <p:sldId id="272" r:id="rId10"/>
    <p:sldId id="264" r:id="rId11"/>
    <p:sldId id="273" r:id="rId12"/>
    <p:sldId id="266" r:id="rId13"/>
    <p:sldId id="267" r:id="rId14"/>
    <p:sldId id="268" r:id="rId15"/>
    <p:sldId id="269" r:id="rId16"/>
    <p:sldId id="270" r:id="rId17"/>
    <p:sldId id="27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it5XXMa3WSk8O0H81BwcKzCP5d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B618C-4857-4DC9-90B4-B53E091CC51C}" v="39" dt="2020-03-05T20:21:5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3197" autoAdjust="0"/>
  </p:normalViewPr>
  <p:slideViewPr>
    <p:cSldViewPr snapToGrid="0">
      <p:cViewPr varScale="1">
        <p:scale>
          <a:sx n="153" d="100"/>
          <a:sy n="153" d="100"/>
        </p:scale>
        <p:origin x="1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PplMjgh_Ql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fc74060730ea745c8c4f356aa204c85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7c1b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L2HcwLgpBS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nvEgCg1yh3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Tell students that they are going to watch three short commercials, and as they watch each commercial, they need to write down their observations and any questions they may have. Click the picture, the link in the citation, or this link (</a:t>
            </a:r>
            <a:r>
              <a:rPr lang="en-US" sz="1100" dirty="0">
                <a:solidFill>
                  <a:srgbClr val="444444"/>
                </a:solidFill>
                <a:latin typeface="Calibri" panose="020F0502020204030204" pitchFamily="34" charset="0"/>
                <a:cs typeface="Calibri" panose="020F0502020204030204" pitchFamily="34" charset="0"/>
                <a:hlinkClick r:id="rId3"/>
              </a:rPr>
              <a:t>https://youtu.be/PplMjgh_QlM</a:t>
            </a:r>
            <a:r>
              <a:rPr lang="en-US" sz="1100" dirty="0">
                <a:solidFill>
                  <a:srgbClr val="444444"/>
                </a:solidFill>
                <a:latin typeface="Calibri" panose="020F0502020204030204" pitchFamily="34" charset="0"/>
                <a:cs typeface="Calibri" panose="020F0502020204030204" pitchFamily="34" charset="0"/>
              </a:rPr>
              <a:t>)</a:t>
            </a:r>
            <a:r>
              <a:rPr lang="en-US" sz="1100" b="0" i="0" u="none" strike="noStrike" dirty="0">
                <a:solidFill>
                  <a:schemeClr val="dk1"/>
                </a:solidFill>
                <a:latin typeface="Arial"/>
                <a:ea typeface="Arial"/>
                <a:cs typeface="Arial"/>
                <a:sym typeface="Arial"/>
              </a:rPr>
              <a:t> to watch the commercial.</a:t>
            </a:r>
            <a:endParaRPr dirty="0"/>
          </a:p>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br>
              <a:rPr lang="en-US" dirty="0"/>
            </a:br>
            <a:endParaRPr dirty="0"/>
          </a:p>
        </p:txBody>
      </p:sp>
    </p:spTree>
    <p:extLst>
      <p:ext uri="{BB962C8B-B14F-4D97-AF65-F5344CB8AC3E}">
        <p14:creationId xmlns:p14="http://schemas.microsoft.com/office/powerpoint/2010/main" val="356271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dirty="0">
                <a:solidFill>
                  <a:schemeClr val="dk1"/>
                </a:solidFill>
                <a:latin typeface="Arial"/>
                <a:ea typeface="Arial"/>
                <a:cs typeface="Arial"/>
                <a:sym typeface="Arial"/>
              </a:rPr>
              <a:t>Ask students to share out their observations. Allow time for student responses. </a:t>
            </a:r>
            <a:endParaRPr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Ask students to share out any questions they may have. Allow time for student responses. </a:t>
            </a:r>
            <a:endParaRPr b="0" dirty="0"/>
          </a:p>
          <a:p>
            <a:pPr marL="0" lvl="0" indent="0" algn="l" rtl="0">
              <a:lnSpc>
                <a:spcPct val="100000"/>
              </a:lnSpc>
              <a:spcBef>
                <a:spcPts val="0"/>
              </a:spcBef>
              <a:spcAft>
                <a:spcPts val="0"/>
              </a:spcAft>
              <a:buSzPts val="1400"/>
              <a:buNone/>
            </a:pPr>
            <a:br>
              <a:rPr lang="en-US" b="0" dirty="0"/>
            </a:br>
            <a:r>
              <a:rPr lang="en-US" sz="1100" b="0" i="0" u="none" strike="noStrike" dirty="0">
                <a:solidFill>
                  <a:schemeClr val="dk1"/>
                </a:solidFill>
                <a:latin typeface="Arial"/>
                <a:ea typeface="Arial"/>
                <a:cs typeface="Arial"/>
                <a:sym typeface="Arial"/>
              </a:rPr>
              <a:t>Ask students which of the three appeals was used in the commercial.</a:t>
            </a:r>
            <a:endParaRPr b="0"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u="none" strike="noStrike" dirty="0">
                <a:solidFill>
                  <a:schemeClr val="dk1"/>
                </a:solidFill>
                <a:latin typeface="Arial"/>
                <a:ea typeface="Arial"/>
                <a:cs typeface="Arial"/>
                <a:sym typeface="Arial"/>
              </a:rPr>
              <a:t>Note</a:t>
            </a:r>
            <a:r>
              <a:rPr lang="en-US" sz="1100" b="0" i="0" u="none" strike="noStrike" dirty="0">
                <a:solidFill>
                  <a:schemeClr val="dk1"/>
                </a:solidFill>
                <a:latin typeface="Arial"/>
                <a:ea typeface="Arial"/>
                <a:cs typeface="Arial"/>
                <a:sym typeface="Arial"/>
              </a:rPr>
              <a:t>: This is an example of a logos appeal, because they </a:t>
            </a:r>
            <a:r>
              <a:rPr lang="en-US" dirty="0"/>
              <a:t>demonstrate that Campbell’s Select Harvest Light is better for you than Progresso Light</a:t>
            </a:r>
            <a:r>
              <a:rPr lang="en-US" sz="1100" b="0" i="0" u="none" strike="noStrike" dirty="0">
                <a:solidFill>
                  <a:schemeClr val="dk1"/>
                </a:solidFill>
                <a:latin typeface="Arial"/>
                <a:ea typeface="Arial"/>
                <a:cs typeface="Arial"/>
                <a:sym typeface="Arial"/>
              </a:rPr>
              <a:t>. </a:t>
            </a: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br>
              <a:rPr lang="en-US" dirty="0"/>
            </a:br>
            <a:endParaRPr b="0" dirty="0"/>
          </a:p>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Note: It is not necessary for students to read </a:t>
            </a:r>
            <a:r>
              <a:rPr lang="en-US" i="1"/>
              <a:t>Julius Caesar</a:t>
            </a:r>
            <a:r>
              <a:rPr lang="en-US"/>
              <a:t> prior to completing this lesson, but you should only ask your students this question if they have read the play.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Pass the speech handouts to the students. </a:t>
            </a:r>
            <a:endParaRPr/>
          </a:p>
          <a:p>
            <a:pPr marL="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Number students off 1 through 3, and then assign the speech with the corresponding number. </a:t>
            </a:r>
            <a:r>
              <a:rPr lang="en-US" sz="1050">
                <a:solidFill>
                  <a:srgbClr val="333333"/>
                </a:solidFill>
              </a:rPr>
              <a:t>(If you have three colors of highlighters available, consider the </a:t>
            </a:r>
            <a:r>
              <a:rPr lang="en-US" sz="1050" u="sng">
                <a:solidFill>
                  <a:srgbClr val="306E7C"/>
                </a:solidFill>
                <a:hlinkClick r:id="rId3"/>
              </a:rPr>
              <a:t>Categorical Highlighting</a:t>
            </a:r>
            <a:r>
              <a:rPr lang="en-US" sz="1050">
                <a:solidFill>
                  <a:srgbClr val="333333"/>
                </a:solidFill>
              </a:rPr>
              <a:t> strategy discussed in the next slide.)  </a:t>
            </a:r>
            <a:r>
              <a:rPr lang="en-US" sz="1100" b="0" i="0" u="none" strike="noStrike" cap="none">
                <a:solidFill>
                  <a:schemeClr val="dk1"/>
                </a:solidFill>
                <a:latin typeface="Arial"/>
                <a:ea typeface="Arial"/>
                <a:cs typeface="Arial"/>
                <a:sym typeface="Arial"/>
              </a:rPr>
              <a:t>Students will use this activity as a </a:t>
            </a:r>
            <a:r>
              <a:rPr lang="en-US" sz="1100" b="0" i="0" u="sng" strike="noStrike" cap="none">
                <a:solidFill>
                  <a:schemeClr val="dk1"/>
                </a:solidFill>
                <a:latin typeface="Arial"/>
                <a:ea typeface="Arial"/>
                <a:cs typeface="Arial"/>
                <a:sym typeface="Arial"/>
                <a:hlinkClick r:id="rId4"/>
              </a:rPr>
              <a:t>Jigsaw</a:t>
            </a:r>
            <a:r>
              <a:rPr lang="en-US"/>
              <a:t> (see slide 15)</a:t>
            </a:r>
            <a:r>
              <a:rPr lang="en-US" sz="1100" b="0" i="0" u="none" strike="noStrike" cap="none">
                <a:solidFill>
                  <a:schemeClr val="dk1"/>
                </a:solidFill>
                <a:latin typeface="Arial"/>
                <a:ea typeface="Arial"/>
                <a:cs typeface="Arial"/>
                <a:sym typeface="Arial"/>
              </a:rPr>
              <a:t>. </a:t>
            </a:r>
            <a:endParaRPr sz="2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e4a84ead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7e4a84ead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2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Tell students that they are going to watch three short commercials, and as they watch each commercial, they need to write down their observations and any questions they may have. Click the picture, the link in the citation, or this link (</a:t>
            </a:r>
            <a:r>
              <a:rPr lang="en-US" sz="1100" dirty="0">
                <a:solidFill>
                  <a:srgbClr val="444444"/>
                </a:solidFill>
                <a:latin typeface="Calibri" panose="020F0502020204030204" pitchFamily="34" charset="0"/>
                <a:cs typeface="Calibri" panose="020F0502020204030204" pitchFamily="34" charset="0"/>
                <a:hlinkClick r:id="rId3"/>
              </a:rPr>
              <a:t>https://youtu.be/L2HcwLgpBSY</a:t>
            </a:r>
            <a:r>
              <a:rPr lang="en-US" sz="1100" dirty="0">
                <a:solidFill>
                  <a:srgbClr val="444444"/>
                </a:solidFill>
                <a:latin typeface="Calibri" panose="020F0502020204030204" pitchFamily="34" charset="0"/>
                <a:cs typeface="Calibri" panose="020F0502020204030204" pitchFamily="34" charset="0"/>
              </a:rPr>
              <a:t>)</a:t>
            </a:r>
            <a:r>
              <a:rPr lang="en-US" sz="1100" b="0" i="0" u="none" strike="noStrike" dirty="0">
                <a:solidFill>
                  <a:schemeClr val="dk1"/>
                </a:solidFill>
                <a:latin typeface="Arial"/>
                <a:ea typeface="Arial"/>
                <a:cs typeface="Arial"/>
                <a:sym typeface="Arial"/>
              </a:rPr>
              <a:t> to watch the commercial.</a:t>
            </a:r>
            <a:endParaRPr dirty="0"/>
          </a:p>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br>
              <a:rPr lang="en-US" dirty="0"/>
            </a:b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dirty="0">
                <a:solidFill>
                  <a:schemeClr val="dk1"/>
                </a:solidFill>
                <a:latin typeface="Arial"/>
                <a:ea typeface="Arial"/>
                <a:cs typeface="Arial"/>
                <a:sym typeface="Arial"/>
              </a:rPr>
              <a:t>Ask students to share out their observations. Allow time for student responses. </a:t>
            </a:r>
            <a:endParaRPr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Ask students to share out any questions they may have. Allow time for student responses. </a:t>
            </a:r>
            <a:endParaRPr b="0" dirty="0"/>
          </a:p>
          <a:p>
            <a:pPr marL="0" lvl="0" indent="0" algn="l" rtl="0">
              <a:lnSpc>
                <a:spcPct val="100000"/>
              </a:lnSpc>
              <a:spcBef>
                <a:spcPts val="0"/>
              </a:spcBef>
              <a:spcAft>
                <a:spcPts val="0"/>
              </a:spcAft>
              <a:buSzPts val="1400"/>
              <a:buNone/>
            </a:pPr>
            <a:br>
              <a:rPr lang="en-US" b="0" dirty="0"/>
            </a:br>
            <a:r>
              <a:rPr lang="en-US" sz="1100" b="0" i="0" u="none" strike="noStrike" dirty="0">
                <a:solidFill>
                  <a:schemeClr val="dk1"/>
                </a:solidFill>
                <a:latin typeface="Arial"/>
                <a:ea typeface="Arial"/>
                <a:cs typeface="Arial"/>
                <a:sym typeface="Arial"/>
              </a:rPr>
              <a:t>Ask students which of the three appeals was used in the commercial.</a:t>
            </a:r>
            <a:endParaRPr b="0"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u="none" strike="noStrike" dirty="0">
                <a:solidFill>
                  <a:schemeClr val="dk1"/>
                </a:solidFill>
                <a:latin typeface="Arial"/>
                <a:ea typeface="Arial"/>
                <a:cs typeface="Arial"/>
                <a:sym typeface="Arial"/>
              </a:rPr>
              <a:t>Note: </a:t>
            </a:r>
            <a:r>
              <a:rPr lang="en-US" sz="1100" b="0" i="0" u="none" strike="noStrike" dirty="0">
                <a:solidFill>
                  <a:schemeClr val="dk1"/>
                </a:solidFill>
                <a:latin typeface="Arial"/>
                <a:ea typeface="Arial"/>
                <a:cs typeface="Arial"/>
                <a:sym typeface="Arial"/>
              </a:rPr>
              <a:t>This is an example of an </a:t>
            </a:r>
            <a:r>
              <a:rPr lang="en-US" dirty="0"/>
              <a:t>e</a:t>
            </a:r>
            <a:r>
              <a:rPr lang="en-US" sz="1100" b="0" i="0" u="none" strike="noStrike" dirty="0">
                <a:solidFill>
                  <a:schemeClr val="dk1"/>
                </a:solidFill>
                <a:latin typeface="Arial"/>
                <a:ea typeface="Arial"/>
                <a:cs typeface="Arial"/>
                <a:sym typeface="Arial"/>
              </a:rPr>
              <a:t>thos appeal</a:t>
            </a:r>
            <a:r>
              <a:rPr lang="en-US" dirty="0"/>
              <a:t>,</a:t>
            </a:r>
            <a:r>
              <a:rPr lang="en-US" sz="1100" b="0" i="0" u="none" strike="noStrike" dirty="0">
                <a:solidFill>
                  <a:schemeClr val="dk1"/>
                </a:solidFill>
                <a:latin typeface="Arial"/>
                <a:ea typeface="Arial"/>
                <a:cs typeface="Arial"/>
                <a:sym typeface="Arial"/>
              </a:rPr>
              <a:t> because they are relying on the credibility of Brett Favre. If it’s good enough for him, </a:t>
            </a:r>
            <a:r>
              <a:rPr lang="en-US" dirty="0"/>
              <a:t>i</a:t>
            </a:r>
            <a:r>
              <a:rPr lang="en-US" sz="1100" b="0" i="0" u="none" strike="noStrike" dirty="0">
                <a:solidFill>
                  <a:schemeClr val="dk1"/>
                </a:solidFill>
                <a:latin typeface="Arial"/>
                <a:ea typeface="Arial"/>
                <a:cs typeface="Arial"/>
                <a:sym typeface="Arial"/>
              </a:rPr>
              <a:t>t’s good enough for me...</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br>
              <a:rPr lang="en-US" dirty="0"/>
            </a:br>
            <a:endParaRPr b="0" dirty="0"/>
          </a:p>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Tell students that they are going to watch three short commercials, and as they watch each commercial, they need to write down their observations and any questions they may have. Click the picture, the link in the citation, or this link (</a:t>
            </a:r>
            <a:r>
              <a:rPr lang="en-US" sz="1100" dirty="0">
                <a:solidFill>
                  <a:srgbClr val="444444"/>
                </a:solidFill>
                <a:latin typeface="Calibri" panose="020F0502020204030204" pitchFamily="34" charset="0"/>
                <a:cs typeface="Calibri" panose="020F0502020204030204" pitchFamily="34" charset="0"/>
                <a:hlinkClick r:id="rId3"/>
              </a:rPr>
              <a:t>https://youtu.be/nvEgCg1yh30</a:t>
            </a:r>
            <a:r>
              <a:rPr lang="en-US" sz="1100" dirty="0">
                <a:solidFill>
                  <a:srgbClr val="444444"/>
                </a:solidFill>
                <a:latin typeface="Calibri" panose="020F0502020204030204" pitchFamily="34" charset="0"/>
                <a:cs typeface="Calibri" panose="020F0502020204030204" pitchFamily="34" charset="0"/>
              </a:rPr>
              <a:t>) </a:t>
            </a:r>
            <a:r>
              <a:rPr lang="en-US" sz="1100" b="0" i="0" u="none" strike="noStrike" dirty="0">
                <a:solidFill>
                  <a:schemeClr val="dk1"/>
                </a:solidFill>
                <a:latin typeface="Arial"/>
                <a:ea typeface="Arial"/>
                <a:cs typeface="Arial"/>
                <a:sym typeface="Arial"/>
              </a:rPr>
              <a:t>to watch the commercial.</a:t>
            </a:r>
            <a:endParaRPr dirty="0"/>
          </a:p>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br>
              <a:rPr lang="en-US" dirty="0"/>
            </a:br>
            <a:endParaRPr dirty="0"/>
          </a:p>
        </p:txBody>
      </p:sp>
    </p:spTree>
    <p:extLst>
      <p:ext uri="{BB962C8B-B14F-4D97-AF65-F5344CB8AC3E}">
        <p14:creationId xmlns:p14="http://schemas.microsoft.com/office/powerpoint/2010/main" val="122162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dirty="0">
                <a:solidFill>
                  <a:schemeClr val="dk1"/>
                </a:solidFill>
                <a:latin typeface="Arial"/>
                <a:ea typeface="Arial"/>
                <a:cs typeface="Arial"/>
                <a:sym typeface="Arial"/>
              </a:rPr>
              <a:t>Ask students to share out their observations. Allow time for student responses. </a:t>
            </a:r>
            <a:endParaRPr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Ask students to share out any questions they may have. Allow time for student responses. </a:t>
            </a:r>
            <a:endParaRPr b="0" dirty="0"/>
          </a:p>
          <a:p>
            <a:pPr marL="0" lvl="0" indent="0" algn="l" rtl="0">
              <a:lnSpc>
                <a:spcPct val="100000"/>
              </a:lnSpc>
              <a:spcBef>
                <a:spcPts val="0"/>
              </a:spcBef>
              <a:spcAft>
                <a:spcPts val="0"/>
              </a:spcAft>
              <a:buSzPts val="1400"/>
              <a:buNone/>
            </a:pPr>
            <a:br>
              <a:rPr lang="en-US" b="0" dirty="0"/>
            </a:br>
            <a:r>
              <a:rPr lang="en-US" sz="1100" b="0" i="0" u="none" strike="noStrike" dirty="0">
                <a:solidFill>
                  <a:schemeClr val="dk1"/>
                </a:solidFill>
                <a:latin typeface="Arial"/>
                <a:ea typeface="Arial"/>
                <a:cs typeface="Arial"/>
                <a:sym typeface="Arial"/>
              </a:rPr>
              <a:t>Ask students which of the three appeals was used in the commercial.</a:t>
            </a:r>
            <a:endParaRPr b="0" dirty="0"/>
          </a:p>
          <a:p>
            <a:pPr marL="0" lvl="0" indent="0" algn="l" rtl="0">
              <a:lnSpc>
                <a:spcPct val="100000"/>
              </a:lnSpc>
              <a:spcBef>
                <a:spcPts val="0"/>
              </a:spcBef>
              <a:spcAft>
                <a:spcPts val="0"/>
              </a:spcAft>
              <a:buSzPts val="1400"/>
              <a:buNone/>
            </a:pPr>
            <a:endParaRPr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dirty="0"/>
              <a:t>Note</a:t>
            </a:r>
            <a:r>
              <a:rPr lang="en-US" dirty="0"/>
              <a:t>: </a:t>
            </a:r>
            <a:r>
              <a:rPr lang="en-US" sz="1100" b="0" i="0" u="none" strike="noStrike" dirty="0">
                <a:solidFill>
                  <a:schemeClr val="dk1"/>
                </a:solidFill>
                <a:latin typeface="Arial"/>
                <a:ea typeface="Arial"/>
                <a:cs typeface="Arial"/>
                <a:sym typeface="Arial"/>
              </a:rPr>
              <a:t>This is an example of a pathos appeal, because they </a:t>
            </a:r>
            <a:r>
              <a:rPr lang="en-US" dirty="0"/>
              <a:t>describe the dire situation faced by snow leopards in order to elicit pity from viewers.</a:t>
            </a: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br>
              <a:rPr lang="en-US" dirty="0"/>
            </a:br>
            <a:endParaRPr b="0" dirty="0"/>
          </a:p>
          <a:p>
            <a:pPr marL="457200" marR="0" lvl="0" indent="-22860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5"/>
        <p:cNvGrpSpPr/>
        <p:nvPr/>
      </p:nvGrpSpPr>
      <p:grpSpPr>
        <a:xfrm>
          <a:off x="0" y="0"/>
          <a:ext cx="0" cy="0"/>
          <a:chOff x="0" y="0"/>
          <a:chExt cx="0" cy="0"/>
        </a:xfrm>
      </p:grpSpPr>
      <p:pic>
        <p:nvPicPr>
          <p:cNvPr id="46" name="Google Shape;46;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2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50" name="Google Shape;50;p2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1" name="Google Shape;51;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
        <p:cNvGrpSpPr/>
        <p:nvPr/>
      </p:nvGrpSpPr>
      <p:grpSpPr>
        <a:xfrm>
          <a:off x="0" y="0"/>
          <a:ext cx="0" cy="0"/>
          <a:chOff x="0" y="0"/>
          <a:chExt cx="0" cy="0"/>
        </a:xfrm>
      </p:grpSpPr>
      <p:sp>
        <p:nvSpPr>
          <p:cNvPr id="11" name="Google Shape;11;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 name="Google Shape;13;p1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4" name="Google Shape;14;p18"/>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5" name="Google Shape;15;p18"/>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 name="Google Shape;16;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7" name="Google Shape;27;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
        <p:cNvGrpSpPr/>
        <p:nvPr/>
      </p:nvGrpSpPr>
      <p:grpSpPr>
        <a:xfrm>
          <a:off x="0" y="0"/>
          <a:ext cx="0" cy="0"/>
          <a:chOff x="0" y="0"/>
          <a:chExt cx="0" cy="0"/>
        </a:xfrm>
      </p:grpSpPr>
      <p:sp>
        <p:nvSpPr>
          <p:cNvPr id="29" name="Google Shape;29;p23"/>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2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3"/>
        <p:cNvGrpSpPr/>
        <p:nvPr/>
      </p:nvGrpSpPr>
      <p:grpSpPr>
        <a:xfrm>
          <a:off x="0" y="0"/>
          <a:ext cx="0" cy="0"/>
          <a:chOff x="0" y="0"/>
          <a:chExt cx="0" cy="0"/>
        </a:xfrm>
      </p:grpSpPr>
      <p:sp>
        <p:nvSpPr>
          <p:cNvPr id="34" name="Google Shape;34;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6" name="Google Shape;36;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25"/>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1" name="Google Shape;4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PplMjgh_Ql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L2HcwLgpBS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nvEgCg1yh3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6F17C04-514E-4A8B-811A-43A5F2E685FB}"/>
              </a:ext>
            </a:extLst>
          </p:cNvPr>
          <p:cNvSpPr/>
          <p:nvPr/>
        </p:nvSpPr>
        <p:spPr>
          <a:xfrm>
            <a:off x="1177471" y="4190875"/>
            <a:ext cx="6789058" cy="246221"/>
          </a:xfrm>
          <a:prstGeom prst="rect">
            <a:avLst/>
          </a:prstGeom>
        </p:spPr>
        <p:txBody>
          <a:bodyPr wrap="square">
            <a:spAutoFit/>
          </a:bodyPr>
          <a:lstStyle/>
          <a:p>
            <a:r>
              <a:rPr lang="en-US" sz="1000" dirty="0" err="1">
                <a:solidFill>
                  <a:srgbClr val="444444"/>
                </a:solidFill>
                <a:latin typeface="Calibri" panose="020F0502020204030204" pitchFamily="34" charset="0"/>
                <a:cs typeface="Calibri" panose="020F0502020204030204" pitchFamily="34" charset="0"/>
              </a:rPr>
              <a:t>AdFreakOne</a:t>
            </a:r>
            <a:r>
              <a:rPr lang="en-US" sz="1000" dirty="0">
                <a:solidFill>
                  <a:srgbClr val="444444"/>
                </a:solidFill>
                <a:latin typeface="Calibri" panose="020F0502020204030204" pitchFamily="34" charset="0"/>
                <a:cs typeface="Calibri" panose="020F0502020204030204" pitchFamily="34" charset="0"/>
              </a:rPr>
              <a:t> (2009, Jan 8). Campbell's Soup | "Light Versus". </a:t>
            </a:r>
            <a:r>
              <a:rPr lang="en-US" sz="1000" i="1" dirty="0">
                <a:solidFill>
                  <a:srgbClr val="444444"/>
                </a:solidFill>
                <a:latin typeface="Calibri" panose="020F0502020204030204" pitchFamily="34" charset="0"/>
                <a:cs typeface="Calibri" panose="020F0502020204030204" pitchFamily="34" charset="0"/>
              </a:rPr>
              <a:t>YouTube</a:t>
            </a:r>
            <a:r>
              <a:rPr lang="en-US" sz="1000" dirty="0">
                <a:solidFill>
                  <a:srgbClr val="444444"/>
                </a:solidFill>
                <a:latin typeface="Calibri" panose="020F0502020204030204" pitchFamily="34" charset="0"/>
                <a:cs typeface="Calibri" panose="020F0502020204030204" pitchFamily="34" charset="0"/>
              </a:rPr>
              <a:t>. Retrieved from </a:t>
            </a:r>
            <a:r>
              <a:rPr lang="en-US" sz="1000" dirty="0">
                <a:solidFill>
                  <a:srgbClr val="444444"/>
                </a:solidFill>
                <a:latin typeface="Calibri" panose="020F0502020204030204" pitchFamily="34" charset="0"/>
                <a:cs typeface="Calibri" panose="020F0502020204030204" pitchFamily="34" charset="0"/>
                <a:hlinkClick r:id="rId3"/>
              </a:rPr>
              <a:t>https://youtu.be/PplMjgh_QlM</a:t>
            </a:r>
            <a:r>
              <a:rPr lang="en-US" sz="1000" dirty="0">
                <a:solidFill>
                  <a:srgbClr val="444444"/>
                </a:solidFill>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p:txBody>
      </p:sp>
      <p:pic>
        <p:nvPicPr>
          <p:cNvPr id="4" name="Picture 3">
            <a:hlinkClick r:id="rId3"/>
            <a:extLst>
              <a:ext uri="{FF2B5EF4-FFF2-40B4-BE49-F238E27FC236}">
                <a16:creationId xmlns:a16="http://schemas.microsoft.com/office/drawing/2014/main" id="{ADB638CF-F83B-4B63-8775-0DEFF10D5D05}"/>
              </a:ext>
            </a:extLst>
          </p:cNvPr>
          <p:cNvPicPr>
            <a:picLocks noChangeAspect="1"/>
          </p:cNvPicPr>
          <p:nvPr/>
        </p:nvPicPr>
        <p:blipFill>
          <a:blip r:embed="rId4"/>
          <a:stretch>
            <a:fillRect/>
          </a:stretch>
        </p:blipFill>
        <p:spPr>
          <a:xfrm>
            <a:off x="1575707" y="524837"/>
            <a:ext cx="5992586" cy="3543647"/>
          </a:xfrm>
          <a:prstGeom prst="rect">
            <a:avLst/>
          </a:prstGeom>
        </p:spPr>
      </p:pic>
    </p:spTree>
    <p:extLst>
      <p:ext uri="{BB962C8B-B14F-4D97-AF65-F5344CB8AC3E}">
        <p14:creationId xmlns:p14="http://schemas.microsoft.com/office/powerpoint/2010/main" val="4271251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530352" y="1582310"/>
            <a:ext cx="7772400" cy="1578472"/>
          </a:xfrm>
          <a:prstGeom prst="rect">
            <a:avLst/>
          </a:prstGeom>
          <a:noFill/>
          <a:ln>
            <a:noFill/>
          </a:ln>
        </p:spPr>
        <p:txBody>
          <a:bodyPr spcFirstLastPara="1" wrap="square" lIns="45700" tIns="45700" rIns="45700" bIns="45700" anchor="t" anchorCtr="0">
            <a:normAutofit/>
          </a:bodyPr>
          <a:lstStyle/>
          <a:p>
            <a:pPr marL="457200" lvl="0" indent="-228600" algn="l" rtl="0">
              <a:lnSpc>
                <a:spcPct val="100000"/>
              </a:lnSpc>
              <a:spcBef>
                <a:spcPts val="520"/>
              </a:spcBef>
              <a:spcAft>
                <a:spcPts val="0"/>
              </a:spcAft>
              <a:buSzPts val="2600"/>
              <a:buNone/>
            </a:pPr>
            <a:r>
              <a:rPr lang="en-US" sz="3600"/>
              <a:t>What did you notice?</a:t>
            </a:r>
            <a:endParaRPr/>
          </a:p>
          <a:p>
            <a:pPr marL="457200" lvl="0" indent="-228600" algn="l" rtl="0">
              <a:lnSpc>
                <a:spcPct val="100000"/>
              </a:lnSpc>
              <a:spcBef>
                <a:spcPts val="520"/>
              </a:spcBef>
              <a:spcAft>
                <a:spcPts val="0"/>
              </a:spcAft>
              <a:buSzPts val="2600"/>
              <a:buNone/>
            </a:pPr>
            <a:r>
              <a:rPr lang="en-US" sz="3600"/>
              <a:t>What did you wonder?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530352" y="798653"/>
            <a:ext cx="7525628" cy="3518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3600"/>
              <a:buFont typeface="Calibri"/>
              <a:buNone/>
            </a:pPr>
            <a:r>
              <a:rPr lang="en-US" sz="3600" dirty="0"/>
              <a:t>Think about the play, </a:t>
            </a:r>
            <a:r>
              <a:rPr lang="en-US" sz="3600" i="1" dirty="0"/>
              <a:t>Julius Caesar</a:t>
            </a:r>
            <a:r>
              <a:rPr lang="en-US" sz="3600" dirty="0"/>
              <a:t>. </a:t>
            </a:r>
            <a:br>
              <a:rPr lang="en-US" sz="3600" dirty="0"/>
            </a:br>
            <a:br>
              <a:rPr lang="en-US" sz="3600" dirty="0"/>
            </a:br>
            <a:r>
              <a:rPr lang="en-US" sz="3600" dirty="0"/>
              <a:t>Have any of the characters used these types of appeals (logos, pathos, ethos)?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Why-Lighting</a:t>
            </a:r>
            <a:endParaRPr dirty="0"/>
          </a:p>
        </p:txBody>
      </p:sp>
      <p:sp>
        <p:nvSpPr>
          <p:cNvPr id="151" name="Google Shape;151;p10"/>
          <p:cNvSpPr txBox="1">
            <a:spLocks noGrp="1"/>
          </p:cNvSpPr>
          <p:nvPr>
            <p:ph type="body" idx="3"/>
          </p:nvPr>
        </p:nvSpPr>
        <p:spPr>
          <a:xfrm>
            <a:off x="457201" y="1638541"/>
            <a:ext cx="4216400" cy="3131699"/>
          </a:xfrm>
          <a:prstGeom prst="rect">
            <a:avLst/>
          </a:prstGeom>
          <a:noFill/>
          <a:ln>
            <a:noFill/>
          </a:ln>
        </p:spPr>
        <p:txBody>
          <a:bodyPr spcFirstLastPara="1" wrap="square" lIns="91425" tIns="0" rIns="91425" bIns="45700" anchor="t" anchorCtr="0">
            <a:normAutofit/>
          </a:bodyPr>
          <a:lstStyle/>
          <a:p>
            <a:pPr marL="231775" lvl="0" indent="-231775" algn="l" rtl="0">
              <a:lnSpc>
                <a:spcPct val="100000"/>
              </a:lnSpc>
              <a:spcBef>
                <a:spcPts val="0"/>
              </a:spcBef>
              <a:spcAft>
                <a:spcPts val="0"/>
              </a:spcAft>
              <a:buSzPts val="2400"/>
              <a:buChar char="•"/>
            </a:pPr>
            <a:r>
              <a:rPr lang="en-US" sz="2400" dirty="0"/>
              <a:t>Read the speech.</a:t>
            </a:r>
            <a:endParaRPr dirty="0"/>
          </a:p>
          <a:p>
            <a:pPr marL="231775" lvl="0" indent="-231775" algn="l" rtl="0">
              <a:lnSpc>
                <a:spcPct val="100000"/>
              </a:lnSpc>
              <a:spcBef>
                <a:spcPts val="480"/>
              </a:spcBef>
              <a:spcAft>
                <a:spcPts val="0"/>
              </a:spcAft>
              <a:buSzPts val="2400"/>
              <a:buChar char="•"/>
            </a:pPr>
            <a:r>
              <a:rPr lang="en-US" sz="2400" dirty="0"/>
              <a:t>Look for different modes of persuasion in the language. Highlight examples. </a:t>
            </a:r>
          </a:p>
          <a:p>
            <a:pPr marL="231775" lvl="0" indent="-231775" algn="l" rtl="0">
              <a:lnSpc>
                <a:spcPct val="100000"/>
              </a:lnSpc>
              <a:spcBef>
                <a:spcPts val="480"/>
              </a:spcBef>
              <a:spcAft>
                <a:spcPts val="0"/>
              </a:spcAft>
              <a:buSzPts val="2400"/>
              <a:buChar char="•"/>
            </a:pPr>
            <a:r>
              <a:rPr lang="en-US" sz="2400" dirty="0"/>
              <a:t>When you highlight, notate which mode the highlighted text represents and why.</a:t>
            </a:r>
            <a:endParaRPr dirty="0"/>
          </a:p>
        </p:txBody>
      </p:sp>
      <p:pic>
        <p:nvPicPr>
          <p:cNvPr id="152" name="Google Shape;152;p10" descr="A picture containing drawing&#10;&#10;Description automatically generated"/>
          <p:cNvPicPr preferRelativeResize="0"/>
          <p:nvPr/>
        </p:nvPicPr>
        <p:blipFill rotWithShape="1">
          <a:blip r:embed="rId3">
            <a:alphaModFix/>
          </a:blip>
          <a:srcRect/>
          <a:stretch/>
        </p:blipFill>
        <p:spPr>
          <a:xfrm>
            <a:off x="4949371" y="1293055"/>
            <a:ext cx="3670189" cy="20644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sp>
        <p:nvSpPr>
          <p:cNvPr id="157" name="Google Shape;157;g7e4a84ead8_0_1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Categorical Highlighting</a:t>
            </a:r>
            <a:endParaRPr/>
          </a:p>
        </p:txBody>
      </p:sp>
      <p:sp>
        <p:nvSpPr>
          <p:cNvPr id="158" name="Google Shape;158;g7e4a84ead8_0_19"/>
          <p:cNvSpPr txBox="1">
            <a:spLocks noGrp="1"/>
          </p:cNvSpPr>
          <p:nvPr>
            <p:ph type="body" idx="3"/>
          </p:nvPr>
        </p:nvSpPr>
        <p:spPr>
          <a:xfrm>
            <a:off x="457200" y="1638541"/>
            <a:ext cx="4369500" cy="3131700"/>
          </a:xfrm>
          <a:prstGeom prst="rect">
            <a:avLst/>
          </a:prstGeom>
          <a:noFill/>
          <a:ln>
            <a:noFill/>
          </a:ln>
        </p:spPr>
        <p:txBody>
          <a:bodyPr spcFirstLastPara="1" wrap="square" lIns="91425" tIns="0" rIns="91425" bIns="45700" anchor="t" anchorCtr="0">
            <a:noAutofit/>
          </a:bodyPr>
          <a:lstStyle/>
          <a:p>
            <a:pPr marL="231775" lvl="0" indent="-231775" algn="l" rtl="0">
              <a:lnSpc>
                <a:spcPct val="100000"/>
              </a:lnSpc>
              <a:spcBef>
                <a:spcPts val="0"/>
              </a:spcBef>
              <a:spcAft>
                <a:spcPts val="0"/>
              </a:spcAft>
              <a:buSzPts val="2400"/>
              <a:buChar char="•"/>
            </a:pPr>
            <a:r>
              <a:rPr lang="en-US" sz="2400" dirty="0"/>
              <a:t>Read the speech.</a:t>
            </a:r>
            <a:endParaRPr dirty="0"/>
          </a:p>
          <a:p>
            <a:pPr marL="231775" lvl="0" indent="-231775" algn="l" rtl="0">
              <a:lnSpc>
                <a:spcPct val="100000"/>
              </a:lnSpc>
              <a:spcBef>
                <a:spcPts val="480"/>
              </a:spcBef>
              <a:spcAft>
                <a:spcPts val="0"/>
              </a:spcAft>
              <a:buSzPts val="2400"/>
              <a:buChar char="•"/>
            </a:pPr>
            <a:r>
              <a:rPr lang="en-US" sz="2400" dirty="0"/>
              <a:t>Using three different colors (one for each mode of persuasion), highlight examples of each mode in the speech.</a:t>
            </a:r>
            <a:endParaRPr dirty="0"/>
          </a:p>
          <a:p>
            <a:pPr marL="231775" lvl="0" indent="-231775">
              <a:spcBef>
                <a:spcPts val="480"/>
              </a:spcBef>
              <a:buSzPts val="2400"/>
            </a:pPr>
            <a:r>
              <a:rPr lang="en-US" sz="2400" dirty="0"/>
              <a:t>When you highlight, notate which mode the highlighted text represents and why.</a:t>
            </a:r>
          </a:p>
        </p:txBody>
      </p:sp>
      <p:pic>
        <p:nvPicPr>
          <p:cNvPr id="6" name="Picture 5" descr="A close up of a logo&#10;&#10;Description automatically generated">
            <a:extLst>
              <a:ext uri="{FF2B5EF4-FFF2-40B4-BE49-F238E27FC236}">
                <a16:creationId xmlns:a16="http://schemas.microsoft.com/office/drawing/2014/main" id="{FC5F4D0E-D754-4DC4-BA60-F44F8E69BE53}"/>
              </a:ext>
            </a:extLst>
          </p:cNvPr>
          <p:cNvPicPr>
            <a:picLocks noChangeAspect="1"/>
          </p:cNvPicPr>
          <p:nvPr/>
        </p:nvPicPr>
        <p:blipFill>
          <a:blip r:embed="rId3"/>
          <a:stretch>
            <a:fillRect/>
          </a:stretch>
        </p:blipFill>
        <p:spPr>
          <a:xfrm>
            <a:off x="5158372" y="1243045"/>
            <a:ext cx="3392129" cy="2804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body" idx="1"/>
          </p:nvPr>
        </p:nvSpPr>
        <p:spPr>
          <a:xfrm>
            <a:off x="457201" y="1451610"/>
            <a:ext cx="5780314" cy="3291840"/>
          </a:xfrm>
          <a:prstGeom prst="rect">
            <a:avLst/>
          </a:prstGeom>
          <a:noFill/>
          <a:ln>
            <a:noFill/>
          </a:ln>
        </p:spPr>
        <p:txBody>
          <a:bodyPr spcFirstLastPara="1" wrap="square" lIns="91425" tIns="0" rIns="91425" bIns="45700" anchor="t" anchorCtr="0">
            <a:noAutofit/>
          </a:bodyPr>
          <a:lstStyle/>
          <a:p>
            <a:pPr marL="457200" lvl="0" indent="-393700" algn="l" rtl="0">
              <a:lnSpc>
                <a:spcPct val="100000"/>
              </a:lnSpc>
              <a:spcBef>
                <a:spcPts val="0"/>
              </a:spcBef>
              <a:spcAft>
                <a:spcPts val="0"/>
              </a:spcAft>
              <a:buSzPts val="2600"/>
              <a:buChar char="•"/>
            </a:pPr>
            <a:r>
              <a:rPr lang="en-US" sz="2400" dirty="0"/>
              <a:t>Find two classmates who read different speeches than you. Form a group of three. </a:t>
            </a:r>
          </a:p>
          <a:p>
            <a:pPr marL="457200" lvl="0" indent="-393700" algn="l" rtl="0">
              <a:lnSpc>
                <a:spcPct val="100000"/>
              </a:lnSpc>
              <a:spcBef>
                <a:spcPts val="1200"/>
              </a:spcBef>
              <a:spcAft>
                <a:spcPts val="0"/>
              </a:spcAft>
              <a:buSzPts val="2600"/>
              <a:buChar char="•"/>
            </a:pPr>
            <a:r>
              <a:rPr lang="en-US" sz="2400" dirty="0"/>
              <a:t>Share what you read in your speech.</a:t>
            </a:r>
          </a:p>
          <a:p>
            <a:pPr lvl="1" indent="-393700">
              <a:spcBef>
                <a:spcPts val="1200"/>
              </a:spcBef>
              <a:buSzPct val="100000"/>
              <a:buChar char="•"/>
            </a:pPr>
            <a:r>
              <a:rPr lang="en-US" dirty="0">
                <a:solidFill>
                  <a:schemeClr val="tx1"/>
                </a:solidFill>
                <a:latin typeface="Calibri" panose="020F0502020204030204" pitchFamily="34" charset="0"/>
                <a:cs typeface="Calibri" panose="020F0502020204030204" pitchFamily="34" charset="0"/>
              </a:rPr>
              <a:t>What was the mode of persuasion?</a:t>
            </a:r>
          </a:p>
          <a:p>
            <a:pPr lvl="1" indent="-393700">
              <a:spcBef>
                <a:spcPts val="1200"/>
              </a:spcBef>
              <a:buSzPct val="100000"/>
              <a:buChar char="•"/>
            </a:pPr>
            <a:r>
              <a:rPr lang="en-US" dirty="0">
                <a:solidFill>
                  <a:schemeClr val="tx1"/>
                </a:solidFill>
                <a:latin typeface="Calibri" panose="020F0502020204030204" pitchFamily="34" charset="0"/>
                <a:cs typeface="Calibri" panose="020F0502020204030204" pitchFamily="34" charset="0"/>
              </a:rPr>
              <a:t>Which words or phrases used in the speech helped you determine the mode of persuasion?</a:t>
            </a:r>
            <a:endParaRPr dirty="0">
              <a:solidFill>
                <a:schemeClr val="tx1"/>
              </a:solidFill>
              <a:latin typeface="Calibri" panose="020F0502020204030204" pitchFamily="34" charset="0"/>
              <a:cs typeface="Calibri" panose="020F0502020204030204" pitchFamily="34" charset="0"/>
            </a:endParaRPr>
          </a:p>
        </p:txBody>
      </p:sp>
      <p:pic>
        <p:nvPicPr>
          <p:cNvPr id="165" name="Google Shape;165;p11" descr="A close up of a logo&#10;&#10;Description automatically generated"/>
          <p:cNvPicPr preferRelativeResize="0"/>
          <p:nvPr/>
        </p:nvPicPr>
        <p:blipFill rotWithShape="1">
          <a:blip r:embed="rId3">
            <a:alphaModFix/>
          </a:blip>
          <a:srcRect/>
          <a:stretch/>
        </p:blipFill>
        <p:spPr>
          <a:xfrm rot="3243447">
            <a:off x="5839121" y="818426"/>
            <a:ext cx="3050222" cy="2597046"/>
          </a:xfrm>
          <a:prstGeom prst="rect">
            <a:avLst/>
          </a:prstGeom>
          <a:noFill/>
          <a:ln>
            <a:noFill/>
          </a:ln>
        </p:spPr>
      </p:pic>
      <p:sp>
        <p:nvSpPr>
          <p:cNvPr id="166" name="Google Shape;16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Jigsaw</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445625" y="898457"/>
            <a:ext cx="6637346" cy="85725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240"/>
              <a:buFont typeface="Calibri"/>
              <a:buNone/>
            </a:pPr>
            <a:r>
              <a:rPr lang="en-US" sz="2916" dirty="0"/>
              <a:t>Should Caesar have been assassinated?</a:t>
            </a:r>
            <a:br>
              <a:rPr lang="en-US" sz="2916" dirty="0"/>
            </a:br>
            <a:r>
              <a:rPr lang="en-US" sz="2187" dirty="0">
                <a:solidFill>
                  <a:schemeClr val="dk2"/>
                </a:solidFill>
              </a:rPr>
              <a:t>Persuade the citizens to join with Brutus and Cassius or with Mark Antony and the triumvirate.</a:t>
            </a:r>
            <a:endParaRPr sz="3240" dirty="0"/>
          </a:p>
        </p:txBody>
      </p:sp>
      <p:sp>
        <p:nvSpPr>
          <p:cNvPr id="172" name="Google Shape;172;p12"/>
          <p:cNvSpPr txBox="1">
            <a:spLocks noGrp="1"/>
          </p:cNvSpPr>
          <p:nvPr>
            <p:ph type="body" idx="2"/>
          </p:nvPr>
        </p:nvSpPr>
        <p:spPr>
          <a:xfrm>
            <a:off x="445625" y="2042216"/>
            <a:ext cx="6985322" cy="2784428"/>
          </a:xfrm>
          <a:prstGeom prst="rect">
            <a:avLst/>
          </a:prstGeom>
          <a:noFill/>
          <a:ln>
            <a:noFill/>
          </a:ln>
        </p:spPr>
        <p:txBody>
          <a:bodyPr spcFirstLastPara="1" wrap="square" lIns="91425" tIns="0" rIns="91425" bIns="45700" anchor="t" anchorCtr="0">
            <a:normAutofit/>
          </a:bodyPr>
          <a:lstStyle/>
          <a:p>
            <a:pPr marL="231775" lvl="0" indent="-231775" algn="l" rtl="0">
              <a:lnSpc>
                <a:spcPct val="100000"/>
              </a:lnSpc>
              <a:spcBef>
                <a:spcPts val="0"/>
              </a:spcBef>
              <a:spcAft>
                <a:spcPts val="0"/>
              </a:spcAft>
              <a:buSzPts val="2400"/>
              <a:buChar char="•"/>
            </a:pPr>
            <a:r>
              <a:rPr lang="en-US" sz="2400" dirty="0"/>
              <a:t>Choose a mode of appeal (ethos, pathos, or logos).</a:t>
            </a:r>
            <a:endParaRPr dirty="0"/>
          </a:p>
          <a:p>
            <a:pPr marL="231775" lvl="0" indent="-231775" algn="l" rtl="0">
              <a:lnSpc>
                <a:spcPct val="100000"/>
              </a:lnSpc>
              <a:spcBef>
                <a:spcPts val="480"/>
              </a:spcBef>
              <a:spcAft>
                <a:spcPts val="0"/>
              </a:spcAft>
              <a:buSzPts val="2400"/>
              <a:buChar char="•"/>
            </a:pPr>
            <a:r>
              <a:rPr lang="en-US" sz="2400" dirty="0"/>
              <a:t>Write a claim about whether Julius Caesar should have been assassinated or not. </a:t>
            </a:r>
            <a:endParaRPr dirty="0"/>
          </a:p>
          <a:p>
            <a:pPr marL="231775" lvl="0" indent="-231775" algn="l" rtl="0">
              <a:lnSpc>
                <a:spcPct val="100000"/>
              </a:lnSpc>
              <a:spcBef>
                <a:spcPts val="480"/>
              </a:spcBef>
              <a:spcAft>
                <a:spcPts val="0"/>
              </a:spcAft>
              <a:buSzPts val="2400"/>
              <a:buChar char="•"/>
            </a:pPr>
            <a:r>
              <a:rPr lang="en-US" sz="2400" dirty="0"/>
              <a:t>Provide evidence from the play for your claim.</a:t>
            </a:r>
            <a:endParaRPr dirty="0"/>
          </a:p>
          <a:p>
            <a:pPr marL="231775" lvl="0" indent="-231775" algn="l" rtl="0">
              <a:lnSpc>
                <a:spcPct val="100000"/>
              </a:lnSpc>
              <a:spcBef>
                <a:spcPts val="480"/>
              </a:spcBef>
              <a:spcAft>
                <a:spcPts val="0"/>
              </a:spcAft>
              <a:buSzPts val="2400"/>
              <a:buChar char="•"/>
            </a:pPr>
            <a:r>
              <a:rPr lang="en-US" sz="2400" dirty="0"/>
              <a:t>Provide your reasoning for how the evidence justifies the claim.</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ctrTitle"/>
          </p:nvPr>
        </p:nvSpPr>
        <p:spPr>
          <a:xfrm>
            <a:off x="533400" y="1592701"/>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sz="4800" dirty="0"/>
              <a:t>Friends, Romans, Countrymen, Lend Me Your Emotions</a:t>
            </a:r>
            <a:endParaRPr sz="4800" dirty="0"/>
          </a:p>
        </p:txBody>
      </p:sp>
      <p:sp>
        <p:nvSpPr>
          <p:cNvPr id="84" name="Google Shape;84;p2"/>
          <p:cNvSpPr txBox="1">
            <a:spLocks noGrp="1"/>
          </p:cNvSpPr>
          <p:nvPr>
            <p:ph type="subTitle" idx="1"/>
          </p:nvPr>
        </p:nvSpPr>
        <p:spPr>
          <a:xfrm>
            <a:off x="533399" y="3272192"/>
            <a:ext cx="8095343"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Modes of Persuasion &amp; William Shakespeare’s </a:t>
            </a:r>
            <a:r>
              <a:rPr lang="en-US" i="1" dirty="0"/>
              <a:t>Julius Caesar</a:t>
            </a:r>
          </a:p>
          <a:p>
            <a:pPr marL="0" marR="34289" lvl="0" indent="0" algn="l" rtl="0">
              <a:lnSpc>
                <a:spcPct val="100000"/>
              </a:lnSpc>
              <a:spcBef>
                <a:spcPts val="0"/>
              </a:spcBef>
              <a:spcAft>
                <a:spcPts val="0"/>
              </a:spcAft>
              <a:buSzPts val="2600"/>
              <a:buNone/>
            </a:pPr>
            <a:r>
              <a:rPr lang="en-US" i="1" dirty="0"/>
              <a:t>9</a:t>
            </a:r>
            <a:r>
              <a:rPr lang="en-US" i="1" baseline="30000" dirty="0"/>
              <a:t>th</a:t>
            </a:r>
            <a:r>
              <a:rPr lang="en-US" i="1" dirty="0"/>
              <a:t> &amp; 10</a:t>
            </a:r>
            <a:r>
              <a:rPr lang="en-US" i="1" baseline="30000" dirty="0"/>
              <a:t>th</a:t>
            </a:r>
            <a:r>
              <a:rPr lang="en-US" i="1" dirty="0"/>
              <a:t> Grade ELA</a:t>
            </a:r>
            <a:endParaRPr i="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1033354" y="1664854"/>
            <a:ext cx="4078141" cy="1813792"/>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240"/>
              <a:buFont typeface="Calibri"/>
              <a:buNone/>
            </a:pPr>
            <a:r>
              <a:rPr lang="en-US" sz="2916" dirty="0"/>
              <a:t>With your partner, arrange the cards in a way that makes most sense to both of you.</a:t>
            </a:r>
            <a:endParaRPr sz="2916" dirty="0"/>
          </a:p>
        </p:txBody>
      </p:sp>
      <p:pic>
        <p:nvPicPr>
          <p:cNvPr id="90" name="Google Shape;90;p3" descr="A picture containing honeycomb, building, man, soccer&#10;&#10;Description automatically generated"/>
          <p:cNvPicPr preferRelativeResize="0"/>
          <p:nvPr/>
        </p:nvPicPr>
        <p:blipFill rotWithShape="1">
          <a:blip r:embed="rId3">
            <a:alphaModFix/>
          </a:blip>
          <a:srcRect/>
          <a:stretch/>
        </p:blipFill>
        <p:spPr>
          <a:xfrm>
            <a:off x="5677154" y="-910082"/>
            <a:ext cx="4025900" cy="416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2401748" y="980440"/>
            <a:ext cx="5669280" cy="857250"/>
          </a:xfrm>
          <a:prstGeom prst="rect">
            <a:avLst/>
          </a:prstGeom>
          <a:noFill/>
          <a:ln>
            <a:noFill/>
          </a:ln>
        </p:spPr>
        <p:txBody>
          <a:bodyPr spcFirstLastPara="1" wrap="square" lIns="0" tIns="45700" rIns="0" bIns="0" anchor="b" anchorCtr="0">
            <a:noAutofit/>
          </a:bodyPr>
          <a:lstStyle/>
          <a:p>
            <a:pPr lvl="0"/>
            <a:r>
              <a:rPr lang="en-US" dirty="0"/>
              <a:t>Compare your honeycomb with a nearby group.</a:t>
            </a:r>
            <a:endParaRPr dirty="0"/>
          </a:p>
        </p:txBody>
      </p:sp>
      <p:sp>
        <p:nvSpPr>
          <p:cNvPr id="96" name="Google Shape;96;p4"/>
          <p:cNvSpPr txBox="1">
            <a:spLocks noGrp="1"/>
          </p:cNvSpPr>
          <p:nvPr>
            <p:ph type="body" idx="3"/>
          </p:nvPr>
        </p:nvSpPr>
        <p:spPr>
          <a:xfrm>
            <a:off x="3628664" y="2190972"/>
            <a:ext cx="4782312" cy="1990464"/>
          </a:xfrm>
          <a:prstGeom prst="rect">
            <a:avLst/>
          </a:prstGeom>
          <a:noFill/>
          <a:ln>
            <a:noFill/>
          </a:ln>
        </p:spPr>
        <p:txBody>
          <a:bodyPr spcFirstLastPara="1" wrap="square" lIns="91425" tIns="0" rIns="91425" bIns="45700" anchor="t" anchorCtr="0">
            <a:normAutofit/>
          </a:bodyPr>
          <a:lstStyle/>
          <a:p>
            <a:pPr marL="231775" lvl="0" indent="-231775" algn="l" rtl="0">
              <a:lnSpc>
                <a:spcPct val="100000"/>
              </a:lnSpc>
              <a:spcBef>
                <a:spcPts val="0"/>
              </a:spcBef>
              <a:spcAft>
                <a:spcPts val="0"/>
              </a:spcAft>
              <a:buSzPts val="2400"/>
              <a:buChar char="•"/>
            </a:pPr>
            <a:r>
              <a:rPr lang="en-US" sz="2400" dirty="0"/>
              <a:t>Did you sort some cards the same?</a:t>
            </a:r>
            <a:endParaRPr dirty="0"/>
          </a:p>
          <a:p>
            <a:pPr marL="231775" lvl="0" indent="-231775" algn="l" rtl="0">
              <a:lnSpc>
                <a:spcPct val="100000"/>
              </a:lnSpc>
              <a:spcBef>
                <a:spcPts val="480"/>
              </a:spcBef>
              <a:spcAft>
                <a:spcPts val="0"/>
              </a:spcAft>
              <a:buSzPts val="2400"/>
              <a:buChar char="•"/>
            </a:pPr>
            <a:r>
              <a:rPr lang="en-US" sz="2400" dirty="0"/>
              <a:t>Did you sort any cards differently?</a:t>
            </a:r>
            <a:endParaRPr dirty="0"/>
          </a:p>
          <a:p>
            <a:pPr marL="231775" lvl="0" indent="-231775" algn="l" rtl="0">
              <a:lnSpc>
                <a:spcPct val="100000"/>
              </a:lnSpc>
              <a:spcBef>
                <a:spcPts val="480"/>
              </a:spcBef>
              <a:spcAft>
                <a:spcPts val="0"/>
              </a:spcAft>
              <a:buSzPts val="2400"/>
              <a:buChar char="•"/>
            </a:pPr>
            <a:r>
              <a:rPr lang="en-US" sz="2400" dirty="0"/>
              <a:t>Explain to the other group why you sorted your cards the way you did.</a:t>
            </a:r>
            <a:endParaRPr dirty="0"/>
          </a:p>
        </p:txBody>
      </p:sp>
      <p:pic>
        <p:nvPicPr>
          <p:cNvPr id="97" name="Google Shape;97;p4" descr="A picture containing honeycomb, building, man, soccer&#10;&#10;Description automatically generated"/>
          <p:cNvPicPr preferRelativeResize="0"/>
          <p:nvPr/>
        </p:nvPicPr>
        <p:blipFill rotWithShape="1">
          <a:blip r:embed="rId3">
            <a:alphaModFix/>
          </a:blip>
          <a:srcRect/>
          <a:stretch/>
        </p:blipFill>
        <p:spPr>
          <a:xfrm>
            <a:off x="-786318" y="2075360"/>
            <a:ext cx="4212690" cy="3980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p:nvPr/>
        </p:nvSpPr>
        <p:spPr>
          <a:xfrm>
            <a:off x="3886200" y="777240"/>
            <a:ext cx="4938747" cy="4663440"/>
          </a:xfrm>
          <a:prstGeom prst="rect">
            <a:avLst/>
          </a:prstGeom>
          <a:solidFill>
            <a:schemeClr val="lt1"/>
          </a:solidFill>
          <a:ln w="9525" cap="flat" cmpd="sng">
            <a:solidFill>
              <a:schemeClr val="accent5"/>
            </a:solidFill>
            <a:prstDash val="solid"/>
            <a:round/>
            <a:headEnd type="none" w="sm" len="sm"/>
            <a:tailEnd type="none" w="sm" len="sm"/>
          </a:ln>
          <a:effectLst>
            <a:outerShdw dist="25400" dir="21540000" algn="tl"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03" name="Google Shape;103;p5"/>
          <p:cNvCxnSpPr/>
          <p:nvPr/>
        </p:nvCxnSpPr>
        <p:spPr>
          <a:xfrm>
            <a:off x="6400802" y="1024364"/>
            <a:ext cx="0" cy="4731990"/>
          </a:xfrm>
          <a:prstGeom prst="straightConnector1">
            <a:avLst/>
          </a:prstGeom>
          <a:noFill/>
          <a:ln w="19050" cap="flat" cmpd="sng">
            <a:solidFill>
              <a:srgbClr val="8C8C8C"/>
            </a:solidFill>
            <a:prstDash val="solid"/>
            <a:round/>
            <a:headEnd type="none" w="sm" len="sm"/>
            <a:tailEnd type="none" w="sm" len="sm"/>
          </a:ln>
        </p:spPr>
      </p:cxnSp>
      <p:cxnSp>
        <p:nvCxnSpPr>
          <p:cNvPr id="104" name="Google Shape;104;p5"/>
          <p:cNvCxnSpPr/>
          <p:nvPr/>
        </p:nvCxnSpPr>
        <p:spPr>
          <a:xfrm>
            <a:off x="4210812" y="1847088"/>
            <a:ext cx="4256266" cy="1"/>
          </a:xfrm>
          <a:prstGeom prst="straightConnector1">
            <a:avLst/>
          </a:prstGeom>
          <a:noFill/>
          <a:ln w="19050" cap="flat" cmpd="sng">
            <a:solidFill>
              <a:srgbClr val="8C8C8C"/>
            </a:solidFill>
            <a:prstDash val="solid"/>
            <a:round/>
            <a:headEnd type="none" w="sm" len="sm"/>
            <a:tailEnd type="none" w="sm" len="sm"/>
          </a:ln>
        </p:spPr>
      </p:cxnSp>
      <p:sp>
        <p:nvSpPr>
          <p:cNvPr id="105" name="Google Shape;105;p5"/>
          <p:cNvSpPr txBox="1"/>
          <p:nvPr/>
        </p:nvSpPr>
        <p:spPr>
          <a:xfrm>
            <a:off x="4187952" y="1226745"/>
            <a:ext cx="20046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Arial"/>
              <a:buNone/>
            </a:pPr>
            <a:r>
              <a:rPr lang="en-US" sz="2800" b="0" i="1" u="none" strike="noStrike" cap="none" dirty="0">
                <a:solidFill>
                  <a:schemeClr val="dk2"/>
                </a:solidFill>
                <a:latin typeface="Calibri" panose="020F0502020204030204" pitchFamily="34" charset="0"/>
                <a:cs typeface="Calibri" panose="020F0502020204030204" pitchFamily="34" charset="0"/>
                <a:sym typeface="Arial"/>
              </a:rPr>
              <a:t>I Notice</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06" name="Google Shape;106;p5"/>
          <p:cNvSpPr txBox="1"/>
          <p:nvPr/>
        </p:nvSpPr>
        <p:spPr>
          <a:xfrm>
            <a:off x="6501384" y="1212023"/>
            <a:ext cx="20046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Arial"/>
              <a:buNone/>
            </a:pPr>
            <a:r>
              <a:rPr lang="en-US" sz="2800" b="0" i="1" u="none" strike="noStrike" cap="none" dirty="0">
                <a:solidFill>
                  <a:schemeClr val="dk2"/>
                </a:solidFill>
                <a:latin typeface="Calibri" panose="020F0502020204030204" pitchFamily="34" charset="0"/>
                <a:cs typeface="Calibri" panose="020F0502020204030204" pitchFamily="34" charset="0"/>
                <a:sym typeface="Arial"/>
              </a:rPr>
              <a:t>I Wonder</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07" name="Google Shape;107;p5"/>
          <p:cNvSpPr txBox="1">
            <a:spLocks noGrp="1"/>
          </p:cNvSpPr>
          <p:nvPr>
            <p:ph type="body" idx="1"/>
          </p:nvPr>
        </p:nvSpPr>
        <p:spPr>
          <a:xfrm>
            <a:off x="457200" y="1391436"/>
            <a:ext cx="3110093" cy="1735812"/>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0"/>
              </a:spcBef>
              <a:spcAft>
                <a:spcPts val="0"/>
              </a:spcAft>
              <a:buSzPts val="2400"/>
              <a:buNone/>
            </a:pPr>
            <a:r>
              <a:rPr lang="en-US" b="0" dirty="0">
                <a:solidFill>
                  <a:schemeClr val="tx1"/>
                </a:solidFill>
              </a:rPr>
              <a:t>As you watch each commercial, write down your observations on the left side. Write any questions you have on the right. </a:t>
            </a: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6F17C04-514E-4A8B-811A-43A5F2E685FB}"/>
              </a:ext>
            </a:extLst>
          </p:cNvPr>
          <p:cNvSpPr/>
          <p:nvPr/>
        </p:nvSpPr>
        <p:spPr>
          <a:xfrm>
            <a:off x="1177471" y="4190875"/>
            <a:ext cx="6789058" cy="246221"/>
          </a:xfrm>
          <a:prstGeom prst="rect">
            <a:avLst/>
          </a:prstGeom>
        </p:spPr>
        <p:txBody>
          <a:bodyPr wrap="square">
            <a:spAutoFit/>
          </a:bodyPr>
          <a:lstStyle/>
          <a:p>
            <a:r>
              <a:rPr lang="en-US" sz="1000" dirty="0">
                <a:solidFill>
                  <a:srgbClr val="444444"/>
                </a:solidFill>
                <a:latin typeface="Calibri" panose="020F0502020204030204" pitchFamily="34" charset="0"/>
                <a:cs typeface="Calibri" panose="020F0502020204030204" pitchFamily="34" charset="0"/>
              </a:rPr>
              <a:t>Commercials U.S. (2015, June 9). Brett Favre, Copper Fit Commercial. </a:t>
            </a:r>
            <a:r>
              <a:rPr lang="en-US" sz="1000" i="1" dirty="0">
                <a:solidFill>
                  <a:srgbClr val="444444"/>
                </a:solidFill>
                <a:latin typeface="Calibri" panose="020F0502020204030204" pitchFamily="34" charset="0"/>
                <a:cs typeface="Calibri" panose="020F0502020204030204" pitchFamily="34" charset="0"/>
              </a:rPr>
              <a:t>YouTube</a:t>
            </a:r>
            <a:r>
              <a:rPr lang="en-US" sz="1000" dirty="0">
                <a:solidFill>
                  <a:srgbClr val="444444"/>
                </a:solidFill>
                <a:latin typeface="Calibri" panose="020F0502020204030204" pitchFamily="34" charset="0"/>
                <a:cs typeface="Calibri" panose="020F0502020204030204" pitchFamily="34" charset="0"/>
              </a:rPr>
              <a:t>. Retrieved from </a:t>
            </a:r>
            <a:r>
              <a:rPr lang="en-US" sz="1000" dirty="0">
                <a:solidFill>
                  <a:srgbClr val="444444"/>
                </a:solidFill>
                <a:latin typeface="Calibri" panose="020F0502020204030204" pitchFamily="34" charset="0"/>
                <a:cs typeface="Calibri" panose="020F0502020204030204" pitchFamily="34" charset="0"/>
                <a:hlinkClick r:id="rId3"/>
              </a:rPr>
              <a:t>https://youtu.be/L2HcwLgpBSY</a:t>
            </a:r>
            <a:r>
              <a:rPr lang="en-US" sz="1000" dirty="0">
                <a:solidFill>
                  <a:srgbClr val="444444"/>
                </a:solidFill>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p:txBody>
      </p:sp>
      <p:pic>
        <p:nvPicPr>
          <p:cNvPr id="3" name="Picture 2">
            <a:hlinkClick r:id="rId3"/>
            <a:extLst>
              <a:ext uri="{FF2B5EF4-FFF2-40B4-BE49-F238E27FC236}">
                <a16:creationId xmlns:a16="http://schemas.microsoft.com/office/drawing/2014/main" id="{2730629D-FC6C-4B3F-8BEC-1C40BE35A35F}"/>
              </a:ext>
            </a:extLst>
          </p:cNvPr>
          <p:cNvPicPr>
            <a:picLocks noChangeAspect="1"/>
          </p:cNvPicPr>
          <p:nvPr/>
        </p:nvPicPr>
        <p:blipFill>
          <a:blip r:embed="rId4"/>
          <a:stretch>
            <a:fillRect/>
          </a:stretch>
        </p:blipFill>
        <p:spPr>
          <a:xfrm>
            <a:off x="1177471" y="526832"/>
            <a:ext cx="6789058" cy="3541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2"/>
          <p:cNvSpPr txBox="1">
            <a:spLocks noGrp="1"/>
          </p:cNvSpPr>
          <p:nvPr>
            <p:ph type="body" idx="1"/>
          </p:nvPr>
        </p:nvSpPr>
        <p:spPr>
          <a:xfrm>
            <a:off x="530352" y="1582310"/>
            <a:ext cx="7772400" cy="1578472"/>
          </a:xfrm>
          <a:prstGeom prst="rect">
            <a:avLst/>
          </a:prstGeom>
          <a:noFill/>
          <a:ln>
            <a:noFill/>
          </a:ln>
        </p:spPr>
        <p:txBody>
          <a:bodyPr spcFirstLastPara="1" wrap="square" lIns="45700" tIns="45700" rIns="45700" bIns="45700" anchor="t" anchorCtr="0">
            <a:normAutofit/>
          </a:bodyPr>
          <a:lstStyle/>
          <a:p>
            <a:pPr marL="457200" lvl="0" indent="-228600" algn="l" rtl="0">
              <a:lnSpc>
                <a:spcPct val="100000"/>
              </a:lnSpc>
              <a:spcBef>
                <a:spcPts val="520"/>
              </a:spcBef>
              <a:spcAft>
                <a:spcPts val="0"/>
              </a:spcAft>
              <a:buSzPts val="2600"/>
              <a:buNone/>
            </a:pPr>
            <a:r>
              <a:rPr lang="en-US" sz="3600"/>
              <a:t>What did you notice?</a:t>
            </a:r>
            <a:endParaRPr/>
          </a:p>
          <a:p>
            <a:pPr marL="457200" lvl="0" indent="-228600" algn="l" rtl="0">
              <a:lnSpc>
                <a:spcPct val="100000"/>
              </a:lnSpc>
              <a:spcBef>
                <a:spcPts val="520"/>
              </a:spcBef>
              <a:spcAft>
                <a:spcPts val="0"/>
              </a:spcAft>
              <a:buSzPts val="2600"/>
              <a:buNone/>
            </a:pPr>
            <a:r>
              <a:rPr lang="en-US" sz="3600"/>
              <a:t>What did you wonder?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Rectangle 1">
            <a:extLst>
              <a:ext uri="{FF2B5EF4-FFF2-40B4-BE49-F238E27FC236}">
                <a16:creationId xmlns:a16="http://schemas.microsoft.com/office/drawing/2014/main" id="{96F17C04-514E-4A8B-811A-43A5F2E685FB}"/>
              </a:ext>
            </a:extLst>
          </p:cNvPr>
          <p:cNvSpPr/>
          <p:nvPr/>
        </p:nvSpPr>
        <p:spPr>
          <a:xfrm>
            <a:off x="1177471" y="4190875"/>
            <a:ext cx="6789058" cy="246221"/>
          </a:xfrm>
          <a:prstGeom prst="rect">
            <a:avLst/>
          </a:prstGeom>
        </p:spPr>
        <p:txBody>
          <a:bodyPr wrap="square">
            <a:spAutoFit/>
          </a:bodyPr>
          <a:lstStyle/>
          <a:p>
            <a:r>
              <a:rPr lang="en-US" sz="1000" dirty="0">
                <a:solidFill>
                  <a:srgbClr val="444444"/>
                </a:solidFill>
                <a:latin typeface="Calibri" panose="020F0502020204030204" pitchFamily="34" charset="0"/>
                <a:cs typeface="Calibri" panose="020F0502020204030204" pitchFamily="34" charset="0"/>
              </a:rPr>
              <a:t>NiceCrane287 (2012, July 28). Adopt a wild snow leopard - WWF. </a:t>
            </a:r>
            <a:r>
              <a:rPr lang="en-US" sz="1000" i="1" dirty="0">
                <a:solidFill>
                  <a:srgbClr val="444444"/>
                </a:solidFill>
                <a:latin typeface="Calibri" panose="020F0502020204030204" pitchFamily="34" charset="0"/>
                <a:cs typeface="Calibri" panose="020F0502020204030204" pitchFamily="34" charset="0"/>
              </a:rPr>
              <a:t>YouTube</a:t>
            </a:r>
            <a:r>
              <a:rPr lang="en-US" sz="1000" dirty="0">
                <a:solidFill>
                  <a:srgbClr val="444444"/>
                </a:solidFill>
                <a:latin typeface="Calibri" panose="020F0502020204030204" pitchFamily="34" charset="0"/>
                <a:cs typeface="Calibri" panose="020F0502020204030204" pitchFamily="34" charset="0"/>
              </a:rPr>
              <a:t>. Retrieved from </a:t>
            </a:r>
            <a:r>
              <a:rPr lang="en-US" sz="1000" dirty="0">
                <a:solidFill>
                  <a:srgbClr val="444444"/>
                </a:solidFill>
                <a:latin typeface="Calibri" panose="020F0502020204030204" pitchFamily="34" charset="0"/>
                <a:cs typeface="Calibri" panose="020F0502020204030204" pitchFamily="34" charset="0"/>
                <a:hlinkClick r:id="rId3"/>
              </a:rPr>
              <a:t>https://youtu.be/nvEgCg1yh30</a:t>
            </a:r>
            <a:r>
              <a:rPr lang="en-US" sz="1000" dirty="0">
                <a:solidFill>
                  <a:srgbClr val="444444"/>
                </a:solidFill>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p:txBody>
      </p:sp>
      <p:pic>
        <p:nvPicPr>
          <p:cNvPr id="4" name="Picture 3">
            <a:hlinkClick r:id="rId3"/>
            <a:extLst>
              <a:ext uri="{FF2B5EF4-FFF2-40B4-BE49-F238E27FC236}">
                <a16:creationId xmlns:a16="http://schemas.microsoft.com/office/drawing/2014/main" id="{6789EC7E-84DD-4F1C-B350-70DF99936CBC}"/>
              </a:ext>
            </a:extLst>
          </p:cNvPr>
          <p:cNvPicPr>
            <a:picLocks noChangeAspect="1"/>
          </p:cNvPicPr>
          <p:nvPr/>
        </p:nvPicPr>
        <p:blipFill>
          <a:blip r:embed="rId4"/>
          <a:stretch>
            <a:fillRect/>
          </a:stretch>
        </p:blipFill>
        <p:spPr>
          <a:xfrm>
            <a:off x="1847850" y="526832"/>
            <a:ext cx="5448300" cy="3540092"/>
          </a:xfrm>
          <a:prstGeom prst="rect">
            <a:avLst/>
          </a:prstGeom>
        </p:spPr>
      </p:pic>
    </p:spTree>
    <p:extLst>
      <p:ext uri="{BB962C8B-B14F-4D97-AF65-F5344CB8AC3E}">
        <p14:creationId xmlns:p14="http://schemas.microsoft.com/office/powerpoint/2010/main" val="995481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3"/>
          <p:cNvSpPr txBox="1">
            <a:spLocks noGrp="1"/>
          </p:cNvSpPr>
          <p:nvPr>
            <p:ph type="body" idx="1"/>
          </p:nvPr>
        </p:nvSpPr>
        <p:spPr>
          <a:xfrm>
            <a:off x="530352" y="1582310"/>
            <a:ext cx="7772400" cy="1578472"/>
          </a:xfrm>
          <a:prstGeom prst="rect">
            <a:avLst/>
          </a:prstGeom>
          <a:noFill/>
          <a:ln>
            <a:noFill/>
          </a:ln>
        </p:spPr>
        <p:txBody>
          <a:bodyPr spcFirstLastPara="1" wrap="square" lIns="45700" tIns="45700" rIns="45700" bIns="45700" anchor="t" anchorCtr="0">
            <a:normAutofit/>
          </a:bodyPr>
          <a:lstStyle/>
          <a:p>
            <a:pPr marL="457200" lvl="0" indent="-228600" algn="l" rtl="0">
              <a:lnSpc>
                <a:spcPct val="100000"/>
              </a:lnSpc>
              <a:spcBef>
                <a:spcPts val="520"/>
              </a:spcBef>
              <a:spcAft>
                <a:spcPts val="0"/>
              </a:spcAft>
              <a:buSzPts val="2600"/>
              <a:buNone/>
            </a:pPr>
            <a:r>
              <a:rPr lang="en-US" sz="3600"/>
              <a:t>What did you notice?</a:t>
            </a:r>
            <a:endParaRPr/>
          </a:p>
          <a:p>
            <a:pPr marL="457200" lvl="0" indent="-228600" algn="l" rtl="0">
              <a:lnSpc>
                <a:spcPct val="100000"/>
              </a:lnSpc>
              <a:spcBef>
                <a:spcPts val="520"/>
              </a:spcBef>
              <a:spcAft>
                <a:spcPts val="0"/>
              </a:spcAft>
              <a:buSzPts val="2600"/>
              <a:buNone/>
            </a:pPr>
            <a:r>
              <a:rPr lang="en-US" sz="3600"/>
              <a:t>What did you wonder?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946</Words>
  <Application>Microsoft Office PowerPoint</Application>
  <PresentationFormat>On-screen Show (16:9)</PresentationFormat>
  <Paragraphs>76</Paragraphs>
  <Slides>16</Slides>
  <Notes>16</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Georgia</vt:lpstr>
      <vt:lpstr>Arial</vt:lpstr>
      <vt:lpstr>Calibri</vt:lpstr>
      <vt:lpstr>Constantia</vt:lpstr>
      <vt:lpstr>Noto Sans Symbols</vt:lpstr>
      <vt:lpstr>LEARN theme</vt:lpstr>
      <vt:lpstr>LEARN theme</vt:lpstr>
      <vt:lpstr>PowerPoint Presentation</vt:lpstr>
      <vt:lpstr>Friends, Romans, Countrymen, Lend Me Your Emotions</vt:lpstr>
      <vt:lpstr>With your partner, arrange the cards in a way that makes most sense to both of you.</vt:lpstr>
      <vt:lpstr>Compare your honeycomb with a nearby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 the play, Julius Caesar.   Have any of the characters used these types of appeals (logos, pathos, ethos)?</vt:lpstr>
      <vt:lpstr>Why-Lighting</vt:lpstr>
      <vt:lpstr>Categorical Highlighting</vt:lpstr>
      <vt:lpstr>Jigsaw</vt:lpstr>
      <vt:lpstr>Should Caesar have been assassinated? Persuade the citizens to join with Brutus and Cassius or with Mark Antony and the triumvirate.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Hoang, Ada C.</cp:lastModifiedBy>
  <cp:revision>4</cp:revision>
  <dcterms:modified xsi:type="dcterms:W3CDTF">2020-03-11T21:54:19Z</dcterms:modified>
</cp:coreProperties>
</file>