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  <p:sldMasterId id="2147483666" r:id="rId2"/>
  </p:sldMasterIdLst>
  <p:notesMasterIdLst>
    <p:notesMasterId r:id="rId22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25" roundtripDataSignature="AMtx7mjEYqQ34MM3YKq4ZJP6l4bqeFtuv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56"/>
    <p:restoredTop sz="94673"/>
  </p:normalViewPr>
  <p:slideViewPr>
    <p:cSldViewPr snapToGrid="0">
      <p:cViewPr varScale="1">
        <p:scale>
          <a:sx n="154" d="100"/>
          <a:sy n="154" d="100"/>
        </p:scale>
        <p:origin x="960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customschemas.google.com/relationships/presentationmetadata" Target="metadata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8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notesMaster" Target="notesMasters/notesMaster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tech-tool/645" TargetMode="External"/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-bKT5rc6rsU" TargetMode="External"/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118" TargetMode="External"/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3" Type="http://schemas.openxmlformats.org/officeDocument/2006/relationships/hyperlink" Target="http://icivics.org/getstarted" TargetMode="External"/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HcEEAnwOt2c?si=Sq130A8BJEoVIgin" TargetMode="External"/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145" TargetMode="External"/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145" TargetMode="External"/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145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145" TargetMode="External"/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145" TargetMode="External"/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145" TargetMode="External"/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145" TargetMode="External"/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8" name="Google Shape;8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g26d4c637d8b_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7" name="Google Shape;147;g26d4c637d8b_1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dirty="0"/>
              <a:t>K20 Center. (n.d.). </a:t>
            </a:r>
            <a:r>
              <a:rPr lang="en-US" dirty="0" err="1"/>
              <a:t>Mentimeter</a:t>
            </a:r>
            <a:r>
              <a:rPr lang="en-US" dirty="0"/>
              <a:t>. Tech Tools. </a:t>
            </a:r>
            <a:r>
              <a:rPr lang="en-US" u="sng" dirty="0">
                <a:solidFill>
                  <a:schemeClr val="hlink"/>
                </a:solidFill>
                <a:hlinkClick r:id="rId3"/>
              </a:rPr>
              <a:t>https://learn.k20center.ou.edu/tech-tool/645</a:t>
            </a:r>
            <a:r>
              <a:rPr lang="en-US" dirty="0"/>
              <a:t> </a:t>
            </a:r>
            <a:endParaRPr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54" name="Google Shape;15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60" name="Google Shape;160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u="sng" dirty="0">
                <a:solidFill>
                  <a:schemeClr val="hlink"/>
                </a:solidFill>
                <a:hlinkClick r:id="rId3"/>
              </a:rPr>
              <a:t>https://www.youtube.com/watch?v=-bKT5rc6rsU</a:t>
            </a:r>
            <a:r>
              <a:rPr lang="en-US" dirty="0"/>
              <a:t> </a:t>
            </a:r>
            <a:endParaRPr dirty="0"/>
          </a:p>
        </p:txBody>
      </p:sp>
      <p:sp>
        <p:nvSpPr>
          <p:cNvPr id="166" name="Google Shape;166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g26d8c37c6c9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2" name="Google Shape;172;g26d8c37c6c9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dirty="0"/>
              <a:t>K20 Center. (n.d.). Anchor charts. Strategies. https://learn.k20center.ou.edu/strategy/58</a:t>
            </a:r>
            <a:endParaRPr dirty="0"/>
          </a:p>
        </p:txBody>
      </p:sp>
      <p:sp>
        <p:nvSpPr>
          <p:cNvPr id="178" name="Google Shape;178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g26d4c637d8b_1_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5" name="Google Shape;185;g26d4c637d8b_1_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dirty="0"/>
              <a:t>K20 Center. (n.d.). Anchor charts. Strategies. https://learn.k20center.ou.edu/strategy/58</a:t>
            </a:r>
            <a:endParaRPr dirty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g26d4c637d8b_1_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3" name="Google Shape;193;g26d4c637d8b_1_1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dirty="0"/>
              <a:t>K20 Center. (n.d.). Gallery walk / carousel. Strategies. </a:t>
            </a:r>
            <a:r>
              <a:rPr lang="en-US" u="sng" dirty="0">
                <a:solidFill>
                  <a:srgbClr val="1155CC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https://learn.k20center.ou.edu/strategy/118</a:t>
            </a:r>
            <a:r>
              <a:rPr lang="en-US" dirty="0"/>
              <a:t> </a:t>
            </a:r>
            <a:endParaRPr dirty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g26d4c637d8b_1_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0" name="Google Shape;200;g26d4c637d8b_1_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iCivics: </a:t>
            </a:r>
            <a:r>
              <a:rPr lang="en-US" u="sng">
                <a:solidFill>
                  <a:schemeClr val="hlink"/>
                </a:solidFill>
                <a:hlinkClick r:id="rId3"/>
              </a:rPr>
              <a:t>icivics.org/getstarted</a:t>
            </a:r>
            <a:r>
              <a:rPr lang="en-US"/>
              <a:t> </a:t>
            </a: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g26d4c637d8b_1_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6" name="Google Shape;206;g26d4c637d8b_1_2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K20 Center. (n.d.). Two-minute paper. Strategies. https://learn.k20center.ou.edu/strategy/152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K20 Center. (2021, September 21). 2 minute timer [Video]. YouTube. 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hlinkClick r:id="rId3"/>
              </a:rPr>
              <a:t>https://youtu.be</a:t>
            </a:r>
            <a:r>
              <a:rPr lang="en-US" b="0" i="0" u="none" strike="noStrike">
                <a:solidFill>
                  <a:srgbClr val="000000"/>
                </a:solidFill>
                <a:effectLst/>
                <a:hlinkClick r:id="rId3"/>
              </a:rPr>
              <a:t>/HcEEAnwOt2c?si=Sq130A8BJEoVIgin</a:t>
            </a:r>
            <a:endParaRPr lang="en-US" b="0" i="0" u="none" strike="noStrike">
              <a:solidFill>
                <a:srgbClr val="000000"/>
              </a:solidFill>
              <a:effectLst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2" name="Google Shape;92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/>
              <a:t>K20 Center. (n.d.). Always, sometimes, or never true. Strategies. </a:t>
            </a:r>
            <a:r>
              <a:rPr lang="en-US" u="sng">
                <a:solidFill>
                  <a:srgbClr val="1155CC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https://learn.k20center.ou.edu/strategy/145</a:t>
            </a:r>
            <a:endParaRPr/>
          </a:p>
        </p:txBody>
      </p:sp>
      <p:sp>
        <p:nvSpPr>
          <p:cNvPr id="98" name="Google Shape;98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g26d4c637d8b_1_4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5" name="Google Shape;105;g26d4c637d8b_1_4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/>
              <a:t>K20 Center. (n.d.). Always, sometimes, or never true. Strategies. </a:t>
            </a:r>
            <a:r>
              <a:rPr lang="en-US" u="sng">
                <a:solidFill>
                  <a:srgbClr val="1155CC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https://learn.k20center.ou.edu/strategy/145</a:t>
            </a:r>
            <a:endParaRPr/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g26d4c637d8b_1_5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2" name="Google Shape;112;g26d4c637d8b_1_5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/>
              <a:t>K20 Center. (n.d.). Always, sometimes, or never true. Strategies. </a:t>
            </a:r>
            <a:r>
              <a:rPr lang="en-US" u="sng">
                <a:solidFill>
                  <a:srgbClr val="1155CC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https://learn.k20center.ou.edu/strategy/145</a:t>
            </a:r>
            <a:endParaRPr/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g26d4c637d8b_1_5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9" name="Google Shape;119;g26d4c637d8b_1_5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/>
              <a:t>K20 Center. (n.d.). Always, sometimes, or never true. Strategies. </a:t>
            </a:r>
            <a:r>
              <a:rPr lang="en-US" u="sng">
                <a:solidFill>
                  <a:srgbClr val="1155CC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https://learn.k20center.ou.edu/strategy/145</a:t>
            </a:r>
            <a:endParaRPr/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g26d4c637d8b_1_6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6" name="Google Shape;126;g26d4c637d8b_1_6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/>
              <a:t>K20 Center. (n.d.). Always, sometimes, or never true. Strategies. </a:t>
            </a:r>
            <a:r>
              <a:rPr lang="en-US" u="sng">
                <a:solidFill>
                  <a:srgbClr val="1155CC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https://learn.k20center.ou.edu/strategy/145</a:t>
            </a:r>
            <a:endParaRPr/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g26d4c637d8b_1_7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3" name="Google Shape;133;g26d4c637d8b_1_7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/>
              <a:t>K20 Center. (n.d.). Always, sometimes, or never true. Strategies. </a:t>
            </a:r>
            <a:r>
              <a:rPr lang="en-US" u="sng">
                <a:solidFill>
                  <a:srgbClr val="1155CC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https://learn.k20center.ou.edu/strategy/145</a:t>
            </a:r>
            <a:endParaRPr/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g26d4c637d8b_1_7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0" name="Google Shape;140;g26d4c637d8b_1_7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dirty="0"/>
              <a:t>K20 Center. (n.d.). Always, sometimes, or never true. Strategies. </a:t>
            </a:r>
            <a:r>
              <a:rPr lang="en-US" u="sng" dirty="0">
                <a:solidFill>
                  <a:srgbClr val="1155CC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https://learn.k20center.ou.edu/strategy/145</a:t>
            </a:r>
            <a:endParaRPr dirty="0"/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LEARN Logo" type="blank">
  <p:cSld name="BLANK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oogle Shape;9;p1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3616452" y="1028700"/>
            <a:ext cx="1911096" cy="312279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>
  <p:cSld name="Comparison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26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" name="Google Shape;50;p26"/>
          <p:cNvSpPr txBox="1">
            <a:spLocks noGrp="1"/>
          </p:cNvSpPr>
          <p:nvPr>
            <p:ph type="body" idx="1"/>
          </p:nvPr>
        </p:nvSpPr>
        <p:spPr>
          <a:xfrm>
            <a:off x="457200" y="1391436"/>
            <a:ext cx="4040188" cy="4945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0" rIns="45700" bIns="0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None/>
              <a:defRPr sz="2400" b="1" cap="none">
                <a:solidFill>
                  <a:schemeClr val="dk2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275"/>
              <a:buNone/>
              <a:defRPr sz="1500" b="1"/>
            </a:lvl2pPr>
            <a:lvl3pPr marL="1371600" lvl="2" indent="-2286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945"/>
              <a:buNone/>
              <a:defRPr sz="1350" b="1"/>
            </a:lvl3pPr>
            <a:lvl4pPr marL="1828800" lvl="3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780"/>
              <a:buNone/>
              <a:defRPr sz="1200" b="1"/>
            </a:lvl4pPr>
            <a:lvl5pPr marL="2286000" lvl="4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780"/>
              <a:buNone/>
              <a:defRPr sz="1200" b="1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1" name="Google Shape;51;p26"/>
          <p:cNvSpPr txBox="1">
            <a:spLocks noGrp="1"/>
          </p:cNvSpPr>
          <p:nvPr>
            <p:ph type="body" idx="2"/>
          </p:nvPr>
        </p:nvSpPr>
        <p:spPr>
          <a:xfrm>
            <a:off x="4645027" y="1394820"/>
            <a:ext cx="4041775" cy="4911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0" rIns="45700" bIns="0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None/>
              <a:defRPr sz="2400" b="1" cap="none">
                <a:solidFill>
                  <a:schemeClr val="dk2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275"/>
              <a:buNone/>
              <a:defRPr sz="1500" b="1"/>
            </a:lvl2pPr>
            <a:lvl3pPr marL="1371600" lvl="2" indent="-2286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945"/>
              <a:buNone/>
              <a:defRPr sz="1350" b="1"/>
            </a:lvl3pPr>
            <a:lvl4pPr marL="1828800" lvl="3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780"/>
              <a:buNone/>
              <a:defRPr sz="1200" b="1"/>
            </a:lvl4pPr>
            <a:lvl5pPr marL="2286000" lvl="4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780"/>
              <a:buNone/>
              <a:defRPr sz="1200" b="1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2" name="Google Shape;52;p26"/>
          <p:cNvSpPr txBox="1">
            <a:spLocks noGrp="1"/>
          </p:cNvSpPr>
          <p:nvPr>
            <p:ph type="body" idx="3"/>
          </p:nvPr>
        </p:nvSpPr>
        <p:spPr>
          <a:xfrm>
            <a:off x="457200" y="1974760"/>
            <a:ext cx="4040188" cy="27954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1pPr>
            <a:lvl2pPr marL="914400" lvl="1" indent="-3238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 sz="1500"/>
            </a:lvl2pPr>
            <a:lvl3pPr marL="1371600" lvl="2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3pPr>
            <a:lvl4pPr marL="1828800" lvl="3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4pPr>
            <a:lvl5pPr marL="2286000" lvl="4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53" name="Google Shape;53;p2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54" name="Google Shape;54;p26"/>
          <p:cNvSpPr txBox="1">
            <a:spLocks noGrp="1"/>
          </p:cNvSpPr>
          <p:nvPr>
            <p:ph type="body" idx="4"/>
          </p:nvPr>
        </p:nvSpPr>
        <p:spPr>
          <a:xfrm>
            <a:off x="4649788" y="1974760"/>
            <a:ext cx="4040188" cy="27954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1pPr>
            <a:lvl2pPr marL="914400" lvl="1" indent="-3238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 sz="1500"/>
            </a:lvl2pPr>
            <a:lvl3pPr marL="1371600" lvl="2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3pPr>
            <a:lvl4pPr marL="1828800" lvl="3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4pPr>
            <a:lvl5pPr marL="2286000" lvl="4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Graphic">
  <p:cSld name="Content with Graphic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27"/>
          <p:cNvSpPr txBox="1">
            <a:spLocks noGrp="1"/>
          </p:cNvSpPr>
          <p:nvPr>
            <p:ph type="body" idx="1"/>
          </p:nvPr>
        </p:nvSpPr>
        <p:spPr>
          <a:xfrm>
            <a:off x="3581400" y="1330012"/>
            <a:ext cx="5111750" cy="32575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20"/>
              </a:spcBef>
              <a:spcAft>
                <a:spcPts val="0"/>
              </a:spcAft>
              <a:buSzPts val="2100"/>
              <a:buNone/>
              <a:defRPr sz="2100"/>
            </a:lvl1pPr>
            <a:lvl2pPr marL="914400" lvl="1" indent="-333883" algn="l">
              <a:lnSpc>
                <a:spcPct val="100000"/>
              </a:lnSpc>
              <a:spcBef>
                <a:spcPts val="390"/>
              </a:spcBef>
              <a:spcAft>
                <a:spcPts val="0"/>
              </a:spcAft>
              <a:buSzPts val="1658"/>
              <a:buChar char="⚫"/>
              <a:defRPr sz="1950"/>
            </a:lvl2pPr>
            <a:lvl3pPr marL="1371600" lvl="2" indent="-30861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260"/>
              <a:buChar char="⚫"/>
              <a:defRPr sz="1800"/>
            </a:lvl3pPr>
            <a:lvl4pPr marL="1828800" lvl="3" indent="-29051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975"/>
              <a:buChar char="⚫"/>
              <a:defRPr sz="1500"/>
            </a:lvl4pPr>
            <a:lvl5pPr marL="2286000" lvl="4" indent="-28428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7" name="Google Shape;57;p27"/>
          <p:cNvSpPr txBox="1">
            <a:spLocks noGrp="1"/>
          </p:cNvSpPr>
          <p:nvPr>
            <p:ph type="body" idx="2"/>
          </p:nvPr>
        </p:nvSpPr>
        <p:spPr>
          <a:xfrm>
            <a:off x="450850" y="1330012"/>
            <a:ext cx="3124200" cy="32575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1pPr>
            <a:lvl2pPr marL="914400" lvl="1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Font typeface="Arial"/>
              <a:buChar char="•"/>
              <a:defRPr sz="1600"/>
            </a:lvl2pPr>
            <a:lvl3pPr marL="1371600" lvl="2" indent="-3175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SzPts val="1400"/>
              <a:buFont typeface="Arial"/>
              <a:buChar char="•"/>
              <a:defRPr sz="1400"/>
            </a:lvl3pPr>
            <a:lvl4pPr marL="1828800" lvl="3" indent="-311150" algn="l">
              <a:lnSpc>
                <a:spcPct val="100000"/>
              </a:lnSpc>
              <a:spcBef>
                <a:spcPts val="260"/>
              </a:spcBef>
              <a:spcAft>
                <a:spcPts val="0"/>
              </a:spcAft>
              <a:buSzPts val="1300"/>
              <a:buFont typeface="Arial"/>
              <a:buChar char="•"/>
              <a:defRPr sz="1300"/>
            </a:lvl4pPr>
            <a:lvl5pPr marL="2286000" lvl="4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58" name="Google Shape;58;p2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59" name="Google Shape;59;p27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ideo">
  <p:cSld name="Video"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28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28"/>
          <p:cNvSpPr>
            <a:spLocks noGrp="1"/>
          </p:cNvSpPr>
          <p:nvPr>
            <p:ph type="media" idx="2"/>
          </p:nvPr>
        </p:nvSpPr>
        <p:spPr>
          <a:xfrm>
            <a:off x="457200" y="1343696"/>
            <a:ext cx="6125827" cy="34083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Clr>
                <a:schemeClr val="accent2"/>
              </a:buClr>
              <a:buSzPts val="1103"/>
              <a:buFont typeface="Noto Sans Symbols"/>
              <a:buChar char="⚫"/>
              <a:defRPr sz="157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4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⚫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⚫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Calibri"/>
              <a:buChar char="•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Clr>
                <a:schemeClr val="dk2"/>
              </a:buClr>
              <a:buSzPts val="1050"/>
              <a:buFont typeface="Calibri"/>
              <a:buChar char="•"/>
              <a:defRPr sz="10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3" name="Google Shape;63;p28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">
  <p:cSld name="Table"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5" name="Google Shape;65;p2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29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le Only">
  <p:cSld name="1_Title Only"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8" name="Google Shape;68;p3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69" name="Google Shape;69;p30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1">
  <p:cSld name="Blank 1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" name="Google Shape;71;p3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White BG">
  <p:cSld name="Blank White BG">
    <p:bg>
      <p:bgPr>
        <a:solidFill>
          <a:schemeClr val="lt1"/>
        </a:solidFill>
        <a:effectLst/>
      </p:bgPr>
    </p:bg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3" name="Google Shape;73;p3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No Logo">
  <p:cSld name="Blank No Logo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gradFill>
          <a:gsLst>
            <a:gs pos="0">
              <a:schemeClr val="accent4"/>
            </a:gs>
            <a:gs pos="85000">
              <a:schemeClr val="accent6"/>
            </a:gs>
            <a:gs pos="100000">
              <a:schemeClr val="accent6"/>
            </a:gs>
          </a:gsLst>
          <a:lin ang="16200000" scaled="0"/>
        </a:gradFill>
        <a:effectLst/>
      </p:bgPr>
    </p:bg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6"/>
          <p:cNvSpPr txBox="1">
            <a:spLocks noGrp="1"/>
          </p:cNvSpPr>
          <p:nvPr>
            <p:ph type="ctrTitle"/>
          </p:nvPr>
        </p:nvSpPr>
        <p:spPr>
          <a:xfrm>
            <a:off x="644652" y="1007598"/>
            <a:ext cx="7851648" cy="13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18275" bIns="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 b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6"/>
          <p:cNvSpPr txBox="1">
            <a:spLocks noGrp="1"/>
          </p:cNvSpPr>
          <p:nvPr>
            <p:ph type="subTitle" idx="1"/>
          </p:nvPr>
        </p:nvSpPr>
        <p:spPr>
          <a:xfrm>
            <a:off x="644652" y="2400300"/>
            <a:ext cx="7854696" cy="1314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18275" bIns="45700" anchor="t" anchorCtr="0">
            <a:noAutofit/>
          </a:bodyPr>
          <a:lstStyle>
            <a:lvl1pPr marR="34289" lv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None/>
              <a:defRPr/>
            </a:lvl2pPr>
            <a:lvl3pPr lvl="2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260"/>
              <a:buNone/>
              <a:defRPr/>
            </a:lvl3pPr>
            <a:lvl4pPr lvl="3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4pPr>
            <a:lvl5pPr lvl="4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5pPr>
            <a:lvl6pPr lvl="5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6pPr>
            <a:lvl7pPr lvl="6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7pPr>
            <a:lvl8pPr lvl="7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8pPr>
            <a:lvl9pPr lvl="8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9pPr>
          </a:lstStyle>
          <a:p>
            <a:endParaRPr/>
          </a:p>
        </p:txBody>
      </p:sp>
      <p:pic>
        <p:nvPicPr>
          <p:cNvPr id="81" name="Google Shape;81;p1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gradFill>
          <a:gsLst>
            <a:gs pos="0">
              <a:srgbClr val="659298"/>
            </a:gs>
            <a:gs pos="100000">
              <a:srgbClr val="4E6F74"/>
            </a:gs>
          </a:gsLst>
          <a:lin ang="15960000" scaled="0"/>
        </a:gradFill>
        <a:effectLst/>
      </p:bgPr>
    </p:bg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7"/>
          <p:cNvSpPr txBox="1">
            <a:spLocks noGrp="1"/>
          </p:cNvSpPr>
          <p:nvPr>
            <p:ph type="title"/>
          </p:nvPr>
        </p:nvSpPr>
        <p:spPr>
          <a:xfrm>
            <a:off x="530352" y="987552"/>
            <a:ext cx="7772400" cy="10218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Calibri"/>
              <a:buNone/>
              <a:defRPr sz="5000" b="0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4" name="Google Shape;84;p17"/>
          <p:cNvSpPr txBox="1">
            <a:spLocks noGrp="1"/>
          </p:cNvSpPr>
          <p:nvPr>
            <p:ph type="body" idx="1"/>
          </p:nvPr>
        </p:nvSpPr>
        <p:spPr>
          <a:xfrm>
            <a:off x="530352" y="2028498"/>
            <a:ext cx="7772400" cy="1132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Autofit/>
          </a:bodyPr>
          <a:lstStyle>
            <a:lvl1pPr marL="457200" lvl="0" indent="-3937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Char char="•"/>
              <a:defRPr sz="2600"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148"/>
              <a:buNone/>
              <a:defRPr sz="1350">
                <a:solidFill>
                  <a:schemeClr val="lt1"/>
                </a:solidFill>
              </a:defRPr>
            </a:lvl2pPr>
            <a:lvl3pPr marL="1371600" lvl="2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840"/>
              <a:buNone/>
              <a:defRPr sz="1200">
                <a:solidFill>
                  <a:schemeClr val="lt1"/>
                </a:solidFill>
              </a:defRPr>
            </a:lvl3pPr>
            <a:lvl4pPr marL="1828800" lvl="3" indent="-228600" algn="l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SzPts val="683"/>
              <a:buNone/>
              <a:defRPr sz="1050">
                <a:solidFill>
                  <a:schemeClr val="lt1"/>
                </a:solidFill>
              </a:defRPr>
            </a:lvl4pPr>
            <a:lvl5pPr marL="2286000" lvl="4" indent="-228600" algn="l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SzPts val="683"/>
              <a:buNone/>
              <a:defRPr sz="1050">
                <a:solidFill>
                  <a:schemeClr val="lt1"/>
                </a:solidFill>
              </a:defRPr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85" name="Google Shape;85;p1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>
  <p:cSld name="Title and Content">
    <p:spTree>
      <p:nvGrpSpPr>
        <p:cNvPr id="1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18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8229600" cy="34340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937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Font typeface="Arial"/>
              <a:buChar char="•"/>
              <a:defRPr sz="2000"/>
            </a:lvl2pPr>
            <a:lvl3pPr marL="1371600" lvl="2" indent="-336550" algn="l">
              <a:lnSpc>
                <a:spcPct val="100000"/>
              </a:lnSpc>
              <a:spcBef>
                <a:spcPts val="340"/>
              </a:spcBef>
              <a:spcAft>
                <a:spcPts val="0"/>
              </a:spcAft>
              <a:buSzPts val="1700"/>
              <a:buFont typeface="Arial"/>
              <a:buChar char="•"/>
              <a:defRPr sz="1700"/>
            </a:lvl3pPr>
            <a:lvl4pPr marL="1828800" lvl="3" indent="-3238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/>
            </a:lvl4pPr>
            <a:lvl5pPr marL="2286000" lvl="4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12" name="Google Shape;12;p18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Google Shape;13;p18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trategy v1">
  <p:cSld name="Strategy v1"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Google Shape;15;p1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16" name="Google Shape;16;p19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19"/>
          <p:cNvSpPr txBox="1">
            <a:spLocks noGrp="1"/>
          </p:cNvSpPr>
          <p:nvPr>
            <p:ph type="body" idx="1"/>
          </p:nvPr>
        </p:nvSpPr>
        <p:spPr>
          <a:xfrm>
            <a:off x="457200" y="1305059"/>
            <a:ext cx="5020614" cy="36208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Autofit/>
          </a:bodyPr>
          <a:lstStyle>
            <a:lvl1pPr marL="457200" lvl="0" indent="-3937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Char char="•"/>
              <a:defRPr/>
            </a:lvl1pPr>
            <a:lvl2pPr marL="914400" lvl="1" indent="-325755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2pPr>
            <a:lvl3pPr marL="1371600" lvl="2" indent="-298640" algn="l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SzPts val="1103"/>
              <a:buChar char="⚫"/>
              <a:defRPr/>
            </a:lvl3pPr>
            <a:lvl4pPr marL="1828800" lvl="3" indent="-29051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975"/>
              <a:buChar char="⚫"/>
              <a:defRPr/>
            </a:lvl4pPr>
            <a:lvl5pPr marL="2286000" lvl="4" indent="-28428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marL="2743200" lvl="5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6pPr>
            <a:lvl7pPr marL="3200400" lvl="6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7pPr>
            <a:lvl8pPr marL="3657600" lvl="7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8pPr>
            <a:lvl9pPr marL="4114800" lvl="8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9pPr>
          </a:lstStyle>
          <a:p>
            <a:endParaRPr/>
          </a:p>
        </p:txBody>
      </p:sp>
      <p:sp>
        <p:nvSpPr>
          <p:cNvPr id="18" name="Google Shape;18;p19"/>
          <p:cNvSpPr>
            <a:spLocks noGrp="1"/>
          </p:cNvSpPr>
          <p:nvPr>
            <p:ph type="pic" idx="2"/>
          </p:nvPr>
        </p:nvSpPr>
        <p:spPr>
          <a:xfrm>
            <a:off x="5911850" y="1663336"/>
            <a:ext cx="1828800" cy="1828009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trategy v2">
  <p:cSld name="Strategy v2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Google Shape;20;p2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21" name="Google Shape;21;p20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20"/>
          <p:cNvSpPr txBox="1">
            <a:spLocks noGrp="1"/>
          </p:cNvSpPr>
          <p:nvPr>
            <p:ph type="body" idx="1"/>
          </p:nvPr>
        </p:nvSpPr>
        <p:spPr>
          <a:xfrm>
            <a:off x="457200" y="1305059"/>
            <a:ext cx="3994500" cy="36208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Autofit/>
          </a:bodyPr>
          <a:lstStyle>
            <a:lvl1pPr marL="457200" lvl="0" indent="-3937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Char char="•"/>
              <a:defRPr/>
            </a:lvl1pPr>
            <a:lvl2pPr marL="914400" lvl="1" indent="-325755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2pPr>
            <a:lvl3pPr marL="1371600" lvl="2" indent="-298640" algn="l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SzPts val="1103"/>
              <a:buChar char="⚫"/>
              <a:defRPr/>
            </a:lvl3pPr>
            <a:lvl4pPr marL="1828800" lvl="3" indent="-29051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975"/>
              <a:buChar char="⚫"/>
              <a:defRPr/>
            </a:lvl4pPr>
            <a:lvl5pPr marL="2286000" lvl="4" indent="-28428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marL="2743200" lvl="5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6pPr>
            <a:lvl7pPr marL="3200400" lvl="6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7pPr>
            <a:lvl8pPr marL="3657600" lvl="7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8pPr>
            <a:lvl9pPr marL="4114800" lvl="8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9pPr>
          </a:lstStyle>
          <a:p>
            <a:endParaRPr/>
          </a:p>
        </p:txBody>
      </p:sp>
      <p:sp>
        <p:nvSpPr>
          <p:cNvPr id="23" name="Google Shape;23;p20"/>
          <p:cNvSpPr>
            <a:spLocks noGrp="1"/>
          </p:cNvSpPr>
          <p:nvPr>
            <p:ph type="pic" idx="2"/>
          </p:nvPr>
        </p:nvSpPr>
        <p:spPr>
          <a:xfrm>
            <a:off x="4692302" y="1305059"/>
            <a:ext cx="3994150" cy="1420813"/>
          </a:xfrm>
          <a:prstGeom prst="rect">
            <a:avLst/>
          </a:prstGeom>
          <a:noFill/>
          <a:ln w="9525" cap="flat" cmpd="sng">
            <a:solidFill>
              <a:srgbClr val="BCD4E9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ull Quote">
  <p:cSld name="Pull Quote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21"/>
          <p:cNvSpPr/>
          <p:nvPr/>
        </p:nvSpPr>
        <p:spPr>
          <a:xfrm>
            <a:off x="1721476" y="1313644"/>
            <a:ext cx="5701048" cy="3206840"/>
          </a:xfrm>
          <a:prstGeom prst="snip2DiagRect">
            <a:avLst>
              <a:gd name="adj1" fmla="val 0"/>
              <a:gd name="adj2" fmla="val 16667"/>
            </a:avLst>
          </a:prstGeom>
          <a:solidFill>
            <a:srgbClr val="1C3C5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6" name="Google Shape;26;p2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27" name="Google Shape;27;p21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21"/>
          <p:cNvSpPr txBox="1">
            <a:spLocks noGrp="1"/>
          </p:cNvSpPr>
          <p:nvPr>
            <p:ph type="body" idx="1"/>
          </p:nvPr>
        </p:nvSpPr>
        <p:spPr>
          <a:xfrm>
            <a:off x="2574750" y="1534732"/>
            <a:ext cx="3994500" cy="23761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  <a:defRPr b="1">
                <a:solidFill>
                  <a:schemeClr val="lt1"/>
                </a:solidFill>
              </a:defRPr>
            </a:lvl1pPr>
            <a:lvl2pPr marL="914400" lvl="1" indent="-325755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2pPr>
            <a:lvl3pPr marL="1371600" lvl="2" indent="-298640" algn="l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SzPts val="1103"/>
              <a:buChar char="⚫"/>
              <a:defRPr/>
            </a:lvl3pPr>
            <a:lvl4pPr marL="1828800" lvl="3" indent="-29051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975"/>
              <a:buChar char="⚫"/>
              <a:defRPr/>
            </a:lvl4pPr>
            <a:lvl5pPr marL="2286000" lvl="4" indent="-28428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marL="2743200" lvl="5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6pPr>
            <a:lvl7pPr marL="3200400" lvl="6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7pPr>
            <a:lvl8pPr marL="3657600" lvl="7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8pPr>
            <a:lvl9pPr marL="4114800" lvl="8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9pPr>
          </a:lstStyle>
          <a:p>
            <a:endParaRPr/>
          </a:p>
        </p:txBody>
      </p:sp>
      <p:sp>
        <p:nvSpPr>
          <p:cNvPr id="29" name="Google Shape;29;p21"/>
          <p:cNvSpPr txBox="1">
            <a:spLocks noGrp="1"/>
          </p:cNvSpPr>
          <p:nvPr>
            <p:ph type="body" idx="2"/>
          </p:nvPr>
        </p:nvSpPr>
        <p:spPr>
          <a:xfrm>
            <a:off x="3017949" y="3943350"/>
            <a:ext cx="3108101" cy="5213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None/>
              <a:defRPr sz="1600" b="1" i="1">
                <a:solidFill>
                  <a:schemeClr val="lt1"/>
                </a:solidFill>
              </a:defRPr>
            </a:lvl1pPr>
            <a:lvl2pPr marL="914400" lvl="1" indent="-325755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2pPr>
            <a:lvl3pPr marL="1371600" lvl="2" indent="-298640" algn="l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SzPts val="1103"/>
              <a:buChar char="⚫"/>
              <a:defRPr/>
            </a:lvl3pPr>
            <a:lvl4pPr marL="1828800" lvl="3" indent="-29051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975"/>
              <a:buChar char="⚫"/>
              <a:defRPr/>
            </a:lvl4pPr>
            <a:lvl5pPr marL="2286000" lvl="4" indent="-28428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marL="2743200" lvl="5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6pPr>
            <a:lvl7pPr marL="3200400" lvl="6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7pPr>
            <a:lvl8pPr marL="3657600" lvl="7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8pPr>
            <a:lvl9pPr marL="4114800" lvl="8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9pPr>
          </a:lstStyle>
          <a:p>
            <a:endParaRPr/>
          </a:p>
        </p:txBody>
      </p:sp>
      <p:pic>
        <p:nvPicPr>
          <p:cNvPr id="30" name="Google Shape;30;p21" descr="A picture containing icon&#10;&#10;Description automatically generated"/>
          <p:cNvPicPr preferRelativeResize="0"/>
          <p:nvPr/>
        </p:nvPicPr>
        <p:blipFill rotWithShape="1">
          <a:blip r:embed="rId3">
            <a:alphaModFix/>
          </a:blip>
          <a:srcRect l="34179" t="21571" r="32616" b="56088"/>
          <a:stretch/>
        </p:blipFill>
        <p:spPr>
          <a:xfrm>
            <a:off x="1828288" y="1352281"/>
            <a:ext cx="639651" cy="536620"/>
          </a:xfrm>
          <a:prstGeom prst="rect">
            <a:avLst/>
          </a:prstGeom>
          <a:solidFill>
            <a:srgbClr val="1C3C58"/>
          </a:solidFill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gradFill>
          <a:gsLst>
            <a:gs pos="0">
              <a:schemeClr val="accent4"/>
            </a:gs>
            <a:gs pos="85000">
              <a:schemeClr val="accent6"/>
            </a:gs>
            <a:gs pos="100000">
              <a:schemeClr val="accent6"/>
            </a:gs>
          </a:gsLst>
          <a:lin ang="16200000" scaled="0"/>
        </a:gradFill>
        <a:effectLst/>
      </p:bgPr>
    </p:bg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22"/>
          <p:cNvSpPr txBox="1">
            <a:spLocks noGrp="1"/>
          </p:cNvSpPr>
          <p:nvPr>
            <p:ph type="ctrTitle"/>
          </p:nvPr>
        </p:nvSpPr>
        <p:spPr>
          <a:xfrm>
            <a:off x="644652" y="1007598"/>
            <a:ext cx="7851648" cy="13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18275" bIns="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 b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22"/>
          <p:cNvSpPr txBox="1">
            <a:spLocks noGrp="1"/>
          </p:cNvSpPr>
          <p:nvPr>
            <p:ph type="subTitle" idx="1"/>
          </p:nvPr>
        </p:nvSpPr>
        <p:spPr>
          <a:xfrm>
            <a:off x="644652" y="2400300"/>
            <a:ext cx="7854696" cy="1314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18275" bIns="45700" anchor="t" anchorCtr="0">
            <a:noAutofit/>
          </a:bodyPr>
          <a:lstStyle>
            <a:lvl1pPr marR="34289" lv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None/>
              <a:defRPr/>
            </a:lvl2pPr>
            <a:lvl3pPr lvl="2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260"/>
              <a:buNone/>
              <a:defRPr/>
            </a:lvl3pPr>
            <a:lvl4pPr lvl="3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4pPr>
            <a:lvl5pPr lvl="4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5pPr>
            <a:lvl6pPr lvl="5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6pPr>
            <a:lvl7pPr lvl="6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7pPr>
            <a:lvl8pPr lvl="7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8pPr>
            <a:lvl9pPr lvl="8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9pPr>
          </a:lstStyle>
          <a:p>
            <a:endParaRPr/>
          </a:p>
        </p:txBody>
      </p:sp>
      <p:pic>
        <p:nvPicPr>
          <p:cNvPr id="34" name="Google Shape;34;p2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rdered List">
  <p:cSld name="Ordered List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23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8229600" cy="34340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937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Calibri"/>
              <a:buAutoNum type="arabicPeriod"/>
              <a:defRPr sz="26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Pts val="2000"/>
              <a:buFont typeface="Calibri"/>
              <a:buAutoNum type="alphaLcParenR"/>
              <a:defRPr sz="2000"/>
            </a:lvl2pPr>
            <a:lvl3pPr marL="1371600" lvl="2" indent="-336550" algn="l">
              <a:lnSpc>
                <a:spcPct val="100000"/>
              </a:lnSpc>
              <a:spcBef>
                <a:spcPts val="340"/>
              </a:spcBef>
              <a:spcAft>
                <a:spcPts val="0"/>
              </a:spcAft>
              <a:buClr>
                <a:schemeClr val="accent4"/>
              </a:buClr>
              <a:buSzPts val="1700"/>
              <a:buFont typeface="Calibri"/>
              <a:buAutoNum type="romanLcPeriod"/>
              <a:defRPr sz="1700"/>
            </a:lvl3pPr>
            <a:lvl4pPr marL="1828800" lvl="3" indent="-3238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500"/>
              <a:buFont typeface="Calibri"/>
              <a:buAutoNum type="arabicPeriod"/>
              <a:defRPr/>
            </a:lvl4pPr>
            <a:lvl5pPr marL="2286000" lvl="4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AutoNum type="arabicPeriod"/>
              <a:defRPr sz="135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37" name="Google Shape;37;p2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38" name="Google Shape;38;p23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gradFill>
          <a:gsLst>
            <a:gs pos="0">
              <a:srgbClr val="659298"/>
            </a:gs>
            <a:gs pos="100000">
              <a:srgbClr val="4E6F74"/>
            </a:gs>
          </a:gsLst>
          <a:lin ang="15960000" scaled="0"/>
        </a:gradFill>
        <a:effectLst/>
      </p:bgPr>
    </p:bg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24"/>
          <p:cNvSpPr txBox="1">
            <a:spLocks noGrp="1"/>
          </p:cNvSpPr>
          <p:nvPr>
            <p:ph type="title"/>
          </p:nvPr>
        </p:nvSpPr>
        <p:spPr>
          <a:xfrm>
            <a:off x="530352" y="987552"/>
            <a:ext cx="7772400" cy="10218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Calibri"/>
              <a:buNone/>
              <a:defRPr sz="5000" b="0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24"/>
          <p:cNvSpPr txBox="1">
            <a:spLocks noGrp="1"/>
          </p:cNvSpPr>
          <p:nvPr>
            <p:ph type="body" idx="1"/>
          </p:nvPr>
        </p:nvSpPr>
        <p:spPr>
          <a:xfrm>
            <a:off x="530352" y="2028498"/>
            <a:ext cx="7772400" cy="1132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Autofit/>
          </a:bodyPr>
          <a:lstStyle>
            <a:lvl1pPr marL="457200" lvl="0" indent="-3937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Char char="•"/>
              <a:defRPr sz="2600"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148"/>
              <a:buNone/>
              <a:defRPr sz="1350">
                <a:solidFill>
                  <a:schemeClr val="lt1"/>
                </a:solidFill>
              </a:defRPr>
            </a:lvl2pPr>
            <a:lvl3pPr marL="1371600" lvl="2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840"/>
              <a:buNone/>
              <a:defRPr sz="1200">
                <a:solidFill>
                  <a:schemeClr val="lt1"/>
                </a:solidFill>
              </a:defRPr>
            </a:lvl3pPr>
            <a:lvl4pPr marL="1828800" lvl="3" indent="-228600" algn="l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SzPts val="683"/>
              <a:buNone/>
              <a:defRPr sz="1050">
                <a:solidFill>
                  <a:schemeClr val="lt1"/>
                </a:solidFill>
              </a:defRPr>
            </a:lvl4pPr>
            <a:lvl5pPr marL="2286000" lvl="4" indent="-228600" algn="l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SzPts val="683"/>
              <a:buNone/>
              <a:defRPr sz="1050">
                <a:solidFill>
                  <a:schemeClr val="lt1"/>
                </a:solidFill>
              </a:defRPr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42" name="Google Shape;42;p2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>
  <p:cSld name="Two Content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25"/>
          <p:cNvSpPr txBox="1">
            <a:spLocks noGrp="1"/>
          </p:cNvSpPr>
          <p:nvPr>
            <p:ph type="title"/>
          </p:nvPr>
        </p:nvSpPr>
        <p:spPr>
          <a:xfrm>
            <a:off x="457200" y="302954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25"/>
          <p:cNvSpPr txBox="1">
            <a:spLocks noGrp="1"/>
          </p:cNvSpPr>
          <p:nvPr>
            <p:ph type="body" idx="1"/>
          </p:nvPr>
        </p:nvSpPr>
        <p:spPr>
          <a:xfrm>
            <a:off x="457200" y="1317938"/>
            <a:ext cx="4038600" cy="34482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Font typeface="Arial"/>
              <a:buChar char="•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Char char="•"/>
              <a:defRPr sz="1800"/>
            </a:lvl3pPr>
            <a:lvl4pPr marL="1828800" lvl="3" indent="-3238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 sz="1500"/>
            </a:lvl4pPr>
            <a:lvl5pPr marL="2286000" lvl="4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46" name="Google Shape;46;p2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47" name="Google Shape;47;p25"/>
          <p:cNvSpPr txBox="1">
            <a:spLocks noGrp="1"/>
          </p:cNvSpPr>
          <p:nvPr>
            <p:ph type="body" idx="2"/>
          </p:nvPr>
        </p:nvSpPr>
        <p:spPr>
          <a:xfrm>
            <a:off x="4648200" y="1317938"/>
            <a:ext cx="4038600" cy="34482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Font typeface="Arial"/>
              <a:buChar char="•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Char char="•"/>
              <a:defRPr sz="1800"/>
            </a:lvl3pPr>
            <a:lvl4pPr marL="1828800" lvl="3" indent="-3238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 sz="1500"/>
            </a:lvl4pPr>
            <a:lvl5pPr marL="2286000" lvl="4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FF"/>
            </a:gs>
            <a:gs pos="100000">
              <a:srgbClr val="D8D8D8"/>
            </a:gs>
          </a:gsLst>
          <a:lin ang="5640000" scaled="0"/>
        </a:gra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3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 sz="3600" b="0" i="0" u="none" strike="noStrike" cap="none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3"/>
          <p:cNvSpPr txBox="1">
            <a:spLocks noGrp="1"/>
          </p:cNvSpPr>
          <p:nvPr>
            <p:ph type="body" idx="1"/>
          </p:nvPr>
        </p:nvSpPr>
        <p:spPr>
          <a:xfrm>
            <a:off x="457200" y="1451610"/>
            <a:ext cx="8229600" cy="3291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9370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25755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98640" algn="l" rtl="0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Clr>
                <a:schemeClr val="accent2"/>
              </a:buClr>
              <a:buSzPts val="1103"/>
              <a:buFont typeface="Noto Sans Symbols"/>
              <a:buChar char="⚫"/>
              <a:defRPr sz="157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90512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90512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4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7179" algn="l" rtl="0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⚫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8956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⚫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0480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Calibri"/>
              <a:buChar char="•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95275" algn="l" rtl="0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Clr>
                <a:schemeClr val="dk2"/>
              </a:buClr>
              <a:buSzPts val="1050"/>
              <a:buFont typeface="Calibri"/>
              <a:buChar char="•"/>
              <a:defRPr sz="10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FF"/>
            </a:gs>
            <a:gs pos="100000">
              <a:schemeClr val="dk1"/>
            </a:gs>
          </a:gsLst>
          <a:lin ang="5640000" scaled="0"/>
        </a:gradFill>
        <a:effectLst/>
      </p:bgPr>
    </p:bg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5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 sz="3600" b="0" i="0" u="none" strike="noStrike" cap="none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7" name="Google Shape;77;p15"/>
          <p:cNvSpPr txBox="1">
            <a:spLocks noGrp="1"/>
          </p:cNvSpPr>
          <p:nvPr>
            <p:ph type="body" idx="1"/>
          </p:nvPr>
        </p:nvSpPr>
        <p:spPr>
          <a:xfrm>
            <a:off x="457200" y="1451610"/>
            <a:ext cx="8229600" cy="3291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9370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25755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⚫"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98640" algn="l" rtl="0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Clr>
                <a:schemeClr val="accent2"/>
              </a:buClr>
              <a:buSzPts val="1103"/>
              <a:buFont typeface="Noto Sans Symbols"/>
              <a:buChar char="⚫"/>
              <a:defRPr sz="1575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90512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90512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4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7179" algn="l" rtl="0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⚫"/>
              <a:defRPr sz="135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8956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⚫"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0480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lt2"/>
              </a:buClr>
              <a:buSzPts val="1200"/>
              <a:buFont typeface="Calibri"/>
              <a:buChar char="•"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95275" algn="l" rtl="0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Clr>
                <a:schemeClr val="lt2"/>
              </a:buClr>
              <a:buSzPts val="1050"/>
              <a:buFont typeface="Calibri"/>
              <a:buChar char="•"/>
              <a:defRPr sz="105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67" r:id="rId1"/>
    <p:sldLayoutId id="2147483668" r:id="rId2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menti.com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9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9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-bKT5rc6rsU?feature=oembed" TargetMode="External"/><Relationship Id="rId5" Type="http://schemas.openxmlformats.org/officeDocument/2006/relationships/image" Target="../media/image7.jpeg"/><Relationship Id="rId4" Type="http://schemas.openxmlformats.org/officeDocument/2006/relationships/hyperlink" Target="https://www.youtube.com/watch?v=-bKT5rc6rsU" TargetMode="Externa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9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://icivics.org/getstarted" TargetMode="Externa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11.jpg"/><Relationship Id="rId4" Type="http://schemas.openxmlformats.org/officeDocument/2006/relationships/hyperlink" Target="http://drive.google.com/file/d/1fDYRV1KBRNUEhDQVdQl8FG-E0PBFDdQi/view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g26d4c637d8b_1_0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8229600" cy="34341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393700" algn="l" rtl="0">
              <a:spcBef>
                <a:spcPts val="520"/>
              </a:spcBef>
              <a:spcAft>
                <a:spcPts val="0"/>
              </a:spcAft>
              <a:buSzPts val="2600"/>
              <a:buChar char="•"/>
            </a:pPr>
            <a:r>
              <a:rPr lang="en-US" dirty="0"/>
              <a:t>Take out your internet-capable device and navigate to </a:t>
            </a:r>
            <a:r>
              <a:rPr lang="en-US" u="sng" dirty="0">
                <a:solidFill>
                  <a:srgbClr val="0000FF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menti.com</a:t>
            </a:r>
            <a:endParaRPr dirty="0">
              <a:solidFill>
                <a:srgbClr val="0000FF"/>
              </a:solidFill>
            </a:endParaRPr>
          </a:p>
          <a:p>
            <a:pPr marL="457200" lvl="0" indent="-393700" algn="l" rtl="0"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 dirty="0"/>
              <a:t>Type in the code: </a:t>
            </a:r>
            <a:r>
              <a:rPr lang="en-US" dirty="0">
                <a:solidFill>
                  <a:srgbClr val="FF0000"/>
                </a:solidFill>
              </a:rPr>
              <a:t>[Enter Game Code Here]</a:t>
            </a:r>
            <a:endParaRPr dirty="0">
              <a:solidFill>
                <a:srgbClr val="FF0000"/>
              </a:solidFill>
            </a:endParaRPr>
          </a:p>
          <a:p>
            <a:pPr marL="457200" lvl="0" indent="-393700" algn="l" rtl="0"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 dirty="0"/>
              <a:t>As each statement appears on your screen, decide if it is:</a:t>
            </a:r>
            <a:endParaRPr dirty="0"/>
          </a:p>
          <a:p>
            <a:pPr marL="914400" lvl="1" indent="-355600" algn="l" rtl="0"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en-US" dirty="0"/>
              <a:t>Always true</a:t>
            </a:r>
            <a:endParaRPr dirty="0"/>
          </a:p>
          <a:p>
            <a:pPr marL="914400" lvl="1" indent="-355600" algn="l" rtl="0"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en-US" dirty="0"/>
              <a:t>Sometimes True</a:t>
            </a:r>
            <a:endParaRPr dirty="0"/>
          </a:p>
          <a:p>
            <a:pPr marL="914400" lvl="1" indent="-355600" algn="l" rtl="0"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en-US" dirty="0"/>
              <a:t>Never True</a:t>
            </a:r>
            <a:endParaRPr dirty="0"/>
          </a:p>
          <a:p>
            <a:pPr marL="0" lvl="0" indent="0" algn="l" rtl="0">
              <a:spcBef>
                <a:spcPts val="520"/>
              </a:spcBef>
              <a:spcAft>
                <a:spcPts val="0"/>
              </a:spcAft>
              <a:buNone/>
            </a:pPr>
            <a:endParaRPr dirty="0">
              <a:solidFill>
                <a:schemeClr val="accent4"/>
              </a:solidFill>
            </a:endParaRPr>
          </a:p>
          <a:p>
            <a:pPr marL="0" lvl="0" indent="0" algn="l" rtl="0">
              <a:spcBef>
                <a:spcPts val="520"/>
              </a:spcBef>
              <a:spcAft>
                <a:spcPts val="0"/>
              </a:spcAft>
              <a:buNone/>
            </a:pPr>
            <a:endParaRPr dirty="0">
              <a:solidFill>
                <a:srgbClr val="FF0000"/>
              </a:solidFill>
            </a:endParaRPr>
          </a:p>
        </p:txBody>
      </p:sp>
      <p:sp>
        <p:nvSpPr>
          <p:cNvPr id="150" name="Google Shape;150;g26d4c637d8b_1_0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</p:spPr>
        <p:txBody>
          <a:bodyPr spcFirstLastPara="1" wrap="square" lIns="0" tIns="4570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Mentimeter</a:t>
            </a:r>
            <a:endParaRPr/>
          </a:p>
        </p:txBody>
      </p:sp>
      <p:pic>
        <p:nvPicPr>
          <p:cNvPr id="151" name="Google Shape;151;g26d4c637d8b_1_0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377450" y="81275"/>
            <a:ext cx="1309350" cy="13093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4"/>
          <p:cNvSpPr txBox="1">
            <a:spLocks noGrp="1"/>
          </p:cNvSpPr>
          <p:nvPr>
            <p:ph type="title"/>
          </p:nvPr>
        </p:nvSpPr>
        <p:spPr>
          <a:xfrm>
            <a:off x="530352" y="402402"/>
            <a:ext cx="7772400" cy="102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Calibri"/>
              <a:buNone/>
            </a:pPr>
            <a:r>
              <a:rPr lang="en-US" dirty="0"/>
              <a:t>Lesson Objectives</a:t>
            </a:r>
            <a:endParaRPr dirty="0"/>
          </a:p>
        </p:txBody>
      </p:sp>
      <p:sp>
        <p:nvSpPr>
          <p:cNvPr id="157" name="Google Shape;157;p4"/>
          <p:cNvSpPr txBox="1">
            <a:spLocks noGrp="1"/>
          </p:cNvSpPr>
          <p:nvPr>
            <p:ph type="body" idx="1"/>
          </p:nvPr>
        </p:nvSpPr>
        <p:spPr>
          <a:xfrm>
            <a:off x="530350" y="1424200"/>
            <a:ext cx="7772400" cy="26797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Autofit/>
          </a:bodyPr>
          <a:lstStyle/>
          <a:p>
            <a:pPr marL="457200" lvl="0" indent="-381000" algn="l" rtl="0">
              <a:spcBef>
                <a:spcPts val="600"/>
              </a:spcBef>
              <a:spcAft>
                <a:spcPts val="0"/>
              </a:spcAft>
              <a:buSzPts val="2400"/>
              <a:buChar char="•"/>
            </a:pPr>
            <a:r>
              <a:rPr lang="en-US" dirty="0"/>
              <a:t>Explore the Executive Branch by creating anchor charts for executive departments and identifying their daily-life impacts. </a:t>
            </a:r>
            <a:endParaRPr dirty="0"/>
          </a:p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SzPts val="2400"/>
              <a:buChar char="•"/>
            </a:pPr>
            <a:r>
              <a:rPr lang="en-US" dirty="0"/>
              <a:t>Differentiate between executive departments' responsibilities and impacts and explore their collaborative workings.</a:t>
            </a:r>
            <a:endParaRPr dirty="0"/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3"/>
          <p:cNvSpPr txBox="1">
            <a:spLocks noGrp="1"/>
          </p:cNvSpPr>
          <p:nvPr>
            <p:ph type="title"/>
          </p:nvPr>
        </p:nvSpPr>
        <p:spPr>
          <a:xfrm>
            <a:off x="530352" y="530352"/>
            <a:ext cx="7772400" cy="102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Calibri"/>
              <a:buNone/>
            </a:pPr>
            <a:r>
              <a:rPr lang="en-US" dirty="0"/>
              <a:t>Essential Questions</a:t>
            </a:r>
            <a:endParaRPr dirty="0"/>
          </a:p>
        </p:txBody>
      </p:sp>
      <p:sp>
        <p:nvSpPr>
          <p:cNvPr id="163" name="Google Shape;163;p3"/>
          <p:cNvSpPr txBox="1">
            <a:spLocks noGrp="1"/>
          </p:cNvSpPr>
          <p:nvPr>
            <p:ph type="body" idx="1"/>
          </p:nvPr>
        </p:nvSpPr>
        <p:spPr>
          <a:xfrm>
            <a:off x="530350" y="1677576"/>
            <a:ext cx="7557736" cy="24807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Autofit/>
          </a:bodyPr>
          <a:lstStyle/>
          <a:p>
            <a:pPr>
              <a:spcBef>
                <a:spcPts val="0"/>
              </a:spcBef>
            </a:pPr>
            <a:r>
              <a:rPr lang="en-US" dirty="0"/>
              <a:t>What are the President’s Cabinet and the Executive Departments, and what role do they serve in the United States Government? </a:t>
            </a:r>
          </a:p>
          <a:p>
            <a:pPr>
              <a:spcBef>
                <a:spcPts val="0"/>
              </a:spcBef>
            </a:pPr>
            <a:r>
              <a:rPr lang="en-US" dirty="0"/>
              <a:t>How do the Executive Departments impact the lives of individuals through the implementation of public policy? </a:t>
            </a:r>
            <a:endParaRPr dirty="0"/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6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 dirty="0">
                <a:solidFill>
                  <a:srgbClr val="0070C0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 President’s Cabinet</a:t>
            </a:r>
            <a:endParaRPr dirty="0">
              <a:solidFill>
                <a:srgbClr val="0070C0"/>
              </a:solidFill>
            </a:endParaRPr>
          </a:p>
        </p:txBody>
      </p:sp>
      <p:pic>
        <p:nvPicPr>
          <p:cNvPr id="2" name="Online Media 1" descr="President's Cabinet">
            <a:hlinkClick r:id="" action="ppaction://media"/>
            <a:extLst>
              <a:ext uri="{FF2B5EF4-FFF2-40B4-BE49-F238E27FC236}">
                <a16:creationId xmlns:a16="http://schemas.microsoft.com/office/drawing/2014/main" id="{DEC53205-8C44-1426-E563-DA0950AA924D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5"/>
          <a:stretch>
            <a:fillRect/>
          </a:stretch>
        </p:blipFill>
        <p:spPr>
          <a:xfrm>
            <a:off x="2472856" y="1518699"/>
            <a:ext cx="3962951" cy="2239067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2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g26d8c37c6c9_0_0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8229600" cy="34341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520"/>
              </a:spcBef>
              <a:spcAft>
                <a:spcPts val="0"/>
              </a:spcAft>
              <a:buNone/>
            </a:pPr>
            <a:r>
              <a:rPr lang="en-US" dirty="0"/>
              <a:t>Take a moment to reflect on the video.</a:t>
            </a:r>
            <a:endParaRPr dirty="0"/>
          </a:p>
          <a:p>
            <a:pPr marL="457200" lvl="0" indent="-393700" algn="l" rtl="0">
              <a:spcBef>
                <a:spcPts val="520"/>
              </a:spcBef>
              <a:spcAft>
                <a:spcPts val="0"/>
              </a:spcAft>
              <a:buSzPts val="2600"/>
              <a:buChar char="•"/>
            </a:pPr>
            <a:r>
              <a:rPr lang="en-US" dirty="0"/>
              <a:t>What did you notice about the President’s Cabinet?</a:t>
            </a:r>
            <a:endParaRPr dirty="0"/>
          </a:p>
          <a:p>
            <a:pPr marL="457200" lvl="0" indent="-393700" algn="l" rtl="0"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 dirty="0"/>
              <a:t>How does what you learned relate to what you already knew about the President’s duties?</a:t>
            </a:r>
            <a:endParaRPr dirty="0"/>
          </a:p>
        </p:txBody>
      </p:sp>
      <p:sp>
        <p:nvSpPr>
          <p:cNvPr id="175" name="Google Shape;175;g26d8c37c6c9_0_0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</p:spPr>
        <p:txBody>
          <a:bodyPr spcFirstLastPara="1" wrap="square" lIns="0" tIns="4570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The President’s Cabinet</a:t>
            </a:r>
            <a:endParaRPr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p7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5652655" cy="34340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 dirty="0"/>
              <a:t>With your group, research your assigned department. </a:t>
            </a:r>
            <a:endParaRPr dirty="0"/>
          </a:p>
          <a:p>
            <a:pPr marL="457200" lvl="0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 dirty="0"/>
              <a:t>Create an anchor chart for your department, using the information you find.</a:t>
            </a:r>
            <a:endParaRPr dirty="0"/>
          </a:p>
          <a:p>
            <a:pPr marL="457200" lvl="0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 dirty="0"/>
              <a:t>Remember that your chart will be displayed in the classroom, so take time to make it neat.</a:t>
            </a:r>
            <a:endParaRPr dirty="0"/>
          </a:p>
        </p:txBody>
      </p:sp>
      <p:sp>
        <p:nvSpPr>
          <p:cNvPr id="181" name="Google Shape;181;p7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 dirty="0"/>
              <a:t>Executive Departments </a:t>
            </a:r>
            <a:endParaRPr dirty="0"/>
          </a:p>
        </p:txBody>
      </p:sp>
      <p:pic>
        <p:nvPicPr>
          <p:cNvPr id="182" name="Google Shape;182;p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696449" y="1602976"/>
            <a:ext cx="1923848" cy="193754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g26d4c637d8b_1_13"/>
          <p:cNvSpPr txBox="1">
            <a:spLocks noGrp="1"/>
          </p:cNvSpPr>
          <p:nvPr>
            <p:ph type="body" idx="1"/>
          </p:nvPr>
        </p:nvSpPr>
        <p:spPr>
          <a:xfrm>
            <a:off x="457200" y="1317938"/>
            <a:ext cx="4038600" cy="34482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336550" algn="l" rtl="0">
              <a:spcBef>
                <a:spcPts val="480"/>
              </a:spcBef>
              <a:spcAft>
                <a:spcPts val="0"/>
              </a:spcAft>
              <a:buClr>
                <a:srgbClr val="659298"/>
              </a:buClr>
              <a:buSzPts val="1700"/>
              <a:buChar char="•"/>
            </a:pPr>
            <a:r>
              <a:rPr lang="en-US" sz="1700" b="1" dirty="0"/>
              <a:t>Title/Bio:</a:t>
            </a:r>
            <a:r>
              <a:rPr lang="en-US" sz="1700" dirty="0"/>
              <a:t> List the name of the department, the year it was created, and the name of the current secretary.</a:t>
            </a:r>
            <a:endParaRPr sz="1700" dirty="0"/>
          </a:p>
          <a:p>
            <a:pPr marL="457200" lvl="0" indent="-336550" algn="l" rtl="0">
              <a:spcBef>
                <a:spcPts val="0"/>
              </a:spcBef>
              <a:spcAft>
                <a:spcPts val="0"/>
              </a:spcAft>
              <a:buClr>
                <a:srgbClr val="659298"/>
              </a:buClr>
              <a:buSzPts val="1700"/>
              <a:buChar char="•"/>
            </a:pPr>
            <a:r>
              <a:rPr lang="en-US" sz="1700" b="1" dirty="0"/>
              <a:t>Roles and Responsibilities:</a:t>
            </a:r>
            <a:r>
              <a:rPr lang="en-US" sz="1700" dirty="0"/>
              <a:t> List the daily functions and responsibilities of the department.</a:t>
            </a:r>
            <a:endParaRPr sz="1700" dirty="0"/>
          </a:p>
          <a:p>
            <a:pPr marL="457200" lvl="0" indent="-336550" algn="l" rtl="0">
              <a:spcBef>
                <a:spcPts val="0"/>
              </a:spcBef>
              <a:spcAft>
                <a:spcPts val="0"/>
              </a:spcAft>
              <a:buClr>
                <a:srgbClr val="659298"/>
              </a:buClr>
              <a:buSzPts val="1700"/>
              <a:buChar char="•"/>
            </a:pPr>
            <a:r>
              <a:rPr lang="en-US" sz="1700" b="1" dirty="0"/>
              <a:t>Current Initiatives:</a:t>
            </a:r>
            <a:r>
              <a:rPr lang="en-US" sz="1700" dirty="0"/>
              <a:t> List three current initiatives of the department.</a:t>
            </a:r>
            <a:endParaRPr sz="1700" dirty="0"/>
          </a:p>
          <a:p>
            <a:pPr marL="457200" lvl="0" indent="-336550" algn="l" rtl="0">
              <a:spcBef>
                <a:spcPts val="0"/>
              </a:spcBef>
              <a:spcAft>
                <a:spcPts val="0"/>
              </a:spcAft>
              <a:buClr>
                <a:srgbClr val="659298"/>
              </a:buClr>
              <a:buSzPts val="1700"/>
              <a:buChar char="•"/>
            </a:pPr>
            <a:r>
              <a:rPr lang="en-US" sz="1700" b="1" dirty="0"/>
              <a:t>Real-World Connections:</a:t>
            </a:r>
            <a:r>
              <a:rPr lang="en-US" sz="1700" dirty="0"/>
              <a:t> List three ways the department impacts your everyday life.</a:t>
            </a:r>
            <a:endParaRPr sz="1700" dirty="0"/>
          </a:p>
          <a:p>
            <a:pPr marL="457200" lvl="0" indent="0" algn="l" rtl="0">
              <a:spcBef>
                <a:spcPts val="480"/>
              </a:spcBef>
              <a:spcAft>
                <a:spcPts val="0"/>
              </a:spcAft>
              <a:buNone/>
            </a:pPr>
            <a:endParaRPr sz="1700" dirty="0"/>
          </a:p>
          <a:p>
            <a:pPr marL="0" lvl="0" indent="0" algn="l" rtl="0">
              <a:spcBef>
                <a:spcPts val="48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88" name="Google Shape;188;g26d4c637d8b_1_13"/>
          <p:cNvSpPr txBox="1">
            <a:spLocks noGrp="1"/>
          </p:cNvSpPr>
          <p:nvPr>
            <p:ph type="title"/>
          </p:nvPr>
        </p:nvSpPr>
        <p:spPr>
          <a:xfrm>
            <a:off x="457200" y="302954"/>
            <a:ext cx="8229600" cy="857400"/>
          </a:xfrm>
          <a:prstGeom prst="rect">
            <a:avLst/>
          </a:prstGeom>
        </p:spPr>
        <p:txBody>
          <a:bodyPr spcFirstLastPara="1" wrap="square" lIns="0" tIns="4570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Anchor Chart Checklist</a:t>
            </a:r>
            <a:endParaRPr/>
          </a:p>
        </p:txBody>
      </p:sp>
      <p:pic>
        <p:nvPicPr>
          <p:cNvPr id="189" name="Google Shape;189;g26d4c637d8b_1_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777475" y="248700"/>
            <a:ext cx="909324" cy="915799"/>
          </a:xfrm>
          <a:prstGeom prst="rect">
            <a:avLst/>
          </a:prstGeom>
          <a:noFill/>
          <a:ln>
            <a:noFill/>
          </a:ln>
        </p:spPr>
      </p:pic>
      <p:sp>
        <p:nvSpPr>
          <p:cNvPr id="190" name="Google Shape;190;g26d4c637d8b_1_13"/>
          <p:cNvSpPr txBox="1">
            <a:spLocks noGrp="1"/>
          </p:cNvSpPr>
          <p:nvPr>
            <p:ph type="body" idx="2"/>
          </p:nvPr>
        </p:nvSpPr>
        <p:spPr>
          <a:xfrm>
            <a:off x="4648200" y="1317938"/>
            <a:ext cx="4038600" cy="34482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336550" algn="l" rtl="0">
              <a:spcBef>
                <a:spcPts val="480"/>
              </a:spcBef>
              <a:spcAft>
                <a:spcPts val="0"/>
              </a:spcAft>
              <a:buClr>
                <a:srgbClr val="659298"/>
              </a:buClr>
              <a:buSzPts val="1700"/>
              <a:buChar char="•"/>
            </a:pPr>
            <a:r>
              <a:rPr lang="en-US" sz="1700" b="1" dirty="0"/>
              <a:t>Historical Timeline:</a:t>
            </a:r>
            <a:r>
              <a:rPr lang="en-US" sz="1700" dirty="0"/>
              <a:t> Include a timeline featuring five major decisions, regulations and/or impacts from this department.</a:t>
            </a:r>
            <a:endParaRPr sz="1700" dirty="0"/>
          </a:p>
          <a:p>
            <a:pPr marL="457200" lvl="0" indent="-336550" algn="l" rtl="0">
              <a:spcBef>
                <a:spcPts val="0"/>
              </a:spcBef>
              <a:spcAft>
                <a:spcPts val="0"/>
              </a:spcAft>
              <a:buClr>
                <a:srgbClr val="659298"/>
              </a:buClr>
              <a:buSzPts val="1700"/>
              <a:buChar char="•"/>
            </a:pPr>
            <a:r>
              <a:rPr lang="en-US" sz="1700" b="1" dirty="0"/>
              <a:t>Visual Representation:</a:t>
            </a:r>
            <a:r>
              <a:rPr lang="en-US" sz="1700" dirty="0"/>
              <a:t> Include an image or seal to represent this department. </a:t>
            </a:r>
            <a:endParaRPr sz="1700" dirty="0"/>
          </a:p>
          <a:p>
            <a:pPr marL="457200" lvl="0" indent="-336550" algn="l" rtl="0">
              <a:spcBef>
                <a:spcPts val="0"/>
              </a:spcBef>
              <a:spcAft>
                <a:spcPts val="0"/>
              </a:spcAft>
              <a:buClr>
                <a:srgbClr val="659298"/>
              </a:buClr>
              <a:buSzPts val="1700"/>
              <a:buChar char="•"/>
            </a:pPr>
            <a:r>
              <a:rPr lang="en-US" sz="1700" b="1" dirty="0"/>
              <a:t>Formatting: </a:t>
            </a:r>
            <a:r>
              <a:rPr lang="en-US" sz="1700" dirty="0"/>
              <a:t>Ensure your Anchor Chart is neat, organized, and uses your own voice.</a:t>
            </a:r>
            <a:endParaRPr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g26d4c637d8b_1_18"/>
          <p:cNvSpPr txBox="1">
            <a:spLocks noGrp="1"/>
          </p:cNvSpPr>
          <p:nvPr>
            <p:ph type="body" idx="1"/>
          </p:nvPr>
        </p:nvSpPr>
        <p:spPr>
          <a:xfrm>
            <a:off x="457200" y="1305059"/>
            <a:ext cx="5020500" cy="3621000"/>
          </a:xfrm>
          <a:prstGeom prst="rect">
            <a:avLst/>
          </a:prstGeom>
        </p:spPr>
        <p:txBody>
          <a:bodyPr spcFirstLastPara="1" wrap="square" lIns="91400" tIns="91400" rIns="91400" bIns="91400" anchor="t" anchorCtr="0">
            <a:noAutofit/>
          </a:bodyPr>
          <a:lstStyle/>
          <a:p>
            <a:pPr marL="457200" lvl="0" indent="-393700" algn="l" rtl="0">
              <a:spcBef>
                <a:spcPts val="520"/>
              </a:spcBef>
              <a:spcAft>
                <a:spcPts val="0"/>
              </a:spcAft>
              <a:buSzPts val="2600"/>
              <a:buChar char="•"/>
            </a:pPr>
            <a:r>
              <a:rPr lang="en-US" dirty="0"/>
              <a:t>With your group, rotate to each anchor chart and read through the information provided.</a:t>
            </a:r>
            <a:endParaRPr dirty="0"/>
          </a:p>
          <a:p>
            <a:pPr marL="457200" lvl="0" indent="-393700" algn="l" rtl="0"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 dirty="0"/>
              <a:t>As you rotate, fill out your graphic organizer for the corresponding executive department on each anchor chart.</a:t>
            </a:r>
            <a:endParaRPr dirty="0"/>
          </a:p>
        </p:txBody>
      </p:sp>
      <p:sp>
        <p:nvSpPr>
          <p:cNvPr id="196" name="Google Shape;196;g26d4c637d8b_1_18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</p:spPr>
        <p:txBody>
          <a:bodyPr spcFirstLastPara="1" wrap="square" lIns="0" tIns="4570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Gallery Walk</a:t>
            </a:r>
            <a:endParaRPr dirty="0"/>
          </a:p>
        </p:txBody>
      </p:sp>
      <p:pic>
        <p:nvPicPr>
          <p:cNvPr id="197" name="Google Shape;197;g26d4c637d8b_1_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452407" y="1795549"/>
            <a:ext cx="3552817" cy="179720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g26d4c637d8b_1_23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8229600" cy="34341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393700" algn="l" rtl="0">
              <a:spcBef>
                <a:spcPts val="520"/>
              </a:spcBef>
              <a:spcAft>
                <a:spcPts val="0"/>
              </a:spcAft>
              <a:buSzPts val="2600"/>
              <a:buChar char="•"/>
            </a:pPr>
            <a:r>
              <a:rPr lang="en-US" dirty="0"/>
              <a:t>Take out your internet device and go to </a:t>
            </a:r>
            <a:r>
              <a:rPr lang="en-US" u="sng" dirty="0">
                <a:solidFill>
                  <a:srgbClr val="0000FF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icivics.org/getstarted</a:t>
            </a:r>
            <a:r>
              <a:rPr lang="en-US" dirty="0">
                <a:solidFill>
                  <a:srgbClr val="0000FF"/>
                </a:solidFill>
              </a:rPr>
              <a:t> </a:t>
            </a:r>
            <a:endParaRPr dirty="0">
              <a:solidFill>
                <a:schemeClr val="accent4"/>
              </a:solidFill>
            </a:endParaRPr>
          </a:p>
          <a:p>
            <a:pPr marL="457200" lvl="0" indent="-393700" algn="l" rtl="0"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 dirty="0"/>
              <a:t>Click the “play” button, then select </a:t>
            </a:r>
            <a:r>
              <a:rPr lang="en-US" i="1" dirty="0"/>
              <a:t>Executive Command</a:t>
            </a:r>
            <a:r>
              <a:rPr lang="en-US" dirty="0"/>
              <a:t>.</a:t>
            </a:r>
            <a:endParaRPr dirty="0"/>
          </a:p>
          <a:p>
            <a:pPr marL="457200" lvl="0" indent="-393700" algn="l" rtl="0"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 dirty="0"/>
              <a:t>Follow the prompts to play the game. </a:t>
            </a:r>
            <a:endParaRPr dirty="0"/>
          </a:p>
          <a:p>
            <a:pPr marL="457200" lvl="0" indent="-393700" algn="l" rtl="0"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 dirty="0"/>
              <a:t>As you play, complete your Note Catcher handout.</a:t>
            </a:r>
            <a:endParaRPr dirty="0"/>
          </a:p>
        </p:txBody>
      </p:sp>
      <p:sp>
        <p:nvSpPr>
          <p:cNvPr id="203" name="Google Shape;203;g26d4c637d8b_1_23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</p:spPr>
        <p:txBody>
          <a:bodyPr spcFirstLastPara="1" wrap="square" lIns="0" tIns="4570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Executive Command</a:t>
            </a:r>
            <a:endParaRPr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Google Shape;208;g26d4c637d8b_1_28"/>
          <p:cNvSpPr txBox="1">
            <a:spLocks noGrp="1"/>
          </p:cNvSpPr>
          <p:nvPr>
            <p:ph type="body" idx="1"/>
          </p:nvPr>
        </p:nvSpPr>
        <p:spPr>
          <a:xfrm>
            <a:off x="457200" y="1305050"/>
            <a:ext cx="6184200" cy="3621000"/>
          </a:xfrm>
          <a:prstGeom prst="rect">
            <a:avLst/>
          </a:prstGeom>
        </p:spPr>
        <p:txBody>
          <a:bodyPr spcFirstLastPara="1" wrap="square" lIns="91400" tIns="91400" rIns="91400" bIns="91400" anchor="t" anchorCtr="0">
            <a:noAutofit/>
          </a:bodyPr>
          <a:lstStyle/>
          <a:p>
            <a:pPr marL="457200" lvl="0" indent="-393700" algn="l" rtl="0">
              <a:spcBef>
                <a:spcPts val="520"/>
              </a:spcBef>
              <a:spcAft>
                <a:spcPts val="0"/>
              </a:spcAft>
              <a:buSzPts val="2600"/>
              <a:buChar char="•"/>
            </a:pPr>
            <a:r>
              <a:rPr lang="en-US" dirty="0"/>
              <a:t>Take out a blank sheet of paper and a pencil.</a:t>
            </a:r>
            <a:endParaRPr dirty="0"/>
          </a:p>
          <a:p>
            <a:pPr marL="457200" lvl="0" indent="-393700" algn="l" rtl="0"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 dirty="0"/>
              <a:t>Take two minutes to answer the following questions:</a:t>
            </a:r>
            <a:endParaRPr dirty="0"/>
          </a:p>
          <a:p>
            <a:pPr marL="914400" lvl="1" indent="-323850" algn="l" rtl="0">
              <a:spcBef>
                <a:spcPts val="600"/>
              </a:spcBef>
              <a:spcAft>
                <a:spcPts val="0"/>
              </a:spcAft>
              <a:buSzPts val="1500"/>
              <a:buChar char="●"/>
            </a:pPr>
            <a:r>
              <a:rPr lang="en-US" sz="2000" dirty="0"/>
              <a:t>What are the President’s Cabinet and the Executive Departments, and what role do they serve in the United States Government? </a:t>
            </a:r>
            <a:endParaRPr sz="2000" dirty="0"/>
          </a:p>
          <a:p>
            <a:pPr marL="914400" lvl="1" indent="-323850" algn="l" rtl="0">
              <a:spcBef>
                <a:spcPts val="600"/>
              </a:spcBef>
              <a:spcAft>
                <a:spcPts val="0"/>
              </a:spcAft>
              <a:buSzPts val="1500"/>
              <a:buChar char="●"/>
            </a:pPr>
            <a:r>
              <a:rPr lang="en-US" sz="2000" dirty="0"/>
              <a:t>How do the Executive Departments impact the lives of individuals through the implementation of public policy?</a:t>
            </a:r>
            <a:endParaRPr sz="2000" dirty="0"/>
          </a:p>
        </p:txBody>
      </p:sp>
      <p:sp>
        <p:nvSpPr>
          <p:cNvPr id="209" name="Google Shape;209;g26d4c637d8b_1_28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</p:spPr>
        <p:txBody>
          <a:bodyPr spcFirstLastPara="1" wrap="square" lIns="0" tIns="4570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Two-Minute Paper</a:t>
            </a:r>
            <a:endParaRPr dirty="0"/>
          </a:p>
        </p:txBody>
      </p:sp>
      <p:pic>
        <p:nvPicPr>
          <p:cNvPr id="210" name="Google Shape;210;g26d4c637d8b_1_28"/>
          <p:cNvPicPr preferRelativeResize="0">
            <a:picLocks noGrp="1"/>
          </p:cNvPicPr>
          <p:nvPr>
            <p:ph type="pic" idx="2"/>
          </p:nvPr>
        </p:nvPicPr>
        <p:blipFill rotWithShape="1">
          <a:blip r:embed="rId3">
            <a:alphaModFix/>
          </a:blip>
          <a:srcRect t="19" b="29"/>
          <a:stretch/>
        </p:blipFill>
        <p:spPr>
          <a:xfrm>
            <a:off x="7306887" y="217439"/>
            <a:ext cx="1379913" cy="1379231"/>
          </a:xfrm>
          <a:prstGeom prst="rect">
            <a:avLst/>
          </a:prstGeom>
        </p:spPr>
      </p:pic>
      <p:pic>
        <p:nvPicPr>
          <p:cNvPr id="211" name="Google Shape;211;g26d4c637d8b_1_28" title="K20 2-minute timer.mp4">
            <a:hlinkClick r:id="rId4"/>
          </p:cNvPr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6390500" y="1867888"/>
            <a:ext cx="2502600" cy="140771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"/>
          <p:cNvSpPr txBox="1">
            <a:spLocks noGrp="1"/>
          </p:cNvSpPr>
          <p:nvPr>
            <p:ph type="ctrTitle"/>
          </p:nvPr>
        </p:nvSpPr>
        <p:spPr>
          <a:xfrm>
            <a:off x="644652" y="1007598"/>
            <a:ext cx="7851648" cy="13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18275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dirty="0"/>
              <a:t>Cabinet Chronicles </a:t>
            </a:r>
            <a:endParaRPr dirty="0"/>
          </a:p>
        </p:txBody>
      </p:sp>
      <p:sp>
        <p:nvSpPr>
          <p:cNvPr id="95" name="Google Shape;95;p2"/>
          <p:cNvSpPr txBox="1">
            <a:spLocks noGrp="1"/>
          </p:cNvSpPr>
          <p:nvPr>
            <p:ph type="subTitle" idx="1"/>
          </p:nvPr>
        </p:nvSpPr>
        <p:spPr>
          <a:xfrm>
            <a:off x="644652" y="2400300"/>
            <a:ext cx="7854696" cy="1314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1827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dirty="0"/>
              <a:t>Unraveling the U.S. Executive Departments</a:t>
            </a: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dirty="0"/>
          </a:p>
          <a:p>
            <a:pPr marL="0" marR="34289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</a:pPr>
            <a:endParaRPr dirty="0"/>
          </a:p>
        </p:txBody>
      </p:sp>
    </p:spTree>
  </p:cSld>
  <p:clrMapOvr>
    <a:masterClrMapping/>
  </p:clrMapOvr>
  <p:transition spd="slow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5"/>
          <p:cNvSpPr txBox="1">
            <a:spLocks noGrp="1"/>
          </p:cNvSpPr>
          <p:nvPr>
            <p:ph type="body" idx="1"/>
          </p:nvPr>
        </p:nvSpPr>
        <p:spPr>
          <a:xfrm>
            <a:off x="457200" y="1305059"/>
            <a:ext cx="5020500" cy="362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</a:pPr>
            <a:r>
              <a:rPr lang="en-US" dirty="0"/>
              <a:t>On the following slides, you will see a series of statements. For each statement, decide whether it is:</a:t>
            </a: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</a:pPr>
            <a:endParaRPr dirty="0"/>
          </a:p>
          <a:p>
            <a:pPr marL="457200" lvl="0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 dirty="0"/>
              <a:t>Always true</a:t>
            </a:r>
            <a:endParaRPr dirty="0"/>
          </a:p>
          <a:p>
            <a:pPr marL="457200" lvl="0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 dirty="0"/>
              <a:t>Sometimes true</a:t>
            </a:r>
            <a:endParaRPr dirty="0"/>
          </a:p>
          <a:p>
            <a:pPr marL="457200" lvl="0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 dirty="0"/>
              <a:t>Never true</a:t>
            </a:r>
            <a:endParaRPr dirty="0"/>
          </a:p>
        </p:txBody>
      </p:sp>
      <p:sp>
        <p:nvSpPr>
          <p:cNvPr id="101" name="Google Shape;101;p5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 dirty="0"/>
              <a:t>Always, Sometimes, or Never True</a:t>
            </a:r>
            <a:endParaRPr dirty="0"/>
          </a:p>
        </p:txBody>
      </p:sp>
      <p:pic>
        <p:nvPicPr>
          <p:cNvPr id="102" name="Google Shape;102;p5"/>
          <p:cNvPicPr preferRelativeResize="0">
            <a:picLocks noGrp="1"/>
          </p:cNvPicPr>
          <p:nvPr>
            <p:ph type="pic" idx="2"/>
          </p:nvPr>
        </p:nvPicPr>
        <p:blipFill rotWithShape="1">
          <a:blip r:embed="rId3">
            <a:alphaModFix/>
          </a:blip>
          <a:srcRect t="19" b="29"/>
          <a:stretch/>
        </p:blipFill>
        <p:spPr>
          <a:xfrm>
            <a:off x="5903536" y="1546957"/>
            <a:ext cx="2467379" cy="246616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g26d4c637d8b_1_47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</p:spPr>
        <p:txBody>
          <a:bodyPr spcFirstLastPara="1" wrap="square" lIns="0" tIns="4570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Always, Sometimes, or Never True</a:t>
            </a:r>
            <a:endParaRPr dirty="0"/>
          </a:p>
        </p:txBody>
      </p:sp>
      <p:sp>
        <p:nvSpPr>
          <p:cNvPr id="108" name="Google Shape;108;g26d4c637d8b_1_47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8229600" cy="34341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spcBef>
                <a:spcPts val="520"/>
              </a:spcBef>
              <a:spcAft>
                <a:spcPts val="0"/>
              </a:spcAft>
              <a:buNone/>
            </a:pPr>
            <a:r>
              <a:rPr lang="en-US" dirty="0"/>
              <a:t>I go with my gut feeling when making a decision.</a:t>
            </a:r>
            <a:endParaRPr dirty="0"/>
          </a:p>
        </p:txBody>
      </p:sp>
      <p:pic>
        <p:nvPicPr>
          <p:cNvPr id="2" name="Google Shape;102;p5">
            <a:extLst>
              <a:ext uri="{FF2B5EF4-FFF2-40B4-BE49-F238E27FC236}">
                <a16:creationId xmlns:a16="http://schemas.microsoft.com/office/drawing/2014/main" id="{BBE119BA-0A6E-5AD6-7271-C67C65BAA432}"/>
              </a:ext>
            </a:extLst>
          </p:cNvPr>
          <p:cNvPicPr preferRelativeResize="0">
            <a:picLocks/>
          </p:cNvPicPr>
          <p:nvPr/>
        </p:nvPicPr>
        <p:blipFill rotWithShape="1">
          <a:blip r:embed="rId3">
            <a:alphaModFix/>
          </a:blip>
          <a:srcRect t="19" b="29"/>
          <a:stretch/>
        </p:blipFill>
        <p:spPr>
          <a:xfrm>
            <a:off x="3338310" y="1904404"/>
            <a:ext cx="2467379" cy="2466165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g26d4c637d8b_1_53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</p:spPr>
        <p:txBody>
          <a:bodyPr spcFirstLastPara="1" wrap="square" lIns="0" tIns="4570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Always, Sometimes, or Never True</a:t>
            </a:r>
            <a:endParaRPr dirty="0"/>
          </a:p>
        </p:txBody>
      </p:sp>
      <p:sp>
        <p:nvSpPr>
          <p:cNvPr id="115" name="Google Shape;115;g26d4c637d8b_1_53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8229600" cy="34341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spcBef>
                <a:spcPts val="520"/>
              </a:spcBef>
              <a:spcAft>
                <a:spcPts val="0"/>
              </a:spcAft>
              <a:buNone/>
            </a:pPr>
            <a:r>
              <a:rPr lang="en-US" dirty="0"/>
              <a:t>I consider the potential consequences before making a decision.</a:t>
            </a:r>
            <a:endParaRPr dirty="0"/>
          </a:p>
        </p:txBody>
      </p:sp>
      <p:pic>
        <p:nvPicPr>
          <p:cNvPr id="2" name="Google Shape;102;p5">
            <a:extLst>
              <a:ext uri="{FF2B5EF4-FFF2-40B4-BE49-F238E27FC236}">
                <a16:creationId xmlns:a16="http://schemas.microsoft.com/office/drawing/2014/main" id="{05BE39E8-3477-03D1-B027-306DDB30E40A}"/>
              </a:ext>
            </a:extLst>
          </p:cNvPr>
          <p:cNvPicPr preferRelativeResize="0">
            <a:picLocks/>
          </p:cNvPicPr>
          <p:nvPr/>
        </p:nvPicPr>
        <p:blipFill rotWithShape="1">
          <a:blip r:embed="rId3">
            <a:alphaModFix/>
          </a:blip>
          <a:srcRect t="19" b="29"/>
          <a:stretch/>
        </p:blipFill>
        <p:spPr>
          <a:xfrm>
            <a:off x="3338310" y="1904404"/>
            <a:ext cx="2467379" cy="2466165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g26d4c637d8b_1_59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</p:spPr>
        <p:txBody>
          <a:bodyPr spcFirstLastPara="1" wrap="square" lIns="0" tIns="4570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Always, Sometimes, or Never True</a:t>
            </a:r>
            <a:endParaRPr dirty="0"/>
          </a:p>
        </p:txBody>
      </p:sp>
      <p:sp>
        <p:nvSpPr>
          <p:cNvPr id="122" name="Google Shape;122;g26d4c637d8b_1_59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8229600" cy="34341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spcBef>
                <a:spcPts val="520"/>
              </a:spcBef>
              <a:spcAft>
                <a:spcPts val="0"/>
              </a:spcAft>
              <a:buNone/>
            </a:pPr>
            <a:r>
              <a:rPr lang="en-US" dirty="0"/>
              <a:t>I take time to gather information and evaluate my options before making important decisions. </a:t>
            </a:r>
            <a:endParaRPr dirty="0"/>
          </a:p>
        </p:txBody>
      </p:sp>
      <p:pic>
        <p:nvPicPr>
          <p:cNvPr id="2" name="Google Shape;102;p5">
            <a:extLst>
              <a:ext uri="{FF2B5EF4-FFF2-40B4-BE49-F238E27FC236}">
                <a16:creationId xmlns:a16="http://schemas.microsoft.com/office/drawing/2014/main" id="{0AA78C71-64CD-5AF5-63D8-3376581BCC07}"/>
              </a:ext>
            </a:extLst>
          </p:cNvPr>
          <p:cNvPicPr preferRelativeResize="0">
            <a:picLocks/>
          </p:cNvPicPr>
          <p:nvPr/>
        </p:nvPicPr>
        <p:blipFill rotWithShape="1">
          <a:blip r:embed="rId3">
            <a:alphaModFix/>
          </a:blip>
          <a:srcRect t="19" b="29"/>
          <a:stretch/>
        </p:blipFill>
        <p:spPr>
          <a:xfrm>
            <a:off x="3338310" y="1904404"/>
            <a:ext cx="2467379" cy="2466165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g26d4c637d8b_1_65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</p:spPr>
        <p:txBody>
          <a:bodyPr spcFirstLastPara="1" wrap="square" lIns="0" tIns="4570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Always, Sometimes, or Never True</a:t>
            </a:r>
            <a:endParaRPr dirty="0"/>
          </a:p>
        </p:txBody>
      </p:sp>
      <p:sp>
        <p:nvSpPr>
          <p:cNvPr id="129" name="Google Shape;129;g26d4c637d8b_1_65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8229600" cy="34341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spcBef>
                <a:spcPts val="520"/>
              </a:spcBef>
              <a:spcAft>
                <a:spcPts val="0"/>
              </a:spcAft>
              <a:buNone/>
            </a:pPr>
            <a:r>
              <a:rPr lang="en-US" dirty="0"/>
              <a:t>I ask for advice from trusted people in my life before deciding. </a:t>
            </a:r>
            <a:endParaRPr dirty="0"/>
          </a:p>
        </p:txBody>
      </p:sp>
      <p:pic>
        <p:nvPicPr>
          <p:cNvPr id="2" name="Google Shape;102;p5">
            <a:extLst>
              <a:ext uri="{FF2B5EF4-FFF2-40B4-BE49-F238E27FC236}">
                <a16:creationId xmlns:a16="http://schemas.microsoft.com/office/drawing/2014/main" id="{20BA55F8-FFB3-873C-8B49-27D65098453F}"/>
              </a:ext>
            </a:extLst>
          </p:cNvPr>
          <p:cNvPicPr preferRelativeResize="0">
            <a:picLocks/>
          </p:cNvPicPr>
          <p:nvPr/>
        </p:nvPicPr>
        <p:blipFill rotWithShape="1">
          <a:blip r:embed="rId3">
            <a:alphaModFix/>
          </a:blip>
          <a:srcRect t="19" b="29"/>
          <a:stretch/>
        </p:blipFill>
        <p:spPr>
          <a:xfrm>
            <a:off x="3338310" y="1904404"/>
            <a:ext cx="2467379" cy="2466165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g26d4c637d8b_1_71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</p:spPr>
        <p:txBody>
          <a:bodyPr spcFirstLastPara="1" wrap="square" lIns="0" tIns="4570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Always, Sometimes, or Never True</a:t>
            </a:r>
            <a:endParaRPr/>
          </a:p>
        </p:txBody>
      </p:sp>
      <p:sp>
        <p:nvSpPr>
          <p:cNvPr id="136" name="Google Shape;136;g26d4c637d8b_1_71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8229600" cy="34341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spcBef>
                <a:spcPts val="520"/>
              </a:spcBef>
              <a:spcAft>
                <a:spcPts val="0"/>
              </a:spcAft>
              <a:buNone/>
            </a:pPr>
            <a:r>
              <a:rPr lang="en-US" dirty="0"/>
              <a:t>I take responsibility for my decisions, whether they turn out positively or negatively. </a:t>
            </a:r>
            <a:endParaRPr dirty="0"/>
          </a:p>
        </p:txBody>
      </p:sp>
      <p:pic>
        <p:nvPicPr>
          <p:cNvPr id="2" name="Google Shape;102;p5">
            <a:extLst>
              <a:ext uri="{FF2B5EF4-FFF2-40B4-BE49-F238E27FC236}">
                <a16:creationId xmlns:a16="http://schemas.microsoft.com/office/drawing/2014/main" id="{6028210D-9F4B-F333-8FF3-E5F9BF0A6BA9}"/>
              </a:ext>
            </a:extLst>
          </p:cNvPr>
          <p:cNvPicPr preferRelativeResize="0">
            <a:picLocks/>
          </p:cNvPicPr>
          <p:nvPr/>
        </p:nvPicPr>
        <p:blipFill rotWithShape="1">
          <a:blip r:embed="rId3">
            <a:alphaModFix/>
          </a:blip>
          <a:srcRect t="19" b="29"/>
          <a:stretch/>
        </p:blipFill>
        <p:spPr>
          <a:xfrm>
            <a:off x="3338310" y="1904404"/>
            <a:ext cx="2467379" cy="2466165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g26d4c637d8b_1_77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</p:spPr>
        <p:txBody>
          <a:bodyPr spcFirstLastPara="1" wrap="square" lIns="0" tIns="4570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Always, Sometimes, or Never True</a:t>
            </a:r>
            <a:endParaRPr dirty="0"/>
          </a:p>
        </p:txBody>
      </p:sp>
      <p:sp>
        <p:nvSpPr>
          <p:cNvPr id="143" name="Google Shape;143;g26d4c637d8b_1_77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8229600" cy="34341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spcBef>
                <a:spcPts val="520"/>
              </a:spcBef>
              <a:spcAft>
                <a:spcPts val="0"/>
              </a:spcAft>
              <a:buNone/>
            </a:pPr>
            <a:r>
              <a:rPr lang="en-US" dirty="0"/>
              <a:t>I try to learn from past decisions to improve my decision-making process.</a:t>
            </a:r>
            <a:endParaRPr dirty="0"/>
          </a:p>
        </p:txBody>
      </p:sp>
      <p:pic>
        <p:nvPicPr>
          <p:cNvPr id="2" name="Google Shape;102;p5">
            <a:extLst>
              <a:ext uri="{FF2B5EF4-FFF2-40B4-BE49-F238E27FC236}">
                <a16:creationId xmlns:a16="http://schemas.microsoft.com/office/drawing/2014/main" id="{2DF8F9D8-7736-4625-BE8A-D609A4F0B7F6}"/>
              </a:ext>
            </a:extLst>
          </p:cNvPr>
          <p:cNvPicPr preferRelativeResize="0">
            <a:picLocks/>
          </p:cNvPicPr>
          <p:nvPr/>
        </p:nvPicPr>
        <p:blipFill rotWithShape="1">
          <a:blip r:embed="rId3">
            <a:alphaModFix/>
          </a:blip>
          <a:srcRect t="19" b="29"/>
          <a:stretch/>
        </p:blipFill>
        <p:spPr>
          <a:xfrm>
            <a:off x="3338310" y="1904404"/>
            <a:ext cx="2467379" cy="246616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LEARN theme">
  <a:themeElements>
    <a:clrScheme name="LEARN Colors">
      <a:dk1>
        <a:srgbClr val="000000"/>
      </a:dk1>
      <a:lt1>
        <a:srgbClr val="FFFFFF"/>
      </a:lt1>
      <a:dk2>
        <a:srgbClr val="626262"/>
      </a:dk2>
      <a:lt2>
        <a:srgbClr val="E0EBF5"/>
      </a:lt2>
      <a:accent1>
        <a:srgbClr val="DCBA25"/>
      </a:accent1>
      <a:accent2>
        <a:srgbClr val="3E5C61"/>
      </a:accent2>
      <a:accent3>
        <a:srgbClr val="999967"/>
      </a:accent3>
      <a:accent4>
        <a:srgbClr val="991B1E"/>
      </a:accent4>
      <a:accent5>
        <a:srgbClr val="C1C1C1"/>
      </a:accent5>
      <a:accent6>
        <a:srgbClr val="7D1619"/>
      </a:accent6>
      <a:hlink>
        <a:srgbClr val="BED7D3"/>
      </a:hlink>
      <a:folHlink>
        <a:srgbClr val="7C7C55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EARN theme">
  <a:themeElements>
    <a:clrScheme name="LEARN Colors">
      <a:dk1>
        <a:srgbClr val="000000"/>
      </a:dk1>
      <a:lt1>
        <a:srgbClr val="FFFFFF"/>
      </a:lt1>
      <a:dk2>
        <a:srgbClr val="626262"/>
      </a:dk2>
      <a:lt2>
        <a:srgbClr val="E0EBF5"/>
      </a:lt2>
      <a:accent1>
        <a:srgbClr val="DCBA25"/>
      </a:accent1>
      <a:accent2>
        <a:srgbClr val="3E5C61"/>
      </a:accent2>
      <a:accent3>
        <a:srgbClr val="999967"/>
      </a:accent3>
      <a:accent4>
        <a:srgbClr val="991B1E"/>
      </a:accent4>
      <a:accent5>
        <a:srgbClr val="C1C1C1"/>
      </a:accent5>
      <a:accent6>
        <a:srgbClr val="7D1619"/>
      </a:accent6>
      <a:hlink>
        <a:srgbClr val="BED7D3"/>
      </a:hlink>
      <a:folHlink>
        <a:srgbClr val="7C7C55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193</TotalTime>
  <Words>1020</Words>
  <Application>Microsoft Macintosh PowerPoint</Application>
  <PresentationFormat>On-screen Show (16:9)</PresentationFormat>
  <Paragraphs>78</Paragraphs>
  <Slides>19</Slides>
  <Notes>19</Notes>
  <HiddenSlides>1</HiddenSlides>
  <MMClips>1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19</vt:i4>
      </vt:variant>
    </vt:vector>
  </HeadingPairs>
  <TitlesOfParts>
    <vt:vector size="24" baseType="lpstr">
      <vt:lpstr>Arial</vt:lpstr>
      <vt:lpstr>Calibri</vt:lpstr>
      <vt:lpstr>Noto Sans Symbols</vt:lpstr>
      <vt:lpstr>LEARN theme</vt:lpstr>
      <vt:lpstr>LEARN theme</vt:lpstr>
      <vt:lpstr>PowerPoint Presentation</vt:lpstr>
      <vt:lpstr>Cabinet Chronicles </vt:lpstr>
      <vt:lpstr>Always, Sometimes, or Never True</vt:lpstr>
      <vt:lpstr>Always, Sometimes, or Never True</vt:lpstr>
      <vt:lpstr>Always, Sometimes, or Never True</vt:lpstr>
      <vt:lpstr>Always, Sometimes, or Never True</vt:lpstr>
      <vt:lpstr>Always, Sometimes, or Never True</vt:lpstr>
      <vt:lpstr>Always, Sometimes, or Never True</vt:lpstr>
      <vt:lpstr>Always, Sometimes, or Never True</vt:lpstr>
      <vt:lpstr>Mentimeter</vt:lpstr>
      <vt:lpstr>Lesson Objectives</vt:lpstr>
      <vt:lpstr>Essential Questions</vt:lpstr>
      <vt:lpstr>The President’s Cabinet</vt:lpstr>
      <vt:lpstr>The President’s Cabinet</vt:lpstr>
      <vt:lpstr>Executive Departments </vt:lpstr>
      <vt:lpstr>Anchor Chart Checklist</vt:lpstr>
      <vt:lpstr>Gallery Walk</vt:lpstr>
      <vt:lpstr>Executive Command</vt:lpstr>
      <vt:lpstr>Two-Minute Paper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K20 Center</dc:creator>
  <cp:lastModifiedBy>Gracia, Ann M.</cp:lastModifiedBy>
  <cp:revision>4</cp:revision>
  <dcterms:created xsi:type="dcterms:W3CDTF">2022-06-29T19:59:44Z</dcterms:created>
  <dcterms:modified xsi:type="dcterms:W3CDTF">2024-05-20T21:42:20Z</dcterms:modified>
</cp:coreProperties>
</file>