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jEYqQ34MM3YKq4ZJP6l4bqeFtu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2"/>
    <p:restoredTop sz="94719"/>
  </p:normalViewPr>
  <p:slideViewPr>
    <p:cSldViewPr snapToGrid="0">
      <p:cViewPr varScale="1">
        <p:scale>
          <a:sx n="199" d="100"/>
          <a:sy n="199" d="100"/>
        </p:scale>
        <p:origin x="1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645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bKT5rc6rsU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64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64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civics.org/getstarted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d9908066f654727934df7bf4f506cf73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6d4c637d8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6d4c637d8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Mentimeter. Tech Tools.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https://learn.k20center.ou.edu/tech-tool/645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0" name="Google Shape;16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https://www.youtube.com/watch?v=-bKT5rc6rsU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66" name="Google Shape;16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6d8c37c6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6d8c37c6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Anchor Charts.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https://learn.k20center.ou.edu/strategy/2364</a:t>
            </a:r>
            <a:endParaRPr/>
          </a:p>
        </p:txBody>
      </p:sp>
      <p:sp>
        <p:nvSpPr>
          <p:cNvPr id="178" name="Google Shape;17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6d4c637d8b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6d4c637d8b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Anchor Charts.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https://learn.k20center.ou.edu/strategy/2364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6d4c637d8b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6d4c637d8b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Gallery walk / carousel.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6d4c637d8b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6d4c637d8b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iCivics: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icivics.org/getstarted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6d4c637d8b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6d4c637d8b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K20 Center. (n.d.). Two-minute paper. Strategies.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https://learn.k20center.ou.edu/strategy/d9908066f654727934df7bf4f506cf73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6d4c637d8b_1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6d4c637d8b_1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6d4c637d8b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6d4c637d8b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6d4c637d8b_1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6d4c637d8b_1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6d4c637d8b_1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6d4c637d8b_1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6d4c637d8b_1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6d4c637d8b_1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6d4c637d8b_1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6d4c637d8b_1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6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8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5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enti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bKT5rc6rsU?feature=oembed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s://www.youtube.com/watch?v=-bKT5rc6rs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civics.org/getstarted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g"/><Relationship Id="rId4" Type="http://schemas.openxmlformats.org/officeDocument/2006/relationships/hyperlink" Target="http://drive.google.com/file/d/1fDYRV1KBRNUEhDQVdQl8FG-E0PBFDdQi/vie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6d4c637d8b_1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Take out your internet capable device and navigate to </a:t>
            </a:r>
            <a:r>
              <a:rPr lang="en-US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menti.com</a:t>
            </a:r>
            <a:endParaRPr>
              <a:solidFill>
                <a:srgbClr val="0000FF"/>
              </a:solidFill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Type in the code: </a:t>
            </a:r>
            <a:r>
              <a:rPr lang="en-US">
                <a:solidFill>
                  <a:srgbClr val="FF0000"/>
                </a:solidFill>
              </a:rPr>
              <a:t>[Enter Game Code Here]</a:t>
            </a:r>
            <a:endParaRPr>
              <a:solidFill>
                <a:srgbClr val="FF0000"/>
              </a:solidFill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As each statement appears on your screen, decide if it is: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Always true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Sometimes True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Never True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150" name="Google Shape;150;g26d4c637d8b_1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Mentimeter</a:t>
            </a:r>
            <a:endParaRPr/>
          </a:p>
        </p:txBody>
      </p:sp>
      <p:pic>
        <p:nvPicPr>
          <p:cNvPr id="151" name="Google Shape;151;g26d4c637d8b_1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77450" y="81275"/>
            <a:ext cx="1309350" cy="130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"/>
          <p:cNvSpPr txBox="1">
            <a:spLocks noGrp="1"/>
          </p:cNvSpPr>
          <p:nvPr>
            <p:ph type="title"/>
          </p:nvPr>
        </p:nvSpPr>
        <p:spPr>
          <a:xfrm>
            <a:off x="530352" y="40240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57" name="Google Shape;157;p4"/>
          <p:cNvSpPr txBox="1">
            <a:spLocks noGrp="1"/>
          </p:cNvSpPr>
          <p:nvPr>
            <p:ph type="body" idx="1"/>
          </p:nvPr>
        </p:nvSpPr>
        <p:spPr>
          <a:xfrm>
            <a:off x="530350" y="1424200"/>
            <a:ext cx="7772400" cy="23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Explore the Executive Branch by creating anchor charts for executive departments and identifying their daily-life impacts. 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Differentiate between executive departments' responsibilities and impacts and explore their collaborative workings.</a:t>
            </a:r>
            <a:endParaRPr sz="2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>
            <a:spLocks noGrp="1"/>
          </p:cNvSpPr>
          <p:nvPr>
            <p:ph type="title"/>
          </p:nvPr>
        </p:nvSpPr>
        <p:spPr>
          <a:xfrm>
            <a:off x="530352" y="5303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Questions</a:t>
            </a:r>
            <a:endParaRPr/>
          </a:p>
        </p:txBody>
      </p:sp>
      <p:sp>
        <p:nvSpPr>
          <p:cNvPr id="163" name="Google Shape;163;p3"/>
          <p:cNvSpPr txBox="1">
            <a:spLocks noGrp="1"/>
          </p:cNvSpPr>
          <p:nvPr>
            <p:ph type="body" idx="1"/>
          </p:nvPr>
        </p:nvSpPr>
        <p:spPr>
          <a:xfrm>
            <a:off x="530350" y="1677576"/>
            <a:ext cx="7772400" cy="23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the President’s cabinet and what role do they serve in the United States Government? </a:t>
            </a:r>
            <a:br>
              <a:rPr lang="en-US"/>
            </a:b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How do the Executive Departments impact the lives of individuals through the implementation of public policy? 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President’s Cabinet</a:t>
            </a:r>
            <a:endParaRPr dirty="0">
              <a:solidFill>
                <a:srgbClr val="0070C0"/>
              </a:solidFill>
            </a:endParaRPr>
          </a:p>
        </p:txBody>
      </p:sp>
      <p:pic>
        <p:nvPicPr>
          <p:cNvPr id="2" name="Online Media 1" descr="President's Cabinet">
            <a:hlinkClick r:id="" action="ppaction://media"/>
            <a:extLst>
              <a:ext uri="{FF2B5EF4-FFF2-40B4-BE49-F238E27FC236}">
                <a16:creationId xmlns:a16="http://schemas.microsoft.com/office/drawing/2014/main" id="{DEC53205-8C44-1426-E563-DA0950AA924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472856" y="1518699"/>
            <a:ext cx="3962951" cy="22390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6d8c37c6c9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Take a moment to reflect on the video</a:t>
            </a:r>
            <a:endParaRPr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did you notice about the President’s Cabinet?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How does the what you learned relate to what you already knew about the President’s duties?</a:t>
            </a:r>
            <a:endParaRPr/>
          </a:p>
        </p:txBody>
      </p:sp>
      <p:sp>
        <p:nvSpPr>
          <p:cNvPr id="175" name="Google Shape;175;g26d8c37c6c9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President’s Cabinet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With your group, research your assigned department. 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Create an anchor chart for your department, using the information you find.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Remember that your chart will be displayed in the classroom, so take time to make it neat.</a:t>
            </a:r>
            <a:endParaRPr/>
          </a:p>
        </p:txBody>
      </p:sp>
      <p:sp>
        <p:nvSpPr>
          <p:cNvPr id="181" name="Google Shape;181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Executive Departments </a:t>
            </a:r>
            <a:endParaRPr/>
          </a:p>
        </p:txBody>
      </p:sp>
      <p:pic>
        <p:nvPicPr>
          <p:cNvPr id="182" name="Google Shape;182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7475" y="248700"/>
            <a:ext cx="909324" cy="915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6d4c637d8b_1_13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6550" algn="l" rtl="0">
              <a:spcBef>
                <a:spcPts val="480"/>
              </a:spcBef>
              <a:spcAft>
                <a:spcPts val="0"/>
              </a:spcAft>
              <a:buClr>
                <a:srgbClr val="659298"/>
              </a:buClr>
              <a:buSzPts val="1700"/>
              <a:buChar char="•"/>
            </a:pPr>
            <a:r>
              <a:rPr lang="en-US" sz="1700" b="1" dirty="0"/>
              <a:t>Title/Bio:</a:t>
            </a:r>
            <a:r>
              <a:rPr lang="en-US" sz="1700" dirty="0"/>
              <a:t> List the name of the department, the year it was created, and the name of the current secretary.</a:t>
            </a:r>
            <a:endParaRPr sz="17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659298"/>
              </a:buClr>
              <a:buSzPts val="1700"/>
              <a:buChar char="•"/>
            </a:pPr>
            <a:r>
              <a:rPr lang="en-US" sz="1700" b="1" dirty="0"/>
              <a:t>Roles and responsibilities:</a:t>
            </a:r>
            <a:r>
              <a:rPr lang="en-US" sz="1700" dirty="0"/>
              <a:t> List the daily functions and responsibilities of the department.</a:t>
            </a:r>
            <a:endParaRPr sz="17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659298"/>
              </a:buClr>
              <a:buSzPts val="1700"/>
              <a:buChar char="•"/>
            </a:pPr>
            <a:r>
              <a:rPr lang="en-US" sz="1700" b="1" dirty="0"/>
              <a:t>Current Initiatives:</a:t>
            </a:r>
            <a:r>
              <a:rPr lang="en-US" sz="1700" dirty="0"/>
              <a:t> List three current initiatives of the department.</a:t>
            </a:r>
            <a:endParaRPr sz="17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659298"/>
              </a:buClr>
              <a:buSzPts val="1700"/>
              <a:buChar char="•"/>
            </a:pPr>
            <a:r>
              <a:rPr lang="en-US" sz="1700" b="1" dirty="0"/>
              <a:t>Real-World Connections:</a:t>
            </a:r>
            <a:r>
              <a:rPr lang="en-US" sz="1700" dirty="0"/>
              <a:t> List three ways the department impacts your everyday life.</a:t>
            </a:r>
            <a:endParaRPr sz="1700" dirty="0"/>
          </a:p>
          <a:p>
            <a:pPr marL="4572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1700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8" name="Google Shape;188;g26d4c637d8b_1_13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Anchor Chart Checklist</a:t>
            </a:r>
            <a:endParaRPr/>
          </a:p>
        </p:txBody>
      </p:sp>
      <p:pic>
        <p:nvPicPr>
          <p:cNvPr id="189" name="Google Shape;189;g26d4c637d8b_1_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7475" y="248700"/>
            <a:ext cx="909324" cy="915799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g26d4c637d8b_1_13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6550" algn="l" rtl="0">
              <a:spcBef>
                <a:spcPts val="480"/>
              </a:spcBef>
              <a:spcAft>
                <a:spcPts val="0"/>
              </a:spcAft>
              <a:buClr>
                <a:srgbClr val="659298"/>
              </a:buClr>
              <a:buSzPts val="1700"/>
              <a:buChar char="•"/>
            </a:pPr>
            <a:r>
              <a:rPr lang="en-US" sz="1700" b="1" dirty="0"/>
              <a:t>Historical Timeline:</a:t>
            </a:r>
            <a:r>
              <a:rPr lang="en-US" sz="1700" dirty="0"/>
              <a:t>  Include a timeline featuring five major decisions, regulations and/or impacts from this department.</a:t>
            </a:r>
            <a:endParaRPr sz="17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659298"/>
              </a:buClr>
              <a:buSzPts val="1700"/>
              <a:buChar char="•"/>
            </a:pPr>
            <a:r>
              <a:rPr lang="en-US" sz="1700" b="1" dirty="0"/>
              <a:t>Visual Representation:</a:t>
            </a:r>
            <a:r>
              <a:rPr lang="en-US" sz="1700" dirty="0"/>
              <a:t> Include an image or seal to represent this department. </a:t>
            </a:r>
            <a:endParaRPr sz="17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659298"/>
              </a:buClr>
              <a:buSzPts val="1700"/>
              <a:buChar char="•"/>
            </a:pPr>
            <a:r>
              <a:rPr lang="en-US" sz="1700" b="1" dirty="0"/>
              <a:t>Formatting: </a:t>
            </a:r>
            <a:r>
              <a:rPr lang="en-US" sz="1700" dirty="0"/>
              <a:t>Ensure your Anchor Chart is neat, organized, and uses your own voice.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6d4c637d8b_1_1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With your group, rotate to each anchor chart and read through the information provided.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As you rotate, fill out your graphic organizer for the corresponding executive department on each anchor chart.</a:t>
            </a:r>
            <a:endParaRPr/>
          </a:p>
        </p:txBody>
      </p:sp>
      <p:sp>
        <p:nvSpPr>
          <p:cNvPr id="196" name="Google Shape;196;g26d4c637d8b_1_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Gallery Walk</a:t>
            </a:r>
            <a:endParaRPr/>
          </a:p>
        </p:txBody>
      </p:sp>
      <p:pic>
        <p:nvPicPr>
          <p:cNvPr id="197" name="Google Shape;197;g26d4c637d8b_1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8475" y="1550750"/>
            <a:ext cx="4036750" cy="2042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6d4c637d8b_1_2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Take out your internet device and go to </a:t>
            </a:r>
            <a:r>
              <a:rPr lang="en-US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icivics.org/getstarted</a:t>
            </a:r>
            <a:r>
              <a:rPr lang="en-US">
                <a:solidFill>
                  <a:srgbClr val="0000FF"/>
                </a:solidFill>
              </a:rPr>
              <a:t> </a:t>
            </a:r>
            <a:endParaRPr>
              <a:solidFill>
                <a:schemeClr val="accent4"/>
              </a:solidFill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Click the “play” button, then select </a:t>
            </a:r>
            <a:r>
              <a:rPr lang="en-US" i="1"/>
              <a:t>Executive Command</a:t>
            </a:r>
            <a:r>
              <a:rPr lang="en-US"/>
              <a:t>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Follow the prompts to play the game.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As you play, complete your Note Catcher handout.</a:t>
            </a:r>
            <a:endParaRPr/>
          </a:p>
        </p:txBody>
      </p:sp>
      <p:sp>
        <p:nvSpPr>
          <p:cNvPr id="203" name="Google Shape;203;g26d4c637d8b_1_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Executive Command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6d4c637d8b_1_28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61842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Take out a blank sheet of paper and a pencil.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Take two minutes to answer the following questions:</a:t>
            </a:r>
            <a:endParaRPr/>
          </a:p>
          <a:p>
            <a:pPr marL="914400" lvl="1" indent="-323850" algn="l" rtl="0">
              <a:spcBef>
                <a:spcPts val="600"/>
              </a:spcBef>
              <a:spcAft>
                <a:spcPts val="0"/>
              </a:spcAft>
              <a:buSzPts val="1500"/>
              <a:buChar char="●"/>
            </a:pPr>
            <a:r>
              <a:rPr lang="en-US" sz="2000"/>
              <a:t>What are the President’s cabinet and the Executive Departments, and what role do they serve in the United States Government? </a:t>
            </a:r>
            <a:endParaRPr sz="2000"/>
          </a:p>
          <a:p>
            <a:pPr marL="914400" lvl="1" indent="-323850" algn="l" rtl="0">
              <a:spcBef>
                <a:spcPts val="600"/>
              </a:spcBef>
              <a:spcAft>
                <a:spcPts val="0"/>
              </a:spcAft>
              <a:buSzPts val="1500"/>
              <a:buChar char="●"/>
            </a:pPr>
            <a:r>
              <a:rPr lang="en-US" sz="2000"/>
              <a:t>How do the Executive Departments impact the lives of individuals through the implementation of public policy?</a:t>
            </a:r>
            <a:endParaRPr sz="2000"/>
          </a:p>
        </p:txBody>
      </p:sp>
      <p:sp>
        <p:nvSpPr>
          <p:cNvPr id="209" name="Google Shape;209;g26d4c637d8b_1_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Two-Minute Paper</a:t>
            </a:r>
            <a:endParaRPr/>
          </a:p>
        </p:txBody>
      </p:sp>
      <p:pic>
        <p:nvPicPr>
          <p:cNvPr id="210" name="Google Shape;210;g26d4c637d8b_1_2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29"/>
          <a:stretch/>
        </p:blipFill>
        <p:spPr>
          <a:xfrm>
            <a:off x="7874850" y="493506"/>
            <a:ext cx="811950" cy="811549"/>
          </a:xfrm>
          <a:prstGeom prst="rect">
            <a:avLst/>
          </a:prstGeom>
        </p:spPr>
      </p:pic>
      <p:pic>
        <p:nvPicPr>
          <p:cNvPr id="211" name="Google Shape;211;g26d4c637d8b_1_28" title="K20 2-minute timer.mp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90500" y="1867888"/>
            <a:ext cx="2502600" cy="1407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700"/>
              <a:t>Cabinet Chronicles </a:t>
            </a:r>
            <a:endParaRPr sz="370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Unraveling the US Executive Departments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On the following slides, you will see a series of statements. For each statement, decide whether it is: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Always true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Sometimes true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Never true</a:t>
            </a:r>
            <a:endParaRPr/>
          </a:p>
        </p:txBody>
      </p:sp>
      <p:sp>
        <p:nvSpPr>
          <p:cNvPr id="101" name="Google Shape;10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Always, Sometimes, or Never True</a:t>
            </a:r>
            <a:endParaRPr/>
          </a:p>
        </p:txBody>
      </p:sp>
      <p:pic>
        <p:nvPicPr>
          <p:cNvPr id="102" name="Google Shape;102;p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29"/>
          <a:stretch/>
        </p:blipFill>
        <p:spPr>
          <a:xfrm>
            <a:off x="5911850" y="1663336"/>
            <a:ext cx="1828800" cy="1827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6d4c637d8b_1_4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08" name="Google Shape;108;g26d4c637d8b_1_4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I go with my gut feeling when making a decision.</a:t>
            </a:r>
            <a:endParaRPr/>
          </a:p>
        </p:txBody>
      </p:sp>
      <p:pic>
        <p:nvPicPr>
          <p:cNvPr id="109" name="Google Shape;109;g26d4c637d8b_1_47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29"/>
          <a:stretch/>
        </p:blipFill>
        <p:spPr>
          <a:xfrm>
            <a:off x="3657600" y="2112461"/>
            <a:ext cx="1828800" cy="182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6d4c637d8b_1_5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15" name="Google Shape;115;g26d4c637d8b_1_5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I consider the potential consequences before making a decision.</a:t>
            </a:r>
            <a:endParaRPr/>
          </a:p>
        </p:txBody>
      </p:sp>
      <p:pic>
        <p:nvPicPr>
          <p:cNvPr id="116" name="Google Shape;116;g26d4c637d8b_1_53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29"/>
          <a:stretch/>
        </p:blipFill>
        <p:spPr>
          <a:xfrm>
            <a:off x="3657600" y="2112461"/>
            <a:ext cx="1828800" cy="182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6d4c637d8b_1_5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22" name="Google Shape;122;g26d4c637d8b_1_5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I take time to gather information and evaluate my options before making important decisions. </a:t>
            </a:r>
            <a:endParaRPr/>
          </a:p>
        </p:txBody>
      </p:sp>
      <p:pic>
        <p:nvPicPr>
          <p:cNvPr id="123" name="Google Shape;123;g26d4c637d8b_1_59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29"/>
          <a:stretch/>
        </p:blipFill>
        <p:spPr>
          <a:xfrm>
            <a:off x="3657600" y="2112461"/>
            <a:ext cx="1828800" cy="182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6d4c637d8b_1_6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29" name="Google Shape;129;g26d4c637d8b_1_6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I ask for advice from trusted people in my life before deciding. </a:t>
            </a:r>
            <a:endParaRPr/>
          </a:p>
        </p:txBody>
      </p:sp>
      <p:pic>
        <p:nvPicPr>
          <p:cNvPr id="130" name="Google Shape;130;g26d4c637d8b_1_6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29"/>
          <a:stretch/>
        </p:blipFill>
        <p:spPr>
          <a:xfrm>
            <a:off x="3657600" y="2112461"/>
            <a:ext cx="1828800" cy="182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6d4c637d8b_1_7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36" name="Google Shape;136;g26d4c637d8b_1_7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I take responsibility for my decisions, whether they turn out positively or negatively. </a:t>
            </a:r>
            <a:endParaRPr/>
          </a:p>
        </p:txBody>
      </p:sp>
      <p:pic>
        <p:nvPicPr>
          <p:cNvPr id="137" name="Google Shape;137;g26d4c637d8b_1_71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29"/>
          <a:stretch/>
        </p:blipFill>
        <p:spPr>
          <a:xfrm>
            <a:off x="3657600" y="2112461"/>
            <a:ext cx="1828800" cy="182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6d4c637d8b_1_7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43" name="Google Shape;143;g26d4c637d8b_1_7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I try to learn from past decisions to improve my decision-making process.</a:t>
            </a:r>
            <a:endParaRPr/>
          </a:p>
        </p:txBody>
      </p:sp>
      <p:pic>
        <p:nvPicPr>
          <p:cNvPr id="144" name="Google Shape;144;g26d4c637d8b_1_77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29"/>
          <a:stretch/>
        </p:blipFill>
        <p:spPr>
          <a:xfrm>
            <a:off x="3657600" y="2112461"/>
            <a:ext cx="1828800" cy="182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988</Words>
  <Application>Microsoft Macintosh PowerPoint</Application>
  <PresentationFormat>On-screen Show (16:9)</PresentationFormat>
  <Paragraphs>76</Paragraphs>
  <Slides>19</Slides>
  <Notes>19</Notes>
  <HiddenSlides>1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Noto Sans Symbols</vt:lpstr>
      <vt:lpstr>LEARN theme</vt:lpstr>
      <vt:lpstr>LEARN theme</vt:lpstr>
      <vt:lpstr>PowerPoint Presentation</vt:lpstr>
      <vt:lpstr>Cabinet Chronicles </vt:lpstr>
      <vt:lpstr>Always, Sometimes, or Never True</vt:lpstr>
      <vt:lpstr>Always, Sometimes, or Never True</vt:lpstr>
      <vt:lpstr>Always, Sometimes, or Never True</vt:lpstr>
      <vt:lpstr>Always, Sometimes, or Never True</vt:lpstr>
      <vt:lpstr>Always, Sometimes, or Never True</vt:lpstr>
      <vt:lpstr>Always, Sometimes, or Never True</vt:lpstr>
      <vt:lpstr>Always, Sometimes, or Never True</vt:lpstr>
      <vt:lpstr>Mentimeter</vt:lpstr>
      <vt:lpstr>Lesson Objectives</vt:lpstr>
      <vt:lpstr>Essential Questions</vt:lpstr>
      <vt:lpstr>The President’s Cabinet</vt:lpstr>
      <vt:lpstr>The President’s Cabinet</vt:lpstr>
      <vt:lpstr>Executive Departments </vt:lpstr>
      <vt:lpstr>Anchor Chart Checklist</vt:lpstr>
      <vt:lpstr>Gallery Walk</vt:lpstr>
      <vt:lpstr>Executive Command</vt:lpstr>
      <vt:lpstr>Two-Minute Paper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Finley, Erin E.</cp:lastModifiedBy>
  <cp:revision>3</cp:revision>
  <dcterms:created xsi:type="dcterms:W3CDTF">2022-06-29T19:59:44Z</dcterms:created>
  <dcterms:modified xsi:type="dcterms:W3CDTF">2024-04-29T17:50:31Z</dcterms:modified>
</cp:coreProperties>
</file>