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81" r:id="rId2"/>
  </p:sldMasterIdLst>
  <p:notesMasterIdLst>
    <p:notesMasterId r:id="rId13"/>
  </p:notesMasterIdLst>
  <p:sldIdLst>
    <p:sldId id="256" r:id="rId3"/>
    <p:sldId id="270" r:id="rId4"/>
    <p:sldId id="260" r:id="rId5"/>
    <p:sldId id="262" r:id="rId6"/>
    <p:sldId id="263" r:id="rId7"/>
    <p:sldId id="264" r:id="rId8"/>
    <p:sldId id="272" r:id="rId9"/>
    <p:sldId id="265" r:id="rId10"/>
    <p:sldId id="273" r:id="rId11"/>
    <p:sldId id="271" r:id="rId12"/>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DF182F-1DE7-4F13-8AA3-002D9E3B458A}">
  <a:tblStyle styleId="{BEDF182F-1DE7-4F13-8AA3-002D9E3B45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79" autoAdjust="0"/>
    <p:restoredTop sz="94316"/>
  </p:normalViewPr>
  <p:slideViewPr>
    <p:cSldViewPr snapToGrid="0">
      <p:cViewPr varScale="1">
        <p:scale>
          <a:sx n="141" d="100"/>
          <a:sy n="141" d="100"/>
        </p:scale>
        <p:origin x="848" y="18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Google Shape;3;n">
            <a:extLst>
              <a:ext uri="{FF2B5EF4-FFF2-40B4-BE49-F238E27FC236}">
                <a16:creationId xmlns:a16="http://schemas.microsoft.com/office/drawing/2014/main" id="{8624FC82-B5A2-5FA3-CBF3-BCBFA34F9D96}"/>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9459" name="Google Shape;4;n">
            <a:extLst>
              <a:ext uri="{FF2B5EF4-FFF2-40B4-BE49-F238E27FC236}">
                <a16:creationId xmlns:a16="http://schemas.microsoft.com/office/drawing/2014/main" id="{8976970C-9707-70A8-F003-735290520F14}"/>
              </a:ext>
            </a:extLst>
          </p:cNvPr>
          <p:cNvSpPr txBox="1">
            <a:spLocks noGrp="1" noChangeArrowheads="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learn.k20center.ou.edu/strategy/189"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learn.k20center.ou.edu/strategy/101"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38;p:notes">
            <a:extLst>
              <a:ext uri="{FF2B5EF4-FFF2-40B4-BE49-F238E27FC236}">
                <a16:creationId xmlns:a16="http://schemas.microsoft.com/office/drawing/2014/main" id="{9366B4A2-DBA3-CFE8-53CE-BFEE9562E40A}"/>
              </a:ext>
            </a:extLst>
          </p:cNvPr>
          <p:cNvSpPr>
            <a:spLocks noGrp="1" noRot="1" noChangeAspect="1" noTextEdit="1"/>
          </p:cNvSpPr>
          <p:nvPr>
            <p:ph type="sldImg" idx="2"/>
          </p:nvPr>
        </p:nvSpPr>
        <p:spPr>
          <a:noFill/>
          <a:ln>
            <a:headEnd/>
            <a:tailEnd/>
          </a:ln>
        </p:spPr>
      </p:sp>
      <p:sp>
        <p:nvSpPr>
          <p:cNvPr id="21506" name="Google Shape;39;p:notes">
            <a:extLst>
              <a:ext uri="{FF2B5EF4-FFF2-40B4-BE49-F238E27FC236}">
                <a16:creationId xmlns:a16="http://schemas.microsoft.com/office/drawing/2014/main" id="{3F2534ED-FEAD-412D-0543-27B7B303B0D9}"/>
              </a:ext>
            </a:extLst>
          </p:cNvPr>
          <p:cNvSpPr txBox="1">
            <a:spLocks noGrp="1" noChangeArrowheads="1"/>
          </p:cNvSpPr>
          <p:nvPr>
            <p:ph type="body" idx="1"/>
          </p:nvPr>
        </p:nvSpPr>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Window notes. Strategies. </a:t>
            </a:r>
            <a:r>
              <a:rPr lang="en-US" dirty="0">
                <a:hlinkClick r:id="rId3"/>
              </a:rPr>
              <a:t>https://learn.k20center.ou.edu/strategy/189</a:t>
            </a:r>
            <a:endParaRPr lang="en-US" dirty="0"/>
          </a:p>
          <a:p>
            <a:endParaRPr lang="en-US" dirty="0"/>
          </a:p>
        </p:txBody>
      </p:sp>
    </p:spTree>
    <p:extLst>
      <p:ext uri="{BB962C8B-B14F-4D97-AF65-F5344CB8AC3E}">
        <p14:creationId xmlns:p14="http://schemas.microsoft.com/office/powerpoint/2010/main" val="374071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sz="1400" dirty="0">
                <a:solidFill>
                  <a:srgbClr val="333333"/>
                </a:solidFill>
              </a:rPr>
              <a:t>K20 Center. (2020, April 8). Progressivism, organized labor, Oklahoma constitution. YouTube. https://</a:t>
            </a:r>
            <a:r>
              <a:rPr lang="en-US" sz="1400" dirty="0" err="1">
                <a:solidFill>
                  <a:srgbClr val="333333"/>
                </a:solidFill>
              </a:rPr>
              <a:t>youtu.be</a:t>
            </a:r>
            <a:r>
              <a:rPr lang="en-US" sz="1400" dirty="0">
                <a:solidFill>
                  <a:srgbClr val="333333"/>
                </a:solidFill>
              </a:rPr>
              <a:t>/-klPc1uryrk</a:t>
            </a:r>
            <a:endParaRPr lang="en-US" dirty="0"/>
          </a:p>
          <a:p>
            <a:endParaRPr lang="en-US" dirty="0"/>
          </a:p>
        </p:txBody>
      </p:sp>
    </p:spTree>
    <p:extLst>
      <p:ext uri="{BB962C8B-B14F-4D97-AF65-F5344CB8AC3E}">
        <p14:creationId xmlns:p14="http://schemas.microsoft.com/office/powerpoint/2010/main" val="587041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POMS: point of most significance. Strategies. </a:t>
            </a:r>
            <a:r>
              <a:rPr lang="en-US" dirty="0">
                <a:hlinkClick r:id="rId3"/>
              </a:rPr>
              <a:t>https://learn.k20center.ou.edu/strategy/101</a:t>
            </a:r>
            <a:endParaRPr lang="en-US" dirty="0"/>
          </a:p>
          <a:p>
            <a:endParaRPr lang="en-US" dirty="0"/>
          </a:p>
        </p:txBody>
      </p:sp>
    </p:spTree>
    <p:extLst>
      <p:ext uri="{BB962C8B-B14F-4D97-AF65-F5344CB8AC3E}">
        <p14:creationId xmlns:p14="http://schemas.microsoft.com/office/powerpoint/2010/main" val="4155576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623888" y="2807732"/>
            <a:ext cx="7885113" cy="1397000"/>
          </a:xfrm>
          <a:prstGeom prst="rect">
            <a:avLst/>
          </a:prstGeom>
        </p:spPr>
        <p:txBody>
          <a:bodyPr/>
          <a:lstStyle>
            <a:lvl1pPr marL="0" indent="0">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3245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With Cover Im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3569666" y="559689"/>
            <a:ext cx="4940921" cy="2139950"/>
          </a:xfrm>
        </p:spPr>
        <p:txBody>
          <a:bodyPr anchor="b">
            <a:normAutofit/>
          </a:bodyPr>
          <a:lstStyle>
            <a:lvl1pPr>
              <a:lnSpc>
                <a:spcPct val="100000"/>
              </a:lnSpc>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3569073" y="2807732"/>
            <a:ext cx="4939927" cy="1397000"/>
          </a:xfrm>
          <a:prstGeom prst="rect">
            <a:avLst/>
          </a:prstGeom>
        </p:spPr>
        <p:txBody>
          <a:bodyPr/>
          <a:lstStyle>
            <a:lvl1pPr marL="0" indent="0">
              <a:lnSpc>
                <a:spcPct val="100000"/>
              </a:lnSpc>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044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ssential Question(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5D844917-401A-C607-900F-8340B4453A33}"/>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175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2190A501-5ACD-F178-69EF-6D3C6116E867}"/>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3142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7A36BC56-4BFB-F2FB-2704-1CEB5D4A557E}"/>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28649" y="1370013"/>
            <a:ext cx="7886699" cy="3262312"/>
          </a:xfrm>
          <a:prstGeom prst="rect">
            <a:avLst/>
          </a:prstGeom>
        </p:spPr>
        <p:txBody>
          <a:bodyPr/>
          <a:lstStyle>
            <a:lvl1pPr marL="228600" indent="-22860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228600">
              <a:lnSpc>
                <a:spcPct val="100000"/>
              </a:lnSpc>
              <a:buSzPct val="120000"/>
              <a:buFont typeface="Arial" panose="020B0604020202020204" pitchFamily="34" charset="0"/>
              <a:buChar char="•"/>
              <a:defRPr/>
            </a:lvl4pPr>
            <a:lvl5pPr marL="2057400" indent="-22860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48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Content - 1 Column">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D51A9934-4731-CF7D-01F8-8F8BC4047EED}"/>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31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t - 2 column">
    <p:spTree>
      <p:nvGrpSpPr>
        <p:cNvPr id="1" name=""/>
        <p:cNvGrpSpPr/>
        <p:nvPr/>
      </p:nvGrpSpPr>
      <p:grpSpPr>
        <a:xfrm>
          <a:off x="0" y="0"/>
          <a:ext cx="0" cy="0"/>
          <a:chOff x="0" y="0"/>
          <a:chExt cx="0" cy="0"/>
        </a:xfrm>
      </p:grpSpPr>
      <p:pic>
        <p:nvPicPr>
          <p:cNvPr id="5" name="Google Shape;29;p7" title="k20center-logo-variations_K20 - Bug Color.png">
            <a:extLst>
              <a:ext uri="{FF2B5EF4-FFF2-40B4-BE49-F238E27FC236}">
                <a16:creationId xmlns:a16="http://schemas.microsoft.com/office/drawing/2014/main" id="{CC1A804E-1971-8E34-9464-0A90A0072EB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0013"/>
            <a:ext cx="3867150" cy="3262312"/>
          </a:xfrm>
          <a:prstGeom prst="rect">
            <a:avLst/>
          </a:prstGeom>
        </p:spPr>
        <p:txBody>
          <a:bodyPr/>
          <a:lstStyle>
            <a:lvl1pPr marL="228600" indent="-32004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320040">
              <a:lnSpc>
                <a:spcPct val="100000"/>
              </a:lnSpc>
              <a:buSzPct val="120000"/>
              <a:buFont typeface="Arial" panose="020B0604020202020204" pitchFamily="34" charset="0"/>
              <a:buChar char="•"/>
              <a:defRPr/>
            </a:lvl4pPr>
            <a:lvl5pPr marL="2057400" indent="-32004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06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tructional Strategy">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5D168AF4-32E4-74C0-4A18-039BCF6D6B8B}"/>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085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4B20552E-7342-E84A-F371-1971A3F6C44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7" name="Google Shape;32;p8"/>
          <p:cNvSpPr txBox="1">
            <a:spLocks noGrp="1"/>
          </p:cNvSpPr>
          <p:nvPr>
            <p:ph type="title"/>
          </p:nvPr>
        </p:nvSpPr>
        <p:spPr>
          <a:xfrm>
            <a:off x="754050" y="4329575"/>
            <a:ext cx="7635900" cy="572700"/>
          </a:xfrm>
          <a:prstGeom prst="rect">
            <a:avLst/>
          </a:prstGeom>
          <a:noFill/>
          <a:ln>
            <a:noFill/>
          </a:ln>
        </p:spPr>
        <p:txBody>
          <a:bodyPr spcFirstLastPara="1" lIns="91425" tIns="91425" rIns="91425" bIns="91425" anchor="t">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a:t>Click to edit Master title style</a:t>
            </a:r>
            <a:endParaRPr dirty="0"/>
          </a:p>
        </p:txBody>
      </p:sp>
    </p:spTree>
    <p:extLst>
      <p:ext uri="{BB962C8B-B14F-4D97-AF65-F5344CB8AC3E}">
        <p14:creationId xmlns:p14="http://schemas.microsoft.com/office/powerpoint/2010/main" val="296904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Google Shape;29;p7" title="k20center-logo-variations_K20 - Bug Color.png">
            <a:extLst>
              <a:ext uri="{FF2B5EF4-FFF2-40B4-BE49-F238E27FC236}">
                <a16:creationId xmlns:a16="http://schemas.microsoft.com/office/drawing/2014/main" id="{AD6EEF45-89C6-035A-7767-7ED289963CD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30238" y="274638"/>
            <a:ext cx="7886700" cy="993775"/>
          </a:xfrm>
        </p:spPr>
        <p:txBody>
          <a:bodyPr anchor="b"/>
          <a:lstStyle>
            <a:lvl1pPr>
              <a:defRPr>
                <a:solidFill>
                  <a:schemeClr val="accent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0238" y="1260475"/>
            <a:ext cx="3868737" cy="619125"/>
          </a:xfrm>
          <a:prstGeom prst="rect">
            <a:avLst/>
          </a:prstGeo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7393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C972B790-E0EA-1D94-2E39-E91EBF32EFA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153282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Quo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oogle Shape;13;p3" title="k20center-logo-variations_K20 Bug - White.png">
            <a:extLst>
              <a:ext uri="{FF2B5EF4-FFF2-40B4-BE49-F238E27FC236}">
                <a16:creationId xmlns:a16="http://schemas.microsoft.com/office/drawing/2014/main" id="{A98AC9D7-ABC9-ABD1-C36A-7174189F79D4}"/>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2718689"/>
            <a:ext cx="7886700" cy="1125538"/>
          </a:xfrm>
          <a:prstGeom prst="rect">
            <a:avLst/>
          </a:prstGeom>
        </p:spPr>
        <p:txBody>
          <a:bodyPr>
            <a:normAutofit/>
          </a:bodyPr>
          <a:lstStyle>
            <a:lvl1pPr marL="0" indent="0">
              <a:buNone/>
              <a:defRPr sz="2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4002958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Blue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120B5383-12EC-4263-1497-9698C0CF58F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895F1D04-4812-04B5-3299-BCB12F584B19}"/>
              </a:ext>
            </a:extLst>
          </p:cNvPr>
          <p:cNvSpPr/>
          <p:nvPr/>
        </p:nvSpPr>
        <p:spPr>
          <a:xfrm>
            <a:off x="457200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0201FEDF-1B17-4939-DD49-DF358C79259B}"/>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7211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Red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86F1E247-B682-7CCA-0967-E63908DD64C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D492F45D-B2D5-2BE4-2F75-6C684136B567}"/>
              </a:ext>
            </a:extLst>
          </p:cNvPr>
          <p:cNvSpPr/>
          <p:nvPr/>
        </p:nvSpPr>
        <p:spPr>
          <a:xfrm>
            <a:off x="4572000" y="0"/>
            <a:ext cx="4572000" cy="51435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80D6DD3C-71EE-3C73-DDA5-5CEF6C3263A1}"/>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3306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AF74F841-FC3F-3B0B-3269-2B1C811007C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1421586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ver" type="title">
  <p:cSld name="Cover">
    <p:bg>
      <p:bgPr>
        <a:blipFill dpi="0" rotWithShape="0">
          <a:blip r:embed="rId2"/>
          <a:srcRect/>
          <a:stretch>
            <a:fillRect/>
          </a:stretch>
        </a:blip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406337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92A09B7-DA10-1158-CAB4-8798C3E2F87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7CF834B-CD39-B870-A33D-BB16E7C46C64}"/>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a:t>
            </a:r>
          </a:p>
          <a:p>
            <a:pPr lvl="1"/>
            <a:r>
              <a:rPr lang="en-US" altLang="en-US" dirty="0"/>
              <a:t>Second</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15"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BC93EE6-7CCD-518F-84C9-A4397115C5F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DDC3D1B-4E0E-1D9F-CB2D-3C12C36432EE}"/>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29;p7" title="k20center-logo-variations_K20 - Bug Color.png">
            <a:extLst>
              <a:ext uri="{FF2B5EF4-FFF2-40B4-BE49-F238E27FC236}">
                <a16:creationId xmlns:a16="http://schemas.microsoft.com/office/drawing/2014/main" id="{A6C23A54-FCC8-0F9D-1665-130E35DC754A}"/>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cSld>
  <p:clrMap bg1="lt1" tx1="dk1" bg2="lt2" tx2="dk2" accent1="accent1" accent2="accent2" accent3="accent3" accent4="accent4" accent5="accent5" accent6="accent6" hlink="hlink" folHlink="folHlink"/>
  <p:txStyles>
    <p:titleStyle>
      <a:lvl1pPr algn="l" rtl="0" fontAlgn="base">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228600" indent="-393192" algn="l" rtl="0" fontAlgn="base">
        <a:spcBef>
          <a:spcPts val="520"/>
        </a:spcBef>
        <a:spcAft>
          <a:spcPct val="0"/>
        </a:spcAft>
        <a:buClr>
          <a:srgbClr val="971D20"/>
        </a:buClr>
        <a:buFont typeface="Aptos Display" panose="020B0004020202020204" pitchFamily="34" charset="0"/>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fontAlgn="base">
        <a:spcBef>
          <a:spcPts val="400"/>
        </a:spcBef>
        <a:spcAft>
          <a:spcPct val="0"/>
        </a:spcAft>
        <a:buClr>
          <a:schemeClr val="accent1"/>
        </a:buClr>
        <a:buFont typeface="Aptos Display" panose="020B0004020202020204" pitchFamily="34" charset="0"/>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fontAlgn="base">
        <a:spcBef>
          <a:spcPts val="340"/>
        </a:spcBef>
        <a:spcAft>
          <a:spcPct val="0"/>
        </a:spcAft>
        <a:buClr>
          <a:srgbClr val="E8BF3C"/>
        </a:buClr>
        <a:buFont typeface="Aptos Display" panose="020B0004020202020204" pitchFamily="34" charset="0"/>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828800" indent="-319088" algn="l" rtl="0" fontAlgn="base">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fontAlgn="base">
        <a:spcBef>
          <a:spcPts val="270"/>
        </a:spcBef>
        <a:spcAft>
          <a:spcPct val="0"/>
        </a:spcAft>
        <a:buClr>
          <a:schemeClr val="accent1"/>
        </a:buClr>
        <a:buSzPct val="75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0.xml"/><Relationship Id="rId1" Type="http://schemas.openxmlformats.org/officeDocument/2006/relationships/video" Target="https://www.youtube.com/embed/-klPc1uryrk?feature=oembed" TargetMode="External"/><Relationship Id="rId5" Type="http://schemas.openxmlformats.org/officeDocument/2006/relationships/image" Target="../media/image10.jpeg"/><Relationship Id="rId4" Type="http://schemas.openxmlformats.org/officeDocument/2006/relationships/hyperlink" Target="https://www.youtube.com/watch?v=-klPc1uryrk"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497E2-88CE-452F-3FF8-96EE085AE418}"/>
              </a:ext>
            </a:extLst>
          </p:cNvPr>
          <p:cNvSpPr>
            <a:spLocks noGrp="1"/>
          </p:cNvSpPr>
          <p:nvPr>
            <p:ph type="title"/>
          </p:nvPr>
        </p:nvSpPr>
        <p:spPr>
          <a:xfrm>
            <a:off x="3690578" y="1370585"/>
            <a:ext cx="4940921" cy="2139950"/>
          </a:xfrm>
        </p:spPr>
        <p:txBody>
          <a:bodyPr>
            <a:normAutofit fontScale="90000"/>
          </a:bodyPr>
          <a:lstStyle/>
          <a:p>
            <a:r>
              <a:rPr lang="en-US" dirty="0"/>
              <a:t>Progressivism, Organized Labor, and Oklahoma’s Constitution</a:t>
            </a:r>
          </a:p>
        </p:txBody>
      </p:sp>
      <p:sp>
        <p:nvSpPr>
          <p:cNvPr id="3" name="Text Placeholder 2">
            <a:extLst>
              <a:ext uri="{FF2B5EF4-FFF2-40B4-BE49-F238E27FC236}">
                <a16:creationId xmlns:a16="http://schemas.microsoft.com/office/drawing/2014/main" id="{FEFF57AB-21DC-21E2-F0B4-543CF54F3ECC}"/>
              </a:ext>
            </a:extLst>
          </p:cNvPr>
          <p:cNvSpPr>
            <a:spLocks noGrp="1"/>
          </p:cNvSpPr>
          <p:nvPr>
            <p:ph type="body" sz="quarter" idx="10"/>
          </p:nvPr>
        </p:nvSpPr>
        <p:spPr>
          <a:xfrm>
            <a:off x="3556718" y="3419851"/>
            <a:ext cx="4939927" cy="1397000"/>
          </a:xfrm>
        </p:spPr>
        <p:txBody>
          <a:bodyPr/>
          <a:lstStyle/>
          <a:p>
            <a:r>
              <a:rPr lang="en-US" dirty="0"/>
              <a:t>The Progressive Era in Oklahoma</a:t>
            </a:r>
          </a:p>
        </p:txBody>
      </p:sp>
      <p:sp>
        <p:nvSpPr>
          <p:cNvPr id="5" name="Hexagon 4">
            <a:extLst>
              <a:ext uri="{FF2B5EF4-FFF2-40B4-BE49-F238E27FC236}">
                <a16:creationId xmlns:a16="http://schemas.microsoft.com/office/drawing/2014/main" id="{A9CE501F-ECB1-9E90-9382-8F0363093F5F}"/>
              </a:ext>
            </a:extLst>
          </p:cNvPr>
          <p:cNvSpPr/>
          <p:nvPr/>
        </p:nvSpPr>
        <p:spPr>
          <a:xfrm>
            <a:off x="647355" y="1312133"/>
            <a:ext cx="2922311" cy="2519234"/>
          </a:xfrm>
          <a:prstGeom prst="hexagon">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9661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1CD8-D9BB-BC4B-FD94-B6149C8A5AC7}"/>
              </a:ext>
            </a:extLst>
          </p:cNvPr>
          <p:cNvSpPr>
            <a:spLocks noGrp="1"/>
          </p:cNvSpPr>
          <p:nvPr>
            <p:ph type="title"/>
          </p:nvPr>
        </p:nvSpPr>
        <p:spPr/>
        <p:txBody>
          <a:bodyPr rtlCol="0">
            <a:normAutofit/>
          </a:bodyPr>
          <a:lstStyle/>
          <a:p>
            <a:pPr fontAlgn="auto">
              <a:spcAft>
                <a:spcPts val="0"/>
              </a:spcAft>
              <a:defRPr/>
            </a:pPr>
            <a:r>
              <a:rPr lang="en-US" dirty="0"/>
              <a:t>“The Shawnee Demands,” 1906</a:t>
            </a:r>
          </a:p>
        </p:txBody>
      </p:sp>
      <p:sp>
        <p:nvSpPr>
          <p:cNvPr id="25602" name="Content Placeholder 2">
            <a:extLst>
              <a:ext uri="{FF2B5EF4-FFF2-40B4-BE49-F238E27FC236}">
                <a16:creationId xmlns:a16="http://schemas.microsoft.com/office/drawing/2014/main" id="{67D3FB85-4C05-9AF8-0E54-BE7EB078D8F0}"/>
              </a:ext>
            </a:extLst>
          </p:cNvPr>
          <p:cNvSpPr>
            <a:spLocks noGrp="1" noChangeArrowheads="1"/>
          </p:cNvSpPr>
          <p:nvPr>
            <p:ph idx="4294967295"/>
          </p:nvPr>
        </p:nvSpPr>
        <p:spPr/>
        <p:txBody>
          <a:bodyPr/>
          <a:lstStyle/>
          <a:p>
            <a:pPr lvl="0">
              <a:spcAft>
                <a:spcPts val="0"/>
              </a:spcAft>
              <a:buSzPts val="2600"/>
            </a:pPr>
            <a:r>
              <a:rPr lang="en-US" dirty="0"/>
              <a:t>With your group, read through “The Shawnee Demands.” </a:t>
            </a:r>
          </a:p>
          <a:p>
            <a:pPr lvl="0">
              <a:spcAft>
                <a:spcPts val="0"/>
              </a:spcAft>
              <a:buSzPts val="2600"/>
            </a:pPr>
            <a:r>
              <a:rPr lang="en-US" dirty="0"/>
              <a:t>Work with your group to answer this question: </a:t>
            </a:r>
            <a:r>
              <a:rPr lang="en-US" i="1" dirty="0"/>
              <a:t>What do the “demands” on this list have in common?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3">
            <a:extLst>
              <a:ext uri="{FF2B5EF4-FFF2-40B4-BE49-F238E27FC236}">
                <a16:creationId xmlns:a16="http://schemas.microsoft.com/office/drawing/2014/main" id="{1C1DB67A-4418-8D73-6089-D989CE677E90}"/>
              </a:ext>
            </a:extLst>
          </p:cNvPr>
          <p:cNvSpPr>
            <a:spLocks noGrp="1" noChangeArrowheads="1"/>
          </p:cNvSpPr>
          <p:nvPr>
            <p:ph type="title"/>
          </p:nvPr>
        </p:nvSpPr>
        <p:spPr>
          <a:xfrm>
            <a:off x="623888" y="560388"/>
            <a:ext cx="7886700" cy="2139950"/>
          </a:xfrm>
        </p:spPr>
        <p:txBody>
          <a:bodyPr/>
          <a:lstStyle/>
          <a:p>
            <a:r>
              <a:rPr lang="en-US" altLang="en-US" dirty="0"/>
              <a:t>Essential Questions</a:t>
            </a:r>
          </a:p>
        </p:txBody>
      </p:sp>
      <p:sp>
        <p:nvSpPr>
          <p:cNvPr id="23554" name="Text Placeholder 4">
            <a:extLst>
              <a:ext uri="{FF2B5EF4-FFF2-40B4-BE49-F238E27FC236}">
                <a16:creationId xmlns:a16="http://schemas.microsoft.com/office/drawing/2014/main" id="{F01DC99E-0FC2-0634-50E3-612982742493}"/>
              </a:ext>
            </a:extLst>
          </p:cNvPr>
          <p:cNvSpPr>
            <a:spLocks noGrp="1" noChangeArrowheads="1"/>
          </p:cNvSpPr>
          <p:nvPr>
            <p:ph type="body" sz="quarter" idx="10"/>
          </p:nvPr>
        </p:nvSpPr>
        <p:spPr>
          <a:xfrm>
            <a:off x="623888" y="2808288"/>
            <a:ext cx="7885112" cy="1397000"/>
          </a:xfrm>
        </p:spPr>
        <p:txBody>
          <a:bodyPr/>
          <a:lstStyle/>
          <a:p>
            <a:pPr lvl="0">
              <a:spcAft>
                <a:spcPts val="0"/>
              </a:spcAft>
              <a:buSzPts val="2600"/>
            </a:pPr>
            <a:r>
              <a:rPr lang="en-US" dirty="0"/>
              <a:t>How do citizens, individually or collectively, influence government structure and policy?</a:t>
            </a:r>
          </a:p>
          <a:p>
            <a:pPr lvl="0">
              <a:spcAft>
                <a:spcPts val="0"/>
              </a:spcAft>
              <a:buSzPts val="2600"/>
            </a:pPr>
            <a:r>
              <a:rPr lang="en-US" dirty="0"/>
              <a:t>Should governments regulate businesses to protect the rights of workers?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a:extLst>
              <a:ext uri="{FF2B5EF4-FFF2-40B4-BE49-F238E27FC236}">
                <a16:creationId xmlns:a16="http://schemas.microsoft.com/office/drawing/2014/main" id="{7A133F9F-8BD4-BFCE-947E-74745460EF13}"/>
              </a:ext>
            </a:extLst>
          </p:cNvPr>
          <p:cNvSpPr>
            <a:spLocks noGrp="1" noChangeArrowheads="1"/>
          </p:cNvSpPr>
          <p:nvPr>
            <p:ph type="title"/>
          </p:nvPr>
        </p:nvSpPr>
        <p:spPr>
          <a:xfrm>
            <a:off x="623888" y="560388"/>
            <a:ext cx="7886700" cy="2139950"/>
          </a:xfrm>
        </p:spPr>
        <p:txBody>
          <a:bodyPr/>
          <a:lstStyle/>
          <a:p>
            <a:r>
              <a:rPr lang="en-US" altLang="en-US" dirty="0"/>
              <a:t>Learning Objectives</a:t>
            </a:r>
          </a:p>
        </p:txBody>
      </p:sp>
      <p:sp>
        <p:nvSpPr>
          <p:cNvPr id="5" name="Text Placeholder 4">
            <a:extLst>
              <a:ext uri="{FF2B5EF4-FFF2-40B4-BE49-F238E27FC236}">
                <a16:creationId xmlns:a16="http://schemas.microsoft.com/office/drawing/2014/main" id="{4928C0DD-EBA7-945F-414B-0577DA3BB329}"/>
              </a:ext>
            </a:extLst>
          </p:cNvPr>
          <p:cNvSpPr>
            <a:spLocks noGrp="1"/>
          </p:cNvSpPr>
          <p:nvPr>
            <p:ph type="body" sz="quarter" idx="10"/>
          </p:nvPr>
        </p:nvSpPr>
        <p:spPr>
          <a:xfrm>
            <a:off x="623888" y="2808288"/>
            <a:ext cx="7885112" cy="1397000"/>
          </a:xfrm>
        </p:spPr>
        <p:txBody>
          <a:bodyPr rtlCol="0">
            <a:normAutofit/>
          </a:bodyPr>
          <a:lstStyle/>
          <a:p>
            <a:pPr lvl="0">
              <a:spcAft>
                <a:spcPts val="0"/>
              </a:spcAft>
              <a:buSzPts val="2600"/>
            </a:pPr>
            <a:r>
              <a:rPr lang="en-US" dirty="0"/>
              <a:t>Describe the progressive and labor movements.</a:t>
            </a:r>
          </a:p>
          <a:p>
            <a:pPr lvl="0">
              <a:spcAft>
                <a:spcPts val="0"/>
              </a:spcAft>
              <a:buSzPts val="2600"/>
            </a:pPr>
            <a:r>
              <a:rPr lang="en-US" dirty="0"/>
              <a:t>Explain how the progressive and labor movements influenced the creation of Oklahoma’s Constitution.</a:t>
            </a:r>
          </a:p>
          <a:p>
            <a:pPr fontAlgn="auto">
              <a:spcAft>
                <a:spcPts val="0"/>
              </a:spcAft>
              <a:defRP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5D84C-B1B9-7487-2919-4DBFDC69B10A}"/>
              </a:ext>
            </a:extLst>
          </p:cNvPr>
          <p:cNvSpPr>
            <a:spLocks noGrp="1"/>
          </p:cNvSpPr>
          <p:nvPr>
            <p:ph type="title"/>
          </p:nvPr>
        </p:nvSpPr>
        <p:spPr/>
        <p:txBody>
          <a:bodyPr rtlCol="0">
            <a:normAutofit/>
          </a:bodyPr>
          <a:lstStyle/>
          <a:p>
            <a:pPr fontAlgn="auto">
              <a:spcAft>
                <a:spcPts val="0"/>
              </a:spcAft>
              <a:defRPr/>
            </a:pPr>
            <a:r>
              <a:rPr lang="en-US" dirty="0"/>
              <a:t>Window Notes</a:t>
            </a:r>
          </a:p>
        </p:txBody>
      </p:sp>
      <p:sp>
        <p:nvSpPr>
          <p:cNvPr id="28675" name="Content Placeholder 7">
            <a:extLst>
              <a:ext uri="{FF2B5EF4-FFF2-40B4-BE49-F238E27FC236}">
                <a16:creationId xmlns:a16="http://schemas.microsoft.com/office/drawing/2014/main" id="{001687CA-0FFD-B396-81EB-DB04465691AC}"/>
              </a:ext>
            </a:extLst>
          </p:cNvPr>
          <p:cNvSpPr>
            <a:spLocks noGrp="1" noChangeArrowheads="1"/>
          </p:cNvSpPr>
          <p:nvPr>
            <p:ph idx="4294967295"/>
          </p:nvPr>
        </p:nvSpPr>
        <p:spPr>
          <a:xfrm>
            <a:off x="628650" y="1370013"/>
            <a:ext cx="4656413" cy="3262312"/>
          </a:xfrm>
        </p:spPr>
        <p:txBody>
          <a:bodyPr/>
          <a:lstStyle/>
          <a:p>
            <a:pPr lvl="0">
              <a:spcAft>
                <a:spcPts val="0"/>
              </a:spcAft>
              <a:buSzPts val="2600"/>
            </a:pPr>
            <a:r>
              <a:rPr lang="en-US" dirty="0"/>
              <a:t>With your group, read “Progressive Era in Oklahoma.”</a:t>
            </a:r>
          </a:p>
          <a:p>
            <a:pPr lvl="0">
              <a:spcAft>
                <a:spcPts val="0"/>
              </a:spcAft>
              <a:buSzPts val="2600"/>
            </a:pPr>
            <a:r>
              <a:rPr lang="en-US" dirty="0"/>
              <a:t>After reading the article, complete the Window Notes chart.</a:t>
            </a:r>
          </a:p>
        </p:txBody>
      </p:sp>
      <p:pic>
        <p:nvPicPr>
          <p:cNvPr id="3" name="Picture 2">
            <a:extLst>
              <a:ext uri="{FF2B5EF4-FFF2-40B4-BE49-F238E27FC236}">
                <a16:creationId xmlns:a16="http://schemas.microsoft.com/office/drawing/2014/main" id="{BB20CB87-76C7-2A99-4A2E-A39EBAAC86C2}"/>
              </a:ext>
            </a:extLst>
          </p:cNvPr>
          <p:cNvPicPr>
            <a:picLocks noChangeAspect="1"/>
          </p:cNvPicPr>
          <p:nvPr/>
        </p:nvPicPr>
        <p:blipFill>
          <a:blip r:embed="rId3"/>
          <a:stretch>
            <a:fillRect/>
          </a:stretch>
        </p:blipFill>
        <p:spPr>
          <a:xfrm>
            <a:off x="5493088" y="1268413"/>
            <a:ext cx="2607932" cy="27403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B1E7A-A306-0FBC-0799-CF6849C84D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061CC-D87F-2896-64B8-F4E60FB43BE1}"/>
              </a:ext>
            </a:extLst>
          </p:cNvPr>
          <p:cNvSpPr>
            <a:spLocks noGrp="1"/>
          </p:cNvSpPr>
          <p:nvPr>
            <p:ph type="title"/>
          </p:nvPr>
        </p:nvSpPr>
        <p:spPr/>
        <p:txBody>
          <a:bodyPr rtlCol="0">
            <a:noAutofit/>
          </a:bodyPr>
          <a:lstStyle/>
          <a:p>
            <a:pPr fontAlgn="auto">
              <a:spcAft>
                <a:spcPts val="0"/>
              </a:spcAft>
              <a:defRPr/>
            </a:pPr>
            <a:r>
              <a:rPr lang="en-US" dirty="0"/>
              <a:t>The Progressive Movement and Oklahoma’s Constitution</a:t>
            </a:r>
          </a:p>
        </p:txBody>
      </p:sp>
      <p:sp>
        <p:nvSpPr>
          <p:cNvPr id="25602" name="Content Placeholder 2">
            <a:extLst>
              <a:ext uri="{FF2B5EF4-FFF2-40B4-BE49-F238E27FC236}">
                <a16:creationId xmlns:a16="http://schemas.microsoft.com/office/drawing/2014/main" id="{4FD94A99-646B-A463-4AD1-ADE6FFFBB642}"/>
              </a:ext>
            </a:extLst>
          </p:cNvPr>
          <p:cNvSpPr>
            <a:spLocks noGrp="1" noChangeArrowheads="1"/>
          </p:cNvSpPr>
          <p:nvPr>
            <p:ph idx="4294967295"/>
          </p:nvPr>
        </p:nvSpPr>
        <p:spPr/>
        <p:txBody>
          <a:bodyPr/>
          <a:lstStyle/>
          <a:p>
            <a:pPr lvl="0">
              <a:spcAft>
                <a:spcPts val="0"/>
              </a:spcAft>
              <a:buSzPts val="2600"/>
            </a:pPr>
            <a:r>
              <a:rPr lang="en-US" dirty="0"/>
              <a:t>Using your knowledge of the progressive movement, work with your group to explain how each provision from “The Shawnee Demands” that was included in Oklahoma’s Constitution reflects the goals of the progressive movement.</a:t>
            </a:r>
          </a:p>
        </p:txBody>
      </p:sp>
    </p:spTree>
    <p:extLst>
      <p:ext uri="{BB962C8B-B14F-4D97-AF65-F5344CB8AC3E}">
        <p14:creationId xmlns:p14="http://schemas.microsoft.com/office/powerpoint/2010/main" val="2926532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77305-E72B-0511-2B0D-1ADF5810850F}"/>
              </a:ext>
            </a:extLst>
          </p:cNvPr>
          <p:cNvSpPr>
            <a:spLocks noGrp="1"/>
          </p:cNvSpPr>
          <p:nvPr>
            <p:ph type="title"/>
          </p:nvPr>
        </p:nvSpPr>
        <p:spPr>
          <a:xfrm>
            <a:off x="754063" y="4329113"/>
            <a:ext cx="7635875" cy="573087"/>
          </a:xfrm>
        </p:spPr>
        <p:txBody>
          <a:bodyPr rtlCol="0">
            <a:normAutofit fontScale="90000"/>
          </a:bodyPr>
          <a:lstStyle/>
          <a:p>
            <a:r>
              <a:rPr lang="en-US" b="1" dirty="0">
                <a:hlinkClick r:id="rId4"/>
              </a:rPr>
              <a:t>Progressivism, Organized Labor, Oklahoma Constitution</a:t>
            </a:r>
            <a:endParaRPr lang="en-US" b="1" dirty="0"/>
          </a:p>
        </p:txBody>
      </p:sp>
      <p:pic>
        <p:nvPicPr>
          <p:cNvPr id="3" name="Online Media 2" descr="ICAP - Progressivism, Organized Labor, Oklahoma Constitution">
            <a:hlinkClick r:id="" action="ppaction://media"/>
            <a:extLst>
              <a:ext uri="{FF2B5EF4-FFF2-40B4-BE49-F238E27FC236}">
                <a16:creationId xmlns:a16="http://schemas.microsoft.com/office/drawing/2014/main" id="{888A7325-6E9B-DE09-79EB-AD0BD77E6A37}"/>
              </a:ext>
            </a:extLst>
          </p:cNvPr>
          <p:cNvPicPr>
            <a:picLocks noRot="1" noChangeAspect="1"/>
          </p:cNvPicPr>
          <p:nvPr>
            <a:videoFile r:link="rId1"/>
          </p:nvPr>
        </p:nvPicPr>
        <p:blipFill>
          <a:blip r:embed="rId5"/>
          <a:stretch>
            <a:fillRect/>
          </a:stretch>
        </p:blipFill>
        <p:spPr>
          <a:xfrm>
            <a:off x="3302000" y="1854200"/>
            <a:ext cx="2540000" cy="1435100"/>
          </a:xfrm>
          <a:prstGeom prst="rect">
            <a:avLst/>
          </a:prstGeom>
        </p:spPr>
      </p:pic>
      <p:pic>
        <p:nvPicPr>
          <p:cNvPr id="4" name="Online Media 3" descr="ICAP - Progressivism, Organized Labor, Oklahoma Constitution">
            <a:hlinkClick r:id="" action="ppaction://media"/>
            <a:extLst>
              <a:ext uri="{FF2B5EF4-FFF2-40B4-BE49-F238E27FC236}">
                <a16:creationId xmlns:a16="http://schemas.microsoft.com/office/drawing/2014/main" id="{9E6E5F2A-3570-5618-80FA-0E2396E1D6D6}"/>
              </a:ext>
            </a:extLst>
          </p:cNvPr>
          <p:cNvPicPr>
            <a:picLocks noRot="1" noChangeAspect="1"/>
          </p:cNvPicPr>
          <p:nvPr>
            <a:videoFile r:link="rId1"/>
          </p:nvPr>
        </p:nvPicPr>
        <p:blipFill>
          <a:blip r:embed="rId5"/>
          <a:stretch>
            <a:fillRect/>
          </a:stretch>
        </p:blipFill>
        <p:spPr>
          <a:xfrm>
            <a:off x="986118" y="545727"/>
            <a:ext cx="6813176" cy="38494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fill="hold" display="0">
                  <p:stCondLst>
                    <p:cond delay="indefinite"/>
                  </p:stCondLst>
                </p:cTn>
                <p:tgtEl>
                  <p:spTgt spid="4"/>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984A8-D09B-92CA-287E-43CAFA63B9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8289EF-EAD2-E6D6-395C-51EADAD281B4}"/>
              </a:ext>
            </a:extLst>
          </p:cNvPr>
          <p:cNvSpPr>
            <a:spLocks noGrp="1"/>
          </p:cNvSpPr>
          <p:nvPr>
            <p:ph type="title"/>
          </p:nvPr>
        </p:nvSpPr>
        <p:spPr/>
        <p:txBody>
          <a:bodyPr rtlCol="0">
            <a:normAutofit/>
          </a:bodyPr>
          <a:lstStyle/>
          <a:p>
            <a:pPr fontAlgn="auto">
              <a:spcAft>
                <a:spcPts val="0"/>
              </a:spcAft>
              <a:defRPr/>
            </a:pPr>
            <a:r>
              <a:rPr lang="en-US" dirty="0"/>
              <a:t>AFL-CIO and the Progressive Era</a:t>
            </a:r>
          </a:p>
        </p:txBody>
      </p:sp>
      <p:sp>
        <p:nvSpPr>
          <p:cNvPr id="25602" name="Content Placeholder 2">
            <a:extLst>
              <a:ext uri="{FF2B5EF4-FFF2-40B4-BE49-F238E27FC236}">
                <a16:creationId xmlns:a16="http://schemas.microsoft.com/office/drawing/2014/main" id="{E0435F62-354E-47EC-2A1E-0ED39B9B3664}"/>
              </a:ext>
            </a:extLst>
          </p:cNvPr>
          <p:cNvSpPr>
            <a:spLocks noGrp="1" noChangeArrowheads="1"/>
          </p:cNvSpPr>
          <p:nvPr>
            <p:ph idx="4294967295"/>
          </p:nvPr>
        </p:nvSpPr>
        <p:spPr/>
        <p:txBody>
          <a:bodyPr/>
          <a:lstStyle/>
          <a:p>
            <a:pPr lvl="0">
              <a:spcAft>
                <a:spcPts val="0"/>
              </a:spcAft>
              <a:buSzPts val="2600"/>
            </a:pPr>
            <a:r>
              <a:rPr lang="en-US" dirty="0"/>
              <a:t>In Mr. Curry’s opinion, why is the AFL-CIO important? </a:t>
            </a:r>
          </a:p>
          <a:p>
            <a:pPr lvl="0">
              <a:spcAft>
                <a:spcPts val="0"/>
              </a:spcAft>
              <a:buSzPts val="2600"/>
            </a:pPr>
            <a:r>
              <a:rPr lang="en-US" dirty="0"/>
              <a:t>How does the AFL-CIO relate to the Progressive Era and what was included in Oklahoma’s Constitution? </a:t>
            </a:r>
          </a:p>
        </p:txBody>
      </p:sp>
    </p:spTree>
    <p:extLst>
      <p:ext uri="{BB962C8B-B14F-4D97-AF65-F5344CB8AC3E}">
        <p14:creationId xmlns:p14="http://schemas.microsoft.com/office/powerpoint/2010/main" val="3042769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D93F2-9146-90C6-B4E9-7A6ACC5FA1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D9F655-6CD8-B8B5-FF72-022566462F94}"/>
              </a:ext>
            </a:extLst>
          </p:cNvPr>
          <p:cNvSpPr>
            <a:spLocks noGrp="1"/>
          </p:cNvSpPr>
          <p:nvPr>
            <p:ph type="title"/>
          </p:nvPr>
        </p:nvSpPr>
        <p:spPr/>
        <p:txBody>
          <a:bodyPr rtlCol="0">
            <a:normAutofit/>
          </a:bodyPr>
          <a:lstStyle/>
          <a:p>
            <a:pPr fontAlgn="auto">
              <a:spcAft>
                <a:spcPts val="0"/>
              </a:spcAft>
              <a:defRPr/>
            </a:pPr>
            <a:r>
              <a:rPr lang="en-US" dirty="0"/>
              <a:t>Point of Most Significance</a:t>
            </a:r>
          </a:p>
        </p:txBody>
      </p:sp>
      <p:sp>
        <p:nvSpPr>
          <p:cNvPr id="28675" name="Content Placeholder 7">
            <a:extLst>
              <a:ext uri="{FF2B5EF4-FFF2-40B4-BE49-F238E27FC236}">
                <a16:creationId xmlns:a16="http://schemas.microsoft.com/office/drawing/2014/main" id="{4171DE29-C843-F7F9-EC00-8BC9E1C00E90}"/>
              </a:ext>
            </a:extLst>
          </p:cNvPr>
          <p:cNvSpPr>
            <a:spLocks noGrp="1" noChangeArrowheads="1"/>
          </p:cNvSpPr>
          <p:nvPr>
            <p:ph idx="4294967295"/>
          </p:nvPr>
        </p:nvSpPr>
        <p:spPr>
          <a:xfrm>
            <a:off x="628650" y="1370013"/>
            <a:ext cx="4832583" cy="3262312"/>
          </a:xfrm>
        </p:spPr>
        <p:txBody>
          <a:bodyPr/>
          <a:lstStyle/>
          <a:p>
            <a:pPr marL="64008" lvl="0" indent="0">
              <a:buNone/>
            </a:pPr>
            <a:r>
              <a:rPr lang="en-US" dirty="0"/>
              <a:t>What part of the lesson helped you to understand the way in which Oklahoma’s state constitution was influenced by the progressive and labor movement?</a:t>
            </a:r>
          </a:p>
        </p:txBody>
      </p:sp>
      <p:pic>
        <p:nvPicPr>
          <p:cNvPr id="3" name="Picture 2">
            <a:extLst>
              <a:ext uri="{FF2B5EF4-FFF2-40B4-BE49-F238E27FC236}">
                <a16:creationId xmlns:a16="http://schemas.microsoft.com/office/drawing/2014/main" id="{436CA3B6-248C-002F-F3F8-CBDDC8AE2FD3}"/>
              </a:ext>
            </a:extLst>
          </p:cNvPr>
          <p:cNvPicPr>
            <a:picLocks noChangeAspect="1"/>
          </p:cNvPicPr>
          <p:nvPr/>
        </p:nvPicPr>
        <p:blipFill>
          <a:blip r:embed="rId3"/>
          <a:stretch>
            <a:fillRect/>
          </a:stretch>
        </p:blipFill>
        <p:spPr>
          <a:xfrm>
            <a:off x="5786641" y="1370013"/>
            <a:ext cx="2728709" cy="2390556"/>
          </a:xfrm>
          <a:prstGeom prst="rect">
            <a:avLst/>
          </a:prstGeom>
        </p:spPr>
      </p:pic>
    </p:spTree>
    <p:extLst>
      <p:ext uri="{BB962C8B-B14F-4D97-AF65-F5344CB8AC3E}">
        <p14:creationId xmlns:p14="http://schemas.microsoft.com/office/powerpoint/2010/main" val="4175047473"/>
      </p:ext>
    </p:extLst>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99821D3-5AB0-46A2-A88B-DF1F5B2F96C5}" vid="{BF5A499D-F8D2-49C6-962D-9AF7F62A082E}"/>
    </a:ext>
  </a:extLst>
</a:theme>
</file>

<file path=ppt/theme/theme2.xml><?xml version="1.0" encoding="utf-8"?>
<a:theme xmlns:a="http://schemas.openxmlformats.org/drawingml/2006/main" name="1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99821D3-5AB0-46A2-A88B-DF1F5B2F96C5}" vid="{6DD89F41-01E6-4C88-840F-270122FD5FDE}"/>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Custom Design</Template>
  <TotalTime>75</TotalTime>
  <Words>321</Words>
  <Application>Microsoft Macintosh PowerPoint</Application>
  <PresentationFormat>On-screen Show (16:9)</PresentationFormat>
  <Paragraphs>25</Paragraphs>
  <Slides>10</Slides>
  <Notes>4</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vt:i4>
      </vt:variant>
    </vt:vector>
  </HeadingPairs>
  <TitlesOfParts>
    <vt:vector size="18" baseType="lpstr">
      <vt:lpstr>Aptos Display</vt:lpstr>
      <vt:lpstr>Arial</vt:lpstr>
      <vt:lpstr>Calibri</vt:lpstr>
      <vt:lpstr>Courier New</vt:lpstr>
      <vt:lpstr>System Font Regular</vt:lpstr>
      <vt:lpstr>Wingdings</vt:lpstr>
      <vt:lpstr>Custom Design</vt:lpstr>
      <vt:lpstr>1_Custom Design</vt:lpstr>
      <vt:lpstr>PowerPoint Presentation</vt:lpstr>
      <vt:lpstr>Progressivism, Organized Labor, and Oklahoma’s Constitution</vt:lpstr>
      <vt:lpstr>“The Shawnee Demands,” 1906</vt:lpstr>
      <vt:lpstr>Essential Questions</vt:lpstr>
      <vt:lpstr>Learning Objectives</vt:lpstr>
      <vt:lpstr>Window Notes</vt:lpstr>
      <vt:lpstr>The Progressive Movement and Oklahoma’s Constitution</vt:lpstr>
      <vt:lpstr>Progressivism, Organized Labor, Oklahoma Constitution</vt:lpstr>
      <vt:lpstr>AFL-CIO and the Progressive Era</vt:lpstr>
      <vt:lpstr>Point of Most Significance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Progressivism and Oklahoma's Constitution</dc:title>
  <dc:subject/>
  <dc:creator>K20 Center</dc:creator>
  <cp:keywords/>
  <dc:description/>
  <cp:lastModifiedBy>Franklin, Sherry</cp:lastModifiedBy>
  <cp:revision>5</cp:revision>
  <dcterms:created xsi:type="dcterms:W3CDTF">2026-06-09T17:47:48Z</dcterms:created>
  <dcterms:modified xsi:type="dcterms:W3CDTF">2026-10-28T20:26:47Z</dcterms:modified>
  <cp:category/>
</cp:coreProperties>
</file>