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
      <p:font typeface="Georgia" panose="02040502050405020303"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phgaSK95NYklEka7t6b09EC1x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4BD98D-4754-49F3-AC74-BF5F65887814}" v="16" dt="2020-05-06T13:38:11.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65"/>
    <p:restoredTop sz="94640"/>
  </p:normalViewPr>
  <p:slideViewPr>
    <p:cSldViewPr snapToGrid="0">
      <p:cViewPr varScale="1">
        <p:scale>
          <a:sx n="100" d="100"/>
          <a:sy n="100" d="100"/>
        </p:scale>
        <p:origin x="184"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6A4BD98D-4754-49F3-AC74-BF5F65887814}"/>
    <pc:docChg chg="undo custSel modSld">
      <pc:chgData name="Taylor Thurston" userId="10285e41d43c4120" providerId="LiveId" clId="{6A4BD98D-4754-49F3-AC74-BF5F65887814}" dt="2020-05-06T13:38:07.224" v="245"/>
      <pc:docMkLst>
        <pc:docMk/>
      </pc:docMkLst>
      <pc:sldChg chg="modSp mod">
        <pc:chgData name="Taylor Thurston" userId="10285e41d43c4120" providerId="LiveId" clId="{6A4BD98D-4754-49F3-AC74-BF5F65887814}" dt="2020-05-06T13:25:13.741" v="41" actId="20577"/>
        <pc:sldMkLst>
          <pc:docMk/>
          <pc:sldMk cId="0" sldId="257"/>
        </pc:sldMkLst>
        <pc:spChg chg="mod">
          <ac:chgData name="Taylor Thurston" userId="10285e41d43c4120" providerId="LiveId" clId="{6A4BD98D-4754-49F3-AC74-BF5F65887814}" dt="2020-05-06T13:25:13.741" v="41" actId="20577"/>
          <ac:spMkLst>
            <pc:docMk/>
            <pc:sldMk cId="0" sldId="257"/>
            <ac:spMk id="80" creationId="{00000000-0000-0000-0000-000000000000}"/>
          </ac:spMkLst>
        </pc:spChg>
      </pc:sldChg>
      <pc:sldChg chg="modSp mod">
        <pc:chgData name="Taylor Thurston" userId="10285e41d43c4120" providerId="LiveId" clId="{6A4BD98D-4754-49F3-AC74-BF5F65887814}" dt="2020-05-06T13:24:24.501" v="24" actId="20577"/>
        <pc:sldMkLst>
          <pc:docMk/>
          <pc:sldMk cId="0" sldId="258"/>
        </pc:sldMkLst>
        <pc:spChg chg="mod">
          <ac:chgData name="Taylor Thurston" userId="10285e41d43c4120" providerId="LiveId" clId="{6A4BD98D-4754-49F3-AC74-BF5F65887814}" dt="2020-05-06T13:24:24.501" v="24" actId="20577"/>
          <ac:spMkLst>
            <pc:docMk/>
            <pc:sldMk cId="0" sldId="258"/>
            <ac:spMk id="86" creationId="{00000000-0000-0000-0000-000000000000}"/>
          </ac:spMkLst>
        </pc:spChg>
      </pc:sldChg>
      <pc:sldChg chg="modSp mod">
        <pc:chgData name="Taylor Thurston" userId="10285e41d43c4120" providerId="LiveId" clId="{6A4BD98D-4754-49F3-AC74-BF5F65887814}" dt="2020-05-06T13:25:57.762" v="42" actId="20577"/>
        <pc:sldMkLst>
          <pc:docMk/>
          <pc:sldMk cId="0" sldId="259"/>
        </pc:sldMkLst>
        <pc:spChg chg="mod">
          <ac:chgData name="Taylor Thurston" userId="10285e41d43c4120" providerId="LiveId" clId="{6A4BD98D-4754-49F3-AC74-BF5F65887814}" dt="2020-05-06T13:25:57.762" v="42" actId="20577"/>
          <ac:spMkLst>
            <pc:docMk/>
            <pc:sldMk cId="0" sldId="259"/>
            <ac:spMk id="92" creationId="{00000000-0000-0000-0000-000000000000}"/>
          </ac:spMkLst>
        </pc:spChg>
      </pc:sldChg>
      <pc:sldChg chg="modSp mod">
        <pc:chgData name="Taylor Thurston" userId="10285e41d43c4120" providerId="LiveId" clId="{6A4BD98D-4754-49F3-AC74-BF5F65887814}" dt="2020-05-06T13:27:26.492" v="51" actId="20577"/>
        <pc:sldMkLst>
          <pc:docMk/>
          <pc:sldMk cId="0" sldId="260"/>
        </pc:sldMkLst>
        <pc:spChg chg="mod">
          <ac:chgData name="Taylor Thurston" userId="10285e41d43c4120" providerId="LiveId" clId="{6A4BD98D-4754-49F3-AC74-BF5F65887814}" dt="2020-05-06T13:27:26.492" v="51" actId="20577"/>
          <ac:spMkLst>
            <pc:docMk/>
            <pc:sldMk cId="0" sldId="260"/>
            <ac:spMk id="98" creationId="{00000000-0000-0000-0000-000000000000}"/>
          </ac:spMkLst>
        </pc:spChg>
      </pc:sldChg>
      <pc:sldChg chg="addSp modSp mod">
        <pc:chgData name="Taylor Thurston" userId="10285e41d43c4120" providerId="LiveId" clId="{6A4BD98D-4754-49F3-AC74-BF5F65887814}" dt="2020-05-06T13:28:18.716" v="61" actId="14100"/>
        <pc:sldMkLst>
          <pc:docMk/>
          <pc:sldMk cId="0" sldId="261"/>
        </pc:sldMkLst>
        <pc:spChg chg="mod">
          <ac:chgData name="Taylor Thurston" userId="10285e41d43c4120" providerId="LiveId" clId="{6A4BD98D-4754-49F3-AC74-BF5F65887814}" dt="2020-05-06T13:28:18.716" v="61" actId="14100"/>
          <ac:spMkLst>
            <pc:docMk/>
            <pc:sldMk cId="0" sldId="261"/>
            <ac:spMk id="104" creationId="{00000000-0000-0000-0000-000000000000}"/>
          </ac:spMkLst>
        </pc:spChg>
        <pc:picChg chg="add mod">
          <ac:chgData name="Taylor Thurston" userId="10285e41d43c4120" providerId="LiveId" clId="{6A4BD98D-4754-49F3-AC74-BF5F65887814}" dt="2020-05-06T13:28:15.243" v="60" actId="1076"/>
          <ac:picMkLst>
            <pc:docMk/>
            <pc:sldMk cId="0" sldId="261"/>
            <ac:picMk id="2" creationId="{8A851050-BE73-43E2-83A0-00CD722C7F5A}"/>
          </ac:picMkLst>
        </pc:picChg>
      </pc:sldChg>
      <pc:sldChg chg="modSp mod">
        <pc:chgData name="Taylor Thurston" userId="10285e41d43c4120" providerId="LiveId" clId="{6A4BD98D-4754-49F3-AC74-BF5F65887814}" dt="2020-05-06T13:31:24.927" v="190" actId="20577"/>
        <pc:sldMkLst>
          <pc:docMk/>
          <pc:sldMk cId="0" sldId="262"/>
        </pc:sldMkLst>
        <pc:spChg chg="mod">
          <ac:chgData name="Taylor Thurston" userId="10285e41d43c4120" providerId="LiveId" clId="{6A4BD98D-4754-49F3-AC74-BF5F65887814}" dt="2020-05-06T13:30:02.804" v="133" actId="14100"/>
          <ac:spMkLst>
            <pc:docMk/>
            <pc:sldMk cId="0" sldId="262"/>
            <ac:spMk id="109" creationId="{00000000-0000-0000-0000-000000000000}"/>
          </ac:spMkLst>
        </pc:spChg>
        <pc:spChg chg="mod">
          <ac:chgData name="Taylor Thurston" userId="10285e41d43c4120" providerId="LiveId" clId="{6A4BD98D-4754-49F3-AC74-BF5F65887814}" dt="2020-05-06T13:31:24.927" v="190" actId="20577"/>
          <ac:spMkLst>
            <pc:docMk/>
            <pc:sldMk cId="0" sldId="262"/>
            <ac:spMk id="110" creationId="{00000000-0000-0000-0000-000000000000}"/>
          </ac:spMkLst>
        </pc:spChg>
      </pc:sldChg>
      <pc:sldChg chg="addSp delSp modSp mod modNotesTx">
        <pc:chgData name="Taylor Thurston" userId="10285e41d43c4120" providerId="LiveId" clId="{6A4BD98D-4754-49F3-AC74-BF5F65887814}" dt="2020-05-06T13:38:07.224" v="245"/>
        <pc:sldMkLst>
          <pc:docMk/>
          <pc:sldMk cId="0" sldId="263"/>
        </pc:sldMkLst>
        <pc:spChg chg="add del mod">
          <ac:chgData name="Taylor Thurston" userId="10285e41d43c4120" providerId="LiveId" clId="{6A4BD98D-4754-49F3-AC74-BF5F65887814}" dt="2020-05-06T13:37:14.603" v="230" actId="478"/>
          <ac:spMkLst>
            <pc:docMk/>
            <pc:sldMk cId="0" sldId="263"/>
            <ac:spMk id="3" creationId="{E2711652-74F5-4918-8C1E-D6894529CEAF}"/>
          </ac:spMkLst>
        </pc:spChg>
        <pc:spChg chg="add mod">
          <ac:chgData name="Taylor Thurston" userId="10285e41d43c4120" providerId="LiveId" clId="{6A4BD98D-4754-49F3-AC74-BF5F65887814}" dt="2020-05-06T13:37:59.555" v="244" actId="1076"/>
          <ac:spMkLst>
            <pc:docMk/>
            <pc:sldMk cId="0" sldId="263"/>
            <ac:spMk id="4" creationId="{AF426532-314C-449E-B83A-F837D56B627B}"/>
          </ac:spMkLst>
        </pc:spChg>
        <pc:spChg chg="mod">
          <ac:chgData name="Taylor Thurston" userId="10285e41d43c4120" providerId="LiveId" clId="{6A4BD98D-4754-49F3-AC74-BF5F65887814}" dt="2020-05-06T13:36:40.901" v="219" actId="1076"/>
          <ac:spMkLst>
            <pc:docMk/>
            <pc:sldMk cId="0" sldId="263"/>
            <ac:spMk id="115" creationId="{00000000-0000-0000-0000-000000000000}"/>
          </ac:spMkLst>
        </pc:spChg>
        <pc:picChg chg="add mod">
          <ac:chgData name="Taylor Thurston" userId="10285e41d43c4120" providerId="LiveId" clId="{6A4BD98D-4754-49F3-AC74-BF5F65887814}" dt="2020-05-06T13:38:07.224" v="245"/>
          <ac:picMkLst>
            <pc:docMk/>
            <pc:sldMk cId="0" sldId="263"/>
            <ac:picMk id="2" creationId="{21B05BEA-8F5B-455B-851E-66C100F200BE}"/>
          </ac:picMkLst>
        </pc:picChg>
        <pc:picChg chg="del">
          <ac:chgData name="Taylor Thurston" userId="10285e41d43c4120" providerId="LiveId" clId="{6A4BD98D-4754-49F3-AC74-BF5F65887814}" dt="2020-05-06T13:35:25.587" v="191" actId="478"/>
          <ac:picMkLst>
            <pc:docMk/>
            <pc:sldMk cId="0" sldId="263"/>
            <ac:picMk id="11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100"/>
              <a:buFont typeface="Arial"/>
              <a:buNone/>
            </a:pPr>
            <a:endParaRPr sz="1100" b="0" i="0" u="none" strike="noStrike" cap="none" dirty="0">
              <a:solidFill>
                <a:schemeClr val="lt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0d39deef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0d39deef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0d39deef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0d39deef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0d39deef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0d39deef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0d39deef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0d39deef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0d39deef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0d39deef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eea25d2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eea25d2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1100"/>
              </a:spcBef>
              <a:spcAft>
                <a:spcPts val="0"/>
              </a:spcAft>
              <a:buNone/>
            </a:pPr>
            <a:r>
              <a:rPr lang="en-US" sz="1050" dirty="0">
                <a:solidFill>
                  <a:srgbClr val="333333"/>
                </a:solidFill>
              </a:rPr>
              <a:t>K20 Center. (2020, April 8). Progressivism, organized labor, Oklahoma constitution. YouTube. https://youtu.be/-klPc1uryrk</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eea25d26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eea25d26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6"/>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7"/>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marR="0" lvl="0" indent="-228600" algn="l">
              <a:lnSpc>
                <a:spcPct val="100000"/>
              </a:lnSpc>
              <a:spcBef>
                <a:spcPts val="420"/>
              </a:spcBef>
              <a:spcAft>
                <a:spcPts val="0"/>
              </a:spcAft>
              <a:buClr>
                <a:schemeClr val="accent4"/>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33883" algn="l">
              <a:lnSpc>
                <a:spcPct val="100000"/>
              </a:lnSpc>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43" name="Google Shape;43;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4" name="Google Shape;44;p17"/>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45" name="Google Shape;45;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8"/>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marR="0" lvl="0" algn="l">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8"/>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49" name="Google Shape;49;p18"/>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50" name="Google Shape;5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5" name="Google Shape;55;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8" name="Google Shape;58;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9" name="Google Shape;59;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63" name="Google Shape;63;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9" name="Google Shape;69;p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70" name="Google Shape;70;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 name="Google Shape;12;p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3" name="Google Shape;13;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
        <p:cNvGrpSpPr/>
        <p:nvPr/>
      </p:nvGrpSpPr>
      <p:grpSpPr>
        <a:xfrm>
          <a:off x="0" y="0"/>
          <a:ext cx="0" cy="0"/>
          <a:chOff x="0" y="0"/>
          <a:chExt cx="0" cy="0"/>
        </a:xfrm>
      </p:grpSpPr>
      <p:sp>
        <p:nvSpPr>
          <p:cNvPr id="15" name="Google Shape;15;p1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1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marR="0" lvl="0" indent="-228600" algn="l">
              <a:lnSpc>
                <a:spcPct val="100000"/>
              </a:lnSpc>
              <a:spcBef>
                <a:spcPts val="480"/>
              </a:spcBef>
              <a:spcAft>
                <a:spcPts val="0"/>
              </a:spcAft>
              <a:buClr>
                <a:schemeClr val="accent4"/>
              </a:buClr>
              <a:buSzPts val="24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7" name="Google Shape;17;p1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marR="0" lvl="0" indent="-228600" algn="l">
              <a:lnSpc>
                <a:spcPct val="100000"/>
              </a:lnSpc>
              <a:spcBef>
                <a:spcPts val="480"/>
              </a:spcBef>
              <a:spcAft>
                <a:spcPts val="0"/>
              </a:spcAft>
              <a:buClr>
                <a:schemeClr val="accent4"/>
              </a:buClr>
              <a:buSzPts val="24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8" name="Google Shape;18;p10"/>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9" name="Google Shape;19;p10"/>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20" name="Google Shape;2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1"/>
        <p:cNvGrpSpPr/>
        <p:nvPr/>
      </p:nvGrpSpPr>
      <p:grpSpPr>
        <a:xfrm>
          <a:off x="0" y="0"/>
          <a:ext cx="0" cy="0"/>
          <a:chOff x="0" y="0"/>
          <a:chExt cx="0" cy="0"/>
        </a:xfrm>
      </p:grpSpPr>
      <p:sp>
        <p:nvSpPr>
          <p:cNvPr id="22" name="Google Shape;22;p11"/>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11"/>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24" name="Google Shape;24;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 name="Google Shape;27;p1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marR="0" lvl="0" indent="-22860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a:lnSpc>
                <a:spcPct val="100000"/>
              </a:lnSpc>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a:lnSpc>
                <a:spcPct val="100000"/>
              </a:lnSpc>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28" name="Google Shape;28;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p13"/>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32" name="Google Shape;32;p13"/>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33" name="Google Shape;33;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6" name="Google Shape;36;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pic>
        <p:nvPicPr>
          <p:cNvPr id="38" name="Google Shape;38;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klPc1uryr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marR="0" lvl="0" indent="0" algn="l" rtl="0">
              <a:lnSpc>
                <a:spcPct val="100000"/>
              </a:lnSpc>
              <a:spcBef>
                <a:spcPts val="0"/>
              </a:spcBef>
              <a:spcAft>
                <a:spcPts val="0"/>
              </a:spcAft>
              <a:buClr>
                <a:schemeClr val="lt1"/>
              </a:buClr>
              <a:buSzPts val="5000"/>
              <a:buFont typeface="Calibri"/>
              <a:buNone/>
            </a:pPr>
            <a:r>
              <a:rPr lang="en-US" sz="4500" b="1" dirty="0"/>
              <a:t>Progressivism, Organized Labor, and the Oklahoma Constitution</a:t>
            </a:r>
            <a:endParaRPr sz="4500" b="1" dirty="0"/>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indent="0">
              <a:spcBef>
                <a:spcPts val="0"/>
              </a:spcBef>
            </a:pPr>
            <a:r>
              <a:rPr lang="en-US" b="1" cap="all" dirty="0"/>
              <a:t>THE PROGRESSIVE ERA IN OKLAHOMA</a:t>
            </a:r>
            <a:endParaRPr lang="en-US" dirty="0"/>
          </a:p>
          <a:p>
            <a:pPr marL="0" marR="34289" lvl="0" indent="0" algn="l" rtl="0">
              <a:lnSpc>
                <a:spcPct val="100000"/>
              </a:lnSpc>
              <a:spcBef>
                <a:spcPts val="0"/>
              </a:spcBef>
              <a:spcAft>
                <a:spcPts val="0"/>
              </a:spcAft>
              <a:buClr>
                <a:schemeClr val="accent4"/>
              </a:buClr>
              <a:buSzPts val="2600"/>
              <a:buFont typeface="Arial"/>
              <a:buNone/>
            </a:pPr>
            <a:r>
              <a:rPr lang="en-US" dirty="0"/>
              <a:t>Oklahoma History</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80d39deef8_0_26"/>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“The Shawnee Demands,” 1906</a:t>
            </a:r>
            <a:endParaRPr b="1" dirty="0"/>
          </a:p>
        </p:txBody>
      </p:sp>
      <p:sp>
        <p:nvSpPr>
          <p:cNvPr id="86" name="Google Shape;86;g80d39deef8_0_26"/>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With your group, read through “The Shawnee Demands.” </a:t>
            </a:r>
            <a:endParaRPr dirty="0"/>
          </a:p>
          <a:p>
            <a:pPr marL="457200" lvl="0" indent="0" algn="l" rtl="0">
              <a:spcBef>
                <a:spcPts val="0"/>
              </a:spcBef>
              <a:spcAft>
                <a:spcPts val="0"/>
              </a:spcAft>
              <a:buNone/>
            </a:pPr>
            <a:endParaRPr dirty="0"/>
          </a:p>
          <a:p>
            <a:pPr marL="457200" lvl="0" indent="-393700" algn="l" rtl="0">
              <a:spcBef>
                <a:spcPts val="0"/>
              </a:spcBef>
              <a:spcAft>
                <a:spcPts val="0"/>
              </a:spcAft>
              <a:buSzPts val="2600"/>
              <a:buChar char="•"/>
            </a:pPr>
            <a:r>
              <a:rPr lang="en-US" dirty="0"/>
              <a:t>Next, work with your group to answer this question: </a:t>
            </a:r>
            <a:r>
              <a:rPr lang="en-US" i="1" dirty="0"/>
              <a:t>What do the “demands” on this list have in common?</a:t>
            </a:r>
            <a:endParaRPr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80d39deef8_0_8"/>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Essential Questions</a:t>
            </a:r>
            <a:endParaRPr b="1" dirty="0"/>
          </a:p>
        </p:txBody>
      </p:sp>
      <p:sp>
        <p:nvSpPr>
          <p:cNvPr id="92" name="Google Shape;92;g80d39deef8_0_8"/>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360"/>
              </a:spcBef>
              <a:spcAft>
                <a:spcPts val="0"/>
              </a:spcAft>
              <a:buSzPts val="2600"/>
              <a:buChar char="•"/>
            </a:pPr>
            <a:r>
              <a:rPr lang="en-US" dirty="0"/>
              <a:t>How do citizens, individually or collectively, influence government structure and policy?</a:t>
            </a:r>
            <a:endParaRPr dirty="0"/>
          </a:p>
          <a:p>
            <a:pPr marL="457200" lvl="0" indent="0" algn="l" rtl="0">
              <a:spcBef>
                <a:spcPts val="360"/>
              </a:spcBef>
              <a:spcAft>
                <a:spcPts val="0"/>
              </a:spcAft>
              <a:buClr>
                <a:schemeClr val="dk1"/>
              </a:buClr>
              <a:buSzPts val="1100"/>
              <a:buFont typeface="Arial"/>
              <a:buNone/>
            </a:pPr>
            <a:endParaRPr dirty="0"/>
          </a:p>
          <a:p>
            <a:pPr marL="457200" lvl="0" indent="-393700" algn="l" rtl="0">
              <a:spcBef>
                <a:spcPts val="360"/>
              </a:spcBef>
              <a:spcAft>
                <a:spcPts val="0"/>
              </a:spcAft>
              <a:buSzPts val="2600"/>
              <a:buChar char="•"/>
            </a:pPr>
            <a:r>
              <a:rPr lang="en-US" dirty="0"/>
              <a:t>Should governments regulate businesses to protect the rights of workers?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80d39deef8_0_21"/>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Learning Objectives</a:t>
            </a:r>
            <a:endParaRPr b="1" dirty="0"/>
          </a:p>
        </p:txBody>
      </p:sp>
      <p:sp>
        <p:nvSpPr>
          <p:cNvPr id="98" name="Google Shape;98;g80d39deef8_0_21"/>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Describe the progressive and labor movements.</a:t>
            </a:r>
            <a:endParaRPr dirty="0"/>
          </a:p>
          <a:p>
            <a:pPr marL="457200" lvl="0" indent="0" algn="l" rtl="0">
              <a:spcBef>
                <a:spcPts val="0"/>
              </a:spcBef>
              <a:spcAft>
                <a:spcPts val="0"/>
              </a:spcAft>
              <a:buNone/>
            </a:pPr>
            <a:endParaRPr dirty="0"/>
          </a:p>
          <a:p>
            <a:pPr marL="457200" lvl="0" indent="-393700" algn="l" rtl="0">
              <a:spcBef>
                <a:spcPts val="0"/>
              </a:spcBef>
              <a:spcAft>
                <a:spcPts val="0"/>
              </a:spcAft>
              <a:buSzPts val="2600"/>
              <a:buChar char="•"/>
            </a:pPr>
            <a:r>
              <a:rPr lang="en-US" dirty="0"/>
              <a:t>Explain how the progressive and labor movements influenced the creation of Oklahoma’s Constitution.</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80d39deef8_0_32"/>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Window Notes</a:t>
            </a:r>
            <a:endParaRPr b="1" dirty="0"/>
          </a:p>
        </p:txBody>
      </p:sp>
      <p:sp>
        <p:nvSpPr>
          <p:cNvPr id="104" name="Google Shape;104;g80d39deef8_0_32"/>
          <p:cNvSpPr txBox="1">
            <a:spLocks noGrp="1"/>
          </p:cNvSpPr>
          <p:nvPr>
            <p:ph type="body" idx="1"/>
          </p:nvPr>
        </p:nvSpPr>
        <p:spPr>
          <a:xfrm>
            <a:off x="457200" y="1451610"/>
            <a:ext cx="42545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With your group, read “The Progressive Era in Oklahoma.”</a:t>
            </a:r>
            <a:endParaRPr dirty="0"/>
          </a:p>
          <a:p>
            <a:pPr marL="45720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After reading the article, complete the Window Notes chart.</a:t>
            </a:r>
            <a:endParaRPr dirty="0"/>
          </a:p>
        </p:txBody>
      </p:sp>
      <p:pic>
        <p:nvPicPr>
          <p:cNvPr id="2" name="Picture 1">
            <a:extLst>
              <a:ext uri="{FF2B5EF4-FFF2-40B4-BE49-F238E27FC236}">
                <a16:creationId xmlns:a16="http://schemas.microsoft.com/office/drawing/2014/main" id="{8A851050-BE73-43E2-83A0-00CD722C7F5A}"/>
              </a:ext>
            </a:extLst>
          </p:cNvPr>
          <p:cNvPicPr>
            <a:picLocks noChangeAspect="1"/>
          </p:cNvPicPr>
          <p:nvPr/>
        </p:nvPicPr>
        <p:blipFill>
          <a:blip r:embed="rId3"/>
          <a:stretch>
            <a:fillRect/>
          </a:stretch>
        </p:blipFill>
        <p:spPr>
          <a:xfrm>
            <a:off x="5493985" y="925799"/>
            <a:ext cx="2564166" cy="329190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80d39deef8_0_37"/>
          <p:cNvSpPr txBox="1">
            <a:spLocks noGrp="1"/>
          </p:cNvSpPr>
          <p:nvPr>
            <p:ph type="title"/>
          </p:nvPr>
        </p:nvSpPr>
        <p:spPr>
          <a:xfrm>
            <a:off x="457200" y="528066"/>
            <a:ext cx="8115300" cy="857400"/>
          </a:xfrm>
          <a:prstGeom prst="rect">
            <a:avLst/>
          </a:prstGeom>
        </p:spPr>
        <p:txBody>
          <a:bodyPr spcFirstLastPara="1" wrap="square" lIns="0" tIns="45700" rIns="0" bIns="0" anchor="b" anchorCtr="0">
            <a:noAutofit/>
          </a:bodyPr>
          <a:lstStyle/>
          <a:p>
            <a:r>
              <a:rPr lang="en-US" b="1" dirty="0"/>
              <a:t>How the Progressive Movement Influenced Oklahoma’s Constitution</a:t>
            </a:r>
            <a:endParaRPr b="1" dirty="0"/>
          </a:p>
        </p:txBody>
      </p:sp>
      <p:sp>
        <p:nvSpPr>
          <p:cNvPr id="110" name="Google Shape;110;g80d39deef8_0_37"/>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Using your knowledge of the progressive movement, work with your group to explain how each provision from “The Shawnee Demands” that was included in Oklahoma’s Constitution reflects the goals of the progressive movement.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7eea25d26d_0_0"/>
          <p:cNvSpPr txBox="1">
            <a:spLocks noGrp="1"/>
          </p:cNvSpPr>
          <p:nvPr>
            <p:ph type="title"/>
          </p:nvPr>
        </p:nvSpPr>
        <p:spPr>
          <a:xfrm>
            <a:off x="1355725" y="3614166"/>
            <a:ext cx="6432550" cy="857400"/>
          </a:xfrm>
          <a:prstGeom prst="rect">
            <a:avLst/>
          </a:prstGeom>
        </p:spPr>
        <p:txBody>
          <a:bodyPr spcFirstLastPara="1" wrap="square" lIns="0" tIns="45700" rIns="0" bIns="0" anchor="b" anchorCtr="0">
            <a:noAutofit/>
          </a:bodyPr>
          <a:lstStyle/>
          <a:p>
            <a:pPr lvl="0" algn="ctr"/>
            <a:r>
              <a:rPr lang="en-US" sz="3200" b="1" dirty="0">
                <a:hlinkClick r:id="rId3"/>
              </a:rPr>
              <a:t>ICAP: Progressivism, Organized Labor, and the Oklahoma Constitution</a:t>
            </a:r>
            <a:endParaRPr sz="3200" b="1" dirty="0"/>
          </a:p>
        </p:txBody>
      </p:sp>
      <p:pic>
        <p:nvPicPr>
          <p:cNvPr id="2" name="Picture 1">
            <a:hlinkClick r:id="rId3"/>
            <a:extLst>
              <a:ext uri="{FF2B5EF4-FFF2-40B4-BE49-F238E27FC236}">
                <a16:creationId xmlns:a16="http://schemas.microsoft.com/office/drawing/2014/main" id="{21B05BEA-8F5B-455B-851E-66C100F200BE}"/>
              </a:ext>
            </a:extLst>
          </p:cNvPr>
          <p:cNvPicPr>
            <a:picLocks noChangeAspect="1"/>
          </p:cNvPicPr>
          <p:nvPr/>
        </p:nvPicPr>
        <p:blipFill>
          <a:blip r:embed="rId4"/>
          <a:stretch>
            <a:fillRect/>
          </a:stretch>
        </p:blipFill>
        <p:spPr>
          <a:xfrm>
            <a:off x="1842894" y="565150"/>
            <a:ext cx="5458212" cy="2889992"/>
          </a:xfrm>
          <a:prstGeom prst="rect">
            <a:avLst/>
          </a:prstGeom>
        </p:spPr>
      </p:pic>
      <p:sp>
        <p:nvSpPr>
          <p:cNvPr id="4" name="TextBox 3">
            <a:extLst>
              <a:ext uri="{FF2B5EF4-FFF2-40B4-BE49-F238E27FC236}">
                <a16:creationId xmlns:a16="http://schemas.microsoft.com/office/drawing/2014/main" id="{AF426532-314C-449E-B83A-F837D56B627B}"/>
              </a:ext>
            </a:extLst>
          </p:cNvPr>
          <p:cNvSpPr txBox="1"/>
          <p:nvPr/>
        </p:nvSpPr>
        <p:spPr>
          <a:xfrm>
            <a:off x="1625600" y="4820816"/>
            <a:ext cx="5892800" cy="230832"/>
          </a:xfrm>
          <a:prstGeom prst="rect">
            <a:avLst/>
          </a:prstGeom>
          <a:noFill/>
        </p:spPr>
        <p:txBody>
          <a:bodyPr wrap="square" rtlCol="0">
            <a:spAutoFit/>
          </a:bodyPr>
          <a:lstStyle/>
          <a:p>
            <a:r>
              <a:rPr lang="en-US" sz="900" dirty="0">
                <a:solidFill>
                  <a:srgbClr val="333333"/>
                </a:solidFill>
                <a:latin typeface="Calibri" panose="020F0502020204030204" pitchFamily="34" charset="0"/>
                <a:cs typeface="Calibri" panose="020F0502020204030204" pitchFamily="34" charset="0"/>
              </a:rPr>
              <a:t>K20 Center. (2020, April 8). Progressivism, organized labor, Oklahoma constitution. </a:t>
            </a:r>
            <a:r>
              <a:rPr lang="en-US" sz="900" i="1" dirty="0">
                <a:solidFill>
                  <a:srgbClr val="333333"/>
                </a:solidFill>
                <a:latin typeface="Calibri" panose="020F0502020204030204" pitchFamily="34" charset="0"/>
                <a:cs typeface="Calibri" panose="020F0502020204030204" pitchFamily="34" charset="0"/>
              </a:rPr>
              <a:t>YouTube</a:t>
            </a:r>
            <a:r>
              <a:rPr lang="en-US" sz="900" dirty="0">
                <a:solidFill>
                  <a:srgbClr val="333333"/>
                </a:solidFill>
                <a:latin typeface="Calibri" panose="020F0502020204030204" pitchFamily="34" charset="0"/>
                <a:cs typeface="Calibri" panose="020F0502020204030204" pitchFamily="34" charset="0"/>
              </a:rPr>
              <a:t>. https://youtu.be/-klPc1uryrk</a:t>
            </a:r>
            <a:endParaRPr lang="en-US" sz="900"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7eea25d26d_0_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b="1" dirty="0"/>
              <a:t>Class Discussion</a:t>
            </a:r>
            <a:endParaRPr b="1" dirty="0"/>
          </a:p>
        </p:txBody>
      </p:sp>
      <p:sp>
        <p:nvSpPr>
          <p:cNvPr id="122" name="Google Shape;122;g7eea25d26d_0_5"/>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How do citizens, individually and collectively, influence government structure and policy?</a:t>
            </a:r>
            <a:endParaRPr dirty="0"/>
          </a:p>
          <a:p>
            <a:pPr marL="45720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Should governments regulate businesses to protect the rights of workers?</a:t>
            </a:r>
            <a:endParaRPr dirty="0"/>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2827</TotalTime>
  <Words>266</Words>
  <Application>Microsoft Macintosh PowerPoint</Application>
  <PresentationFormat>On-screen Show (16:9)</PresentationFormat>
  <Paragraphs>28</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Constantia</vt:lpstr>
      <vt:lpstr>Noto Sans Symbols</vt:lpstr>
      <vt:lpstr>Georgia</vt:lpstr>
      <vt:lpstr>Calibri</vt:lpstr>
      <vt:lpstr>Arial</vt:lpstr>
      <vt:lpstr>LEARN theme</vt:lpstr>
      <vt:lpstr>LEARN theme</vt:lpstr>
      <vt:lpstr>PowerPoint Presentation</vt:lpstr>
      <vt:lpstr>Progressivism, Organized Labor, and the Oklahoma Constitution</vt:lpstr>
      <vt:lpstr>“The Shawnee Demands,” 1906</vt:lpstr>
      <vt:lpstr>Essential Questions</vt:lpstr>
      <vt:lpstr>Learning Objectives</vt:lpstr>
      <vt:lpstr>Window Notes</vt:lpstr>
      <vt:lpstr>How the Progressive Movement Influenced Oklahoma’s Constitution</vt:lpstr>
      <vt:lpstr>ICAP: Progressivism, Organized Labor, and the Oklahoma Constitution</vt:lpstr>
      <vt:lpstr>Class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McHale, Susan</dc:creator>
  <cp:lastModifiedBy>Walters, Darrin J.</cp:lastModifiedBy>
  <cp:revision>3</cp:revision>
  <dcterms:modified xsi:type="dcterms:W3CDTF">2020-05-13T20:25:30Z</dcterms:modified>
</cp:coreProperties>
</file>