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D2V8gKVRXPjRQ9wfPdSQ25IIe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MBRqu0YOH1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akelet.com/wake/uiV-LejW1Tlpl7dTUC1A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fncll/15474592616/in/photostrea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witter.com/elmo/status/17519951173662969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xBidHiE2bz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
                <a:solidFill>
                  <a:schemeClr val="dk1"/>
                </a:solidFill>
              </a:rPr>
              <a:t>Kurzgesagt -- In a Nutshell. (2017, July 26). </a:t>
            </a:r>
            <a:r>
              <a:rPr lang="en" i="1">
                <a:solidFill>
                  <a:schemeClr val="dk1"/>
                </a:solidFill>
              </a:rPr>
              <a:t>Optimistic nihilism</a:t>
            </a:r>
            <a:r>
              <a:rPr lang="en">
                <a:solidFill>
                  <a:schemeClr val="dk1"/>
                </a:solidFill>
              </a:rPr>
              <a:t>. YouTube. </a:t>
            </a:r>
            <a:r>
              <a:rPr lang="en" u="sng">
                <a:solidFill>
                  <a:schemeClr val="hlink"/>
                </a:solidFill>
                <a:hlinkClick r:id="rId3"/>
              </a:rPr>
              <a:t>https://www.youtube.com/watch?v=MBRqu0YOH14</a:t>
            </a:r>
            <a:r>
              <a:rPr lang="en">
                <a:solidFill>
                  <a:schemeClr val="dk1"/>
                </a:solidFill>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c809f9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cc809f9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hlinkClick r:id="rId3"/>
              </a:rPr>
              <a:t>Lyrical Stylings of Nihilism - </a:t>
            </a:r>
            <a:r>
              <a:rPr lang="en-US" dirty="0" err="1">
                <a:hlinkClick r:id="rId3"/>
              </a:rPr>
              <a:t>Wakelet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bae14dcf4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bae14dcf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YouTube. (2012). </a:t>
            </a:r>
            <a:r>
              <a:rPr lang="en" i="1">
                <a:solidFill>
                  <a:schemeClr val="dk1"/>
                </a:solidFill>
              </a:rPr>
              <a:t>Famous Failures</a:t>
            </a:r>
            <a:r>
              <a:rPr lang="en">
                <a:solidFill>
                  <a:schemeClr val="dk1"/>
                </a:solidFill>
              </a:rPr>
              <a:t>. </a:t>
            </a:r>
            <a:r>
              <a:rPr lang="en" i="1">
                <a:solidFill>
                  <a:schemeClr val="dk1"/>
                </a:solidFill>
              </a:rPr>
              <a:t>YouTube</a:t>
            </a:r>
            <a:r>
              <a:rPr lang="en">
                <a:solidFill>
                  <a:schemeClr val="dk1"/>
                </a:solidFill>
              </a:rPr>
              <a:t>. Retrieved July 27, 2022, from https://www.youtube.com/watch?v=zLYECIjmnQs&amp;list=PL6P49nXsj_RyRa8udbr2ac_Xb9Sw4Pu5R&amp;index=6.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cbae14dcf4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cbae14dcf4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YouTube. (2021). </a:t>
            </a:r>
            <a:r>
              <a:rPr lang="en" i="1">
                <a:solidFill>
                  <a:schemeClr val="dk1"/>
                </a:solidFill>
              </a:rPr>
              <a:t>Blackout Poetry - Google Slides</a:t>
            </a:r>
            <a:r>
              <a:rPr lang="en">
                <a:solidFill>
                  <a:schemeClr val="dk1"/>
                </a:solidFill>
              </a:rPr>
              <a:t>. </a:t>
            </a:r>
            <a:r>
              <a:rPr lang="en" i="1">
                <a:solidFill>
                  <a:schemeClr val="dk1"/>
                </a:solidFill>
              </a:rPr>
              <a:t>YouTube</a:t>
            </a:r>
            <a:r>
              <a:rPr lang="en">
                <a:solidFill>
                  <a:schemeClr val="dk1"/>
                </a:solidFill>
              </a:rPr>
              <a:t>. Retrieved February 24, 2023, from https://www.youtube.com/watch?v=ADnAmvqXMRU.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https://www.flickr.com/photos/fncll/15474592616/in/photostream/</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https://www.flickr.com/photos/fncll/15474595366</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https://commons.wikimedia.org/wiki/File:%D0%91%D0%BB%D0%B5%D0%BA%D0%B0%D1%83%D1%82_%D0%BF%D0%BE%D0%B5%D0%B7%D1%96%D1%8F.png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hlinkClick r:id="rId3"/>
              </a:rPr>
              <a:t>Elmo on X: "Elmo is just checking in! How is everybody doing?" / X (twitter.com)</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
                <a:solidFill>
                  <a:schemeClr val="dk1"/>
                </a:solidFill>
              </a:rPr>
              <a:t>Today. (2024, February 1). </a:t>
            </a:r>
            <a:r>
              <a:rPr lang="en" i="1">
                <a:solidFill>
                  <a:schemeClr val="dk1"/>
                </a:solidFill>
              </a:rPr>
              <a:t>Elmo opens up to today about tweet that sparked intense reaction</a:t>
            </a:r>
            <a:r>
              <a:rPr lang="en">
                <a:solidFill>
                  <a:schemeClr val="dk1"/>
                </a:solidFill>
              </a:rPr>
              <a:t>. YouTube. </a:t>
            </a:r>
            <a:r>
              <a:rPr lang="en" u="sng">
                <a:solidFill>
                  <a:schemeClr val="hlink"/>
                </a:solidFill>
                <a:hlinkClick r:id="rId3"/>
              </a:rPr>
              <a:t>https://youtu.be/xBidHiE2bzQ</a:t>
            </a:r>
            <a:r>
              <a:rPr lang="en">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bae14dcf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bae14dc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sp>
        <p:nvSpPr>
          <p:cNvPr id="46" name="Google Shape;46;p3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7" name="Google Shape;47;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8" name="Google Shape;48;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50"/>
        <p:cNvGrpSpPr/>
        <p:nvPr/>
      </p:nvGrpSpPr>
      <p:grpSpPr>
        <a:xfrm>
          <a:off x="0" y="0"/>
          <a:ext cx="0" cy="0"/>
          <a:chOff x="0" y="0"/>
          <a:chExt cx="0" cy="0"/>
        </a:xfrm>
      </p:grpSpPr>
      <p:pic>
        <p:nvPicPr>
          <p:cNvPr id="51" name="Google Shape;51;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4" name="Google Shape;54;p3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55"/>
        <p:cNvGrpSpPr/>
        <p:nvPr/>
      </p:nvGrpSpPr>
      <p:grpSpPr>
        <a:xfrm>
          <a:off x="0" y="0"/>
          <a:ext cx="0" cy="0"/>
          <a:chOff x="0" y="0"/>
          <a:chExt cx="0" cy="0"/>
        </a:xfrm>
      </p:grpSpPr>
      <p:sp>
        <p:nvSpPr>
          <p:cNvPr id="56" name="Google Shape;56;p3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7" name="Google Shape;57;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60" name="Google Shape;60;p3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61" name="Google Shape;61;p3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5" name="Google Shape;65;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7"/>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7"/>
        <p:cNvGrpSpPr/>
        <p:nvPr/>
      </p:nvGrpSpPr>
      <p:grpSpPr>
        <a:xfrm>
          <a:off x="0" y="0"/>
          <a:ext cx="0" cy="0"/>
          <a:chOff x="0" y="0"/>
          <a:chExt cx="0" cy="0"/>
        </a:xfrm>
      </p:grpSpPr>
      <p:sp>
        <p:nvSpPr>
          <p:cNvPr id="68" name="Google Shape;68;p38"/>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9" name="Google Shape;69;p38"/>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1" name="Google Shape;71;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2"/>
        <p:cNvGrpSpPr/>
        <p:nvPr/>
      </p:nvGrpSpPr>
      <p:grpSpPr>
        <a:xfrm>
          <a:off x="0" y="0"/>
          <a:ext cx="0" cy="0"/>
          <a:chOff x="0" y="0"/>
          <a:chExt cx="0" cy="0"/>
        </a:xfrm>
      </p:grpSpPr>
      <p:pic>
        <p:nvPicPr>
          <p:cNvPr id="73" name="Google Shape;73;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4" name="Google Shape;74;p39"/>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5" name="Google Shape;75;p3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6"/>
        <p:cNvGrpSpPr/>
        <p:nvPr/>
      </p:nvGrpSpPr>
      <p:grpSpPr>
        <a:xfrm>
          <a:off x="0" y="0"/>
          <a:ext cx="0" cy="0"/>
          <a:chOff x="0" y="0"/>
          <a:chExt cx="0" cy="0"/>
        </a:xfrm>
      </p:grpSpPr>
      <p:pic>
        <p:nvPicPr>
          <p:cNvPr id="77" name="Google Shape;77;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8" name="Google Shape;78;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
        <p:cNvGrpSpPr/>
        <p:nvPr/>
      </p:nvGrpSpPr>
      <p:grpSpPr>
        <a:xfrm>
          <a:off x="0" y="0"/>
          <a:ext cx="0" cy="0"/>
          <a:chOff x="0" y="0"/>
          <a:chExt cx="0" cy="0"/>
        </a:xfrm>
      </p:grpSpPr>
      <p:pic>
        <p:nvPicPr>
          <p:cNvPr id="80" name="Google Shape;80;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2"/>
        <p:cNvGrpSpPr/>
        <p:nvPr/>
      </p:nvGrpSpPr>
      <p:grpSpPr>
        <a:xfrm>
          <a:off x="0" y="0"/>
          <a:ext cx="0" cy="0"/>
          <a:chOff x="0" y="0"/>
          <a:chExt cx="0" cy="0"/>
        </a:xfrm>
      </p:grpSpPr>
      <p:pic>
        <p:nvPicPr>
          <p:cNvPr id="83" name="Google Shape;83;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25"/>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5"/>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4"/>
        <p:cNvGrpSpPr/>
        <p:nvPr/>
      </p:nvGrpSpPr>
      <p:grpSpPr>
        <a:xfrm>
          <a:off x="0" y="0"/>
          <a:ext cx="0" cy="0"/>
          <a:chOff x="0" y="0"/>
          <a:chExt cx="0" cy="0"/>
        </a:xfrm>
      </p:grpSpPr>
      <p:sp>
        <p:nvSpPr>
          <p:cNvPr id="15" name="Google Shape;15;p2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8"/>
        <p:cNvGrpSpPr/>
        <p:nvPr/>
      </p:nvGrpSpPr>
      <p:grpSpPr>
        <a:xfrm>
          <a:off x="0" y="0"/>
          <a:ext cx="0" cy="0"/>
          <a:chOff x="0" y="0"/>
          <a:chExt cx="0" cy="0"/>
        </a:xfrm>
      </p:grpSpPr>
      <p:sp>
        <p:nvSpPr>
          <p:cNvPr id="19" name="Google Shape;19;p27"/>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rm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27"/>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rmAutofit/>
          </a:bodyPr>
          <a:lstStyle>
            <a:lvl1pPr marL="457200" lvl="0" indent="-311150" algn="l">
              <a:lnSpc>
                <a:spcPct val="115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21" name="Google Shape;21;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2"/>
        <p:cNvGrpSpPr/>
        <p:nvPr/>
      </p:nvGrpSpPr>
      <p:grpSpPr>
        <a:xfrm>
          <a:off x="0" y="0"/>
          <a:ext cx="0" cy="0"/>
          <a:chOff x="0" y="0"/>
          <a:chExt cx="0" cy="0"/>
        </a:xfrm>
      </p:grpSpPr>
      <p:sp>
        <p:nvSpPr>
          <p:cNvPr id="23" name="Google Shape;23;p2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4" name="Google Shape;24;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 name="Google Shape;25;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29"/>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29"/>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29"/>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33"/>
        <p:cNvGrpSpPr/>
        <p:nvPr/>
      </p:nvGrpSpPr>
      <p:grpSpPr>
        <a:xfrm>
          <a:off x="0" y="0"/>
          <a:ext cx="0" cy="0"/>
          <a:chOff x="0" y="0"/>
          <a:chExt cx="0" cy="0"/>
        </a:xfrm>
      </p:grpSpPr>
      <p:pic>
        <p:nvPicPr>
          <p:cNvPr id="34" name="Google Shape;34;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35"/>
        <p:cNvGrpSpPr/>
        <p:nvPr/>
      </p:nvGrpSpPr>
      <p:grpSpPr>
        <a:xfrm>
          <a:off x="0" y="0"/>
          <a:ext cx="0" cy="0"/>
          <a:chOff x="0" y="0"/>
          <a:chExt cx="0" cy="0"/>
        </a:xfrm>
      </p:grpSpPr>
      <p:pic>
        <p:nvPicPr>
          <p:cNvPr id="36" name="Google Shape;36;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7" name="Google Shape;37;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9" name="Google Shape;39;p31"/>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40"/>
        <p:cNvGrpSpPr/>
        <p:nvPr/>
      </p:nvGrpSpPr>
      <p:grpSpPr>
        <a:xfrm>
          <a:off x="0" y="0"/>
          <a:ext cx="0" cy="0"/>
          <a:chOff x="0" y="0"/>
          <a:chExt cx="0" cy="0"/>
        </a:xfrm>
      </p:grpSpPr>
      <p:pic>
        <p:nvPicPr>
          <p:cNvPr id="41" name="Google Shape;41;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4" name="Google Shape;44;p32"/>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MBRqu0YOH1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zLYECIjmnQ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ADnAmvqXMRU"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x.com/elmo/status/1751995117366296904"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BidHiE2bzQ"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6" descr="The philosophy of Kurzgesagt.&#10;&#10;&#10;OUR CHANNELS&#10;▀▀▀▀▀▀▀▀▀▀▀▀▀▀▀▀▀▀▀▀▀▀▀▀▀▀&#10;German Channel: https://kgs.link/youtubeDE &#10;Spanish Channel: https://kgs.link/youtubeES &#10;&#10;&#10;HOW CAN YOU SUPPORT US?&#10;▀▀▀▀▀▀▀▀▀▀▀▀▀▀▀▀▀▀▀▀▀▀▀▀▀▀&#10;This is how we make our living and it would be a pleasure if you support us!&#10;&#10;Get Merch designed with ❤ from https://kgs.link/shop  &#10;Join the Patreon Bird Army 🐧 https://kgs.link/patreon  &#10;&#10;&#10;DISCUSSIONS &amp; SOCIAL MEDIA&#10;▀▀▀▀▀▀▀▀▀▀▀▀▀▀▀▀▀▀▀▀▀▀▀▀▀▀&#10;Reddit:            https://kgs.link/reddit&#10;Instagram:     https://kgs.link/instagram&#10;Twitter:           https://kgs.link/twitter&#10;Facebook:      https://kgs.link/facebook&#10;Discord:          https://kgs.link/discord&#10;Newsletter:    https://kgs.link/newsletter&#10;&#10;&#10;OUR VOICE&#10;▀▀▀▀▀▀▀▀▀▀▀▀▀▀▀▀▀▀▀▀▀▀▀▀▀▀&#10;The Kurzgesagt voice is from &#10;Steve Taylor:  https://kgs.link/youtube-voice&#10;&#10;&#10;OUR MUSIC ♬♪&#10;▀▀▀▀▀▀▀▀▀▀▀▀▀▀▀▀▀▀▀▀▀▀▀▀▀▀&#10;700+ minutes of Kurzgesagt Soundtracks by Epic Mountain:&#10;&#10;Spotify:            https://kgs.link/music-spotify&#10;Soundcloud:   https://kgs.link/music-soundcloud&#10;Bandcamp:     https://kgs.link/music-bandcamp&#10;Youtube:          https://kgs.link/music-youtube&#10;Facebook:       https://kgs.link/music-facebook&#10;&#10;The Soundtrack of this video:&#10;Soundcloud: http://bit.ly/2vZRSnI&#10;Bandcamp: http://bit.ly/2tYuKUY&#10;Facebook: http://bit.ly/2qW6bY4&#10;&#10;&#10;Help us caption &amp; translate this video!&#10;&#10;http://www.youtube.com/timedtext_cs_panel?c=UCsXVk37bltHxD1rDPwtNM8Q&amp;tab=2&#10;&#10;Optimistic Nihilism" title="Optimistic Nihilism">
            <a:hlinkClick r:id="rId3"/>
          </p:cNvPr>
          <p:cNvPicPr preferRelativeResize="0"/>
          <p:nvPr/>
        </p:nvPicPr>
        <p:blipFill rotWithShape="1">
          <a:blip r:embed="rId4">
            <a:alphaModFix/>
          </a:blip>
          <a:srcRect/>
          <a:stretch/>
        </p:blipFill>
        <p:spPr>
          <a:xfrm>
            <a:off x="716700" y="545975"/>
            <a:ext cx="7006700" cy="394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c809f9072_0_0"/>
          <p:cNvSpPr txBox="1">
            <a:spLocks noGrp="1"/>
          </p:cNvSpPr>
          <p:nvPr>
            <p:ph type="title"/>
          </p:nvPr>
        </p:nvSpPr>
        <p:spPr>
          <a:xfrm>
            <a:off x="873409" y="524913"/>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Elmo did what? </a:t>
            </a:r>
            <a:endParaRPr dirty="0"/>
          </a:p>
        </p:txBody>
      </p:sp>
      <p:sp>
        <p:nvSpPr>
          <p:cNvPr id="153" name="Google Shape;153;g2cc809f9072_0_0"/>
          <p:cNvSpPr txBox="1">
            <a:spLocks noGrp="1"/>
          </p:cNvSpPr>
          <p:nvPr>
            <p:ph type="body" idx="1"/>
          </p:nvPr>
        </p:nvSpPr>
        <p:spPr>
          <a:xfrm>
            <a:off x="816654" y="1460147"/>
            <a:ext cx="5934141" cy="3291900"/>
          </a:xfrm>
          <a:prstGeom prst="rect">
            <a:avLst/>
          </a:prstGeom>
        </p:spPr>
        <p:txBody>
          <a:bodyPr spcFirstLastPara="1" wrap="square" lIns="97525" tIns="48750" rIns="97525" bIns="48750" anchor="t" anchorCtr="0">
            <a:normAutofit/>
          </a:bodyPr>
          <a:lstStyle/>
          <a:p>
            <a:pPr marL="0" lvl="0" indent="0" algn="l" rtl="0">
              <a:spcBef>
                <a:spcPts val="300"/>
              </a:spcBef>
              <a:spcAft>
                <a:spcPts val="0"/>
              </a:spcAft>
              <a:buNone/>
            </a:pPr>
            <a:r>
              <a:rPr lang="en" dirty="0"/>
              <a:t>What connections can you make, if any, between the video and Elmo’s tweet?</a:t>
            </a:r>
            <a:endParaRPr dirty="0"/>
          </a:p>
        </p:txBody>
      </p:sp>
      <p:pic>
        <p:nvPicPr>
          <p:cNvPr id="154" name="Google Shape;154;g2cc809f9072_0_0"/>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Fishbone</a:t>
            </a:r>
            <a:endParaRPr dirty="0"/>
          </a:p>
        </p:txBody>
      </p:sp>
      <p:sp>
        <p:nvSpPr>
          <p:cNvPr id="160" name="Google Shape;160;p1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 dirty="0"/>
              <a:t>The effects -or- “fish head” –    of </a:t>
            </a:r>
            <a:r>
              <a:rPr lang="en" b="1" dirty="0">
                <a:solidFill>
                  <a:srgbClr val="1C3C58"/>
                </a:solidFill>
              </a:rPr>
              <a:t>Nihilism.</a:t>
            </a:r>
            <a:endParaRPr b="1" dirty="0">
              <a:solidFill>
                <a:srgbClr val="1C3C58"/>
              </a:solidFill>
            </a:endParaRPr>
          </a:p>
          <a:p>
            <a:pPr marL="457200" lvl="0" indent="-393700" algn="l" rtl="0">
              <a:lnSpc>
                <a:spcPct val="100000"/>
              </a:lnSpc>
              <a:spcBef>
                <a:spcPts val="0"/>
              </a:spcBef>
              <a:spcAft>
                <a:spcPts val="0"/>
              </a:spcAft>
              <a:buSzPts val="2600"/>
              <a:buChar char="•"/>
            </a:pPr>
            <a:r>
              <a:rPr lang="en" dirty="0"/>
              <a:t>As you read the lyrics, look for examples of nihilism.</a:t>
            </a:r>
            <a:endParaRPr dirty="0"/>
          </a:p>
          <a:p>
            <a:pPr marL="457200" lvl="0" indent="-393700" algn="l" rtl="0">
              <a:lnSpc>
                <a:spcPct val="100000"/>
              </a:lnSpc>
              <a:spcBef>
                <a:spcPts val="0"/>
              </a:spcBef>
              <a:spcAft>
                <a:spcPts val="0"/>
              </a:spcAft>
              <a:buSzPts val="2600"/>
              <a:buChar char="•"/>
            </a:pPr>
            <a:r>
              <a:rPr lang="en" dirty="0"/>
              <a:t>Add these to each of the six (6) “fishbones.”</a:t>
            </a:r>
            <a:endParaRPr dirty="0"/>
          </a:p>
        </p:txBody>
      </p:sp>
      <p:pic>
        <p:nvPicPr>
          <p:cNvPr id="161" name="Google Shape;161;p10"/>
          <p:cNvPicPr preferRelativeResize="0"/>
          <p:nvPr/>
        </p:nvPicPr>
        <p:blipFill rotWithShape="1">
          <a:blip r:embed="rId3">
            <a:alphaModFix/>
          </a:blip>
          <a:srcRect l="1719" t="-13041" r="1718" b="-13040"/>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162" name="Google Shape;162;p10"/>
          <p:cNvPicPr preferRelativeResize="0"/>
          <p:nvPr/>
        </p:nvPicPr>
        <p:blipFill rotWithShape="1">
          <a:blip r:embed="rId4">
            <a:alphaModFix/>
          </a:blip>
          <a:srcRect/>
          <a:stretch/>
        </p:blipFill>
        <p:spPr>
          <a:xfrm>
            <a:off x="5477704" y="1844375"/>
            <a:ext cx="3293775" cy="2058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body" idx="1"/>
          </p:nvPr>
        </p:nvSpPr>
        <p:spPr>
          <a:xfrm>
            <a:off x="441435" y="1109566"/>
            <a:ext cx="5309826" cy="3621000"/>
          </a:xfrm>
          <a:prstGeom prst="rect">
            <a:avLst/>
          </a:prstGeom>
          <a:noFill/>
          <a:ln>
            <a:noFill/>
          </a:ln>
        </p:spPr>
        <p:txBody>
          <a:bodyPr spcFirstLastPara="1" wrap="square" lIns="91400" tIns="91400" rIns="91400" bIns="91400" anchor="t" anchorCtr="0">
            <a:normAutofit fontScale="92500" lnSpcReduction="10000"/>
          </a:bodyPr>
          <a:lstStyle/>
          <a:p>
            <a:pPr lvl="0" algn="l" rtl="0">
              <a:lnSpc>
                <a:spcPct val="100000"/>
              </a:lnSpc>
              <a:spcBef>
                <a:spcPts val="520"/>
              </a:spcBef>
              <a:spcAft>
                <a:spcPts val="0"/>
              </a:spcAft>
              <a:buSzPct val="100000"/>
              <a:buFont typeface="Arial" panose="020B0604020202020204" pitchFamily="34" charset="0"/>
              <a:buChar char="•"/>
            </a:pPr>
            <a:r>
              <a:rPr lang="en" dirty="0"/>
              <a:t>Access the Wakelet.</a:t>
            </a:r>
            <a:endParaRPr dirty="0"/>
          </a:p>
          <a:p>
            <a:pPr lvl="0" algn="l" rtl="0">
              <a:lnSpc>
                <a:spcPct val="100000"/>
              </a:lnSpc>
              <a:spcBef>
                <a:spcPts val="0"/>
              </a:spcBef>
              <a:spcAft>
                <a:spcPts val="0"/>
              </a:spcAft>
              <a:buSzPct val="100000"/>
              <a:buFont typeface="Arial" panose="020B0604020202020204" pitchFamily="34" charset="0"/>
              <a:buChar char="•"/>
            </a:pPr>
            <a:r>
              <a:rPr lang="en" dirty="0"/>
              <a:t>Select one of the following songs to analyze using the Fishbone strategy:</a:t>
            </a:r>
          </a:p>
          <a:p>
            <a:pPr lvl="0" algn="l" rtl="0">
              <a:lnSpc>
                <a:spcPct val="100000"/>
              </a:lnSpc>
              <a:spcBef>
                <a:spcPts val="0"/>
              </a:spcBef>
              <a:spcAft>
                <a:spcPts val="0"/>
              </a:spcAft>
              <a:buSzPct val="108108"/>
              <a:buFont typeface="Arial" panose="020B0604020202020204" pitchFamily="34" charset="0"/>
              <a:buChar char="•"/>
            </a:pPr>
            <a:endParaRPr dirty="0"/>
          </a:p>
          <a:p>
            <a:pPr lvl="1" algn="l" rtl="0">
              <a:lnSpc>
                <a:spcPct val="100000"/>
              </a:lnSpc>
              <a:spcBef>
                <a:spcPts val="0"/>
              </a:spcBef>
              <a:spcAft>
                <a:spcPts val="0"/>
              </a:spcAft>
              <a:buSzPct val="91891"/>
              <a:buFont typeface="Arial" panose="020B0604020202020204" pitchFamily="34" charset="0"/>
              <a:buChar char="•"/>
            </a:pPr>
            <a:r>
              <a:rPr lang="en" dirty="0"/>
              <a:t>Still Haven’t Found What I’m Looking For by U2</a:t>
            </a:r>
            <a:endParaRPr dirty="0"/>
          </a:p>
          <a:p>
            <a:pPr lvl="1" algn="l" rtl="0">
              <a:lnSpc>
                <a:spcPct val="100000"/>
              </a:lnSpc>
              <a:spcBef>
                <a:spcPts val="0"/>
              </a:spcBef>
              <a:spcAft>
                <a:spcPts val="0"/>
              </a:spcAft>
              <a:buSzPct val="91891"/>
              <a:buFont typeface="Arial" panose="020B0604020202020204" pitchFamily="34" charset="0"/>
              <a:buChar char="•"/>
            </a:pPr>
            <a:r>
              <a:rPr lang="en" dirty="0"/>
              <a:t>Smells Like Teen Spirit by Nirvana</a:t>
            </a:r>
            <a:endParaRPr dirty="0"/>
          </a:p>
          <a:p>
            <a:pPr lvl="1" algn="l" rtl="0">
              <a:lnSpc>
                <a:spcPct val="100000"/>
              </a:lnSpc>
              <a:spcBef>
                <a:spcPts val="0"/>
              </a:spcBef>
              <a:spcAft>
                <a:spcPts val="0"/>
              </a:spcAft>
              <a:buSzPct val="91891"/>
              <a:buFont typeface="Arial" panose="020B0604020202020204" pitchFamily="34" charset="0"/>
              <a:buChar char="•"/>
            </a:pPr>
            <a:r>
              <a:rPr lang="en" dirty="0"/>
              <a:t>Losing my Religion by R.E.M.</a:t>
            </a:r>
            <a:endParaRPr dirty="0"/>
          </a:p>
          <a:p>
            <a:pPr lvl="1" algn="l" rtl="0">
              <a:lnSpc>
                <a:spcPct val="100000"/>
              </a:lnSpc>
              <a:spcBef>
                <a:spcPts val="0"/>
              </a:spcBef>
              <a:spcAft>
                <a:spcPts val="0"/>
              </a:spcAft>
              <a:buSzPct val="91891"/>
              <a:buFont typeface="Arial" panose="020B0604020202020204" pitchFamily="34" charset="0"/>
              <a:buChar char="•"/>
            </a:pPr>
            <a:r>
              <a:rPr lang="en" dirty="0"/>
              <a:t>Bullet with Butterfly Wings by Smashing Pumpkins</a:t>
            </a:r>
            <a:endParaRPr dirty="0"/>
          </a:p>
          <a:p>
            <a:pPr lvl="1" algn="l" rtl="0">
              <a:lnSpc>
                <a:spcPct val="100000"/>
              </a:lnSpc>
              <a:spcBef>
                <a:spcPts val="0"/>
              </a:spcBef>
              <a:spcAft>
                <a:spcPts val="0"/>
              </a:spcAft>
              <a:buSzPct val="91891"/>
              <a:buFont typeface="Arial" panose="020B0604020202020204" pitchFamily="34" charset="0"/>
              <a:buChar char="•"/>
            </a:pPr>
            <a:r>
              <a:rPr lang="en" dirty="0"/>
              <a:t>Undone (Sweater Song) by Weezer</a:t>
            </a:r>
            <a:endParaRPr dirty="0"/>
          </a:p>
          <a:p>
            <a:pPr lvl="1" algn="l" rtl="0">
              <a:lnSpc>
                <a:spcPct val="100000"/>
              </a:lnSpc>
              <a:spcBef>
                <a:spcPts val="0"/>
              </a:spcBef>
              <a:spcAft>
                <a:spcPts val="0"/>
              </a:spcAft>
              <a:buSzPct val="91891"/>
              <a:buFont typeface="Arial" panose="020B0604020202020204" pitchFamily="34" charset="0"/>
              <a:buChar char="•"/>
            </a:pPr>
            <a:r>
              <a:rPr lang="en" dirty="0"/>
              <a:t>In the End by Linkin Park</a:t>
            </a:r>
            <a:endParaRPr dirty="0"/>
          </a:p>
          <a:p>
            <a:pPr lvl="1" algn="l" rtl="0">
              <a:lnSpc>
                <a:spcPct val="100000"/>
              </a:lnSpc>
              <a:spcBef>
                <a:spcPts val="0"/>
              </a:spcBef>
              <a:spcAft>
                <a:spcPts val="0"/>
              </a:spcAft>
              <a:buSzPct val="91891"/>
              <a:buFont typeface="Arial" panose="020B0604020202020204" pitchFamily="34" charset="0"/>
              <a:buChar char="•"/>
            </a:pPr>
            <a:r>
              <a:rPr lang="en" dirty="0"/>
              <a:t>Leave Me Alone by NF</a:t>
            </a:r>
            <a:endParaRPr dirty="0"/>
          </a:p>
        </p:txBody>
      </p:sp>
      <p:sp>
        <p:nvSpPr>
          <p:cNvPr id="168" name="Google Shape;168;p11"/>
          <p:cNvSpPr txBox="1">
            <a:spLocks noGrp="1"/>
          </p:cNvSpPr>
          <p:nvPr>
            <p:ph type="title"/>
          </p:nvPr>
        </p:nvSpPr>
        <p:spPr>
          <a:xfrm>
            <a:off x="469812" y="181126"/>
            <a:ext cx="68025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Lyrical Stylings of Nihilism </a:t>
            </a:r>
            <a:endParaRPr dirty="0"/>
          </a:p>
        </p:txBody>
      </p:sp>
      <p:pic>
        <p:nvPicPr>
          <p:cNvPr id="169" name="Google Shape;169;p11"/>
          <p:cNvPicPr preferRelativeResize="0"/>
          <p:nvPr/>
        </p:nvPicPr>
        <p:blipFill rotWithShape="1">
          <a:blip r:embed="rId3">
            <a:alphaModFix/>
          </a:blip>
          <a:srcRect/>
          <a:stretch/>
        </p:blipFill>
        <p:spPr>
          <a:xfrm>
            <a:off x="5968824" y="1801225"/>
            <a:ext cx="2136784" cy="2140154"/>
          </a:xfrm>
          <a:prstGeom prst="rect">
            <a:avLst/>
          </a:prstGeom>
          <a:noFill/>
          <a:ln>
            <a:noFill/>
          </a:ln>
        </p:spPr>
      </p:pic>
      <p:grpSp>
        <p:nvGrpSpPr>
          <p:cNvPr id="170" name="Google Shape;170;p11"/>
          <p:cNvGrpSpPr/>
          <p:nvPr/>
        </p:nvGrpSpPr>
        <p:grpSpPr>
          <a:xfrm>
            <a:off x="7629625" y="298775"/>
            <a:ext cx="1215900" cy="1257300"/>
            <a:chOff x="7629625" y="298775"/>
            <a:chExt cx="1215900" cy="1257300"/>
          </a:xfrm>
        </p:grpSpPr>
        <p:sp>
          <p:nvSpPr>
            <p:cNvPr id="171" name="Google Shape;171;p1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p11"/>
            <p:cNvPicPr preferRelativeResize="0"/>
            <p:nvPr/>
          </p:nvPicPr>
          <p:blipFill rotWithShape="1">
            <a:blip r:embed="rId4">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Fishbone</a:t>
            </a:r>
            <a:endParaRPr dirty="0"/>
          </a:p>
        </p:txBody>
      </p:sp>
      <p:sp>
        <p:nvSpPr>
          <p:cNvPr id="178" name="Google Shape;178;p1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 dirty="0"/>
              <a:t>The effect -or- “fish head” - </a:t>
            </a:r>
            <a:r>
              <a:rPr lang="en" b="1" dirty="0">
                <a:solidFill>
                  <a:srgbClr val="1C3C58"/>
                </a:solidFill>
              </a:rPr>
              <a:t>Nihilism</a:t>
            </a:r>
            <a:endParaRPr b="1" dirty="0">
              <a:solidFill>
                <a:srgbClr val="1C3C58"/>
              </a:solidFill>
            </a:endParaRPr>
          </a:p>
          <a:p>
            <a:pPr marL="457200" lvl="0" indent="-393700" algn="l" rtl="0">
              <a:lnSpc>
                <a:spcPct val="100000"/>
              </a:lnSpc>
              <a:spcBef>
                <a:spcPts val="0"/>
              </a:spcBef>
              <a:spcAft>
                <a:spcPts val="0"/>
              </a:spcAft>
              <a:buSzPts val="2600"/>
              <a:buChar char="•"/>
            </a:pPr>
            <a:r>
              <a:rPr lang="en" dirty="0"/>
              <a:t>As you read the lyrics, look for examples of nihilism.</a:t>
            </a:r>
            <a:endParaRPr dirty="0"/>
          </a:p>
          <a:p>
            <a:pPr marL="457200" lvl="0" indent="-393700" algn="l" rtl="0">
              <a:lnSpc>
                <a:spcPct val="100000"/>
              </a:lnSpc>
              <a:spcBef>
                <a:spcPts val="0"/>
              </a:spcBef>
              <a:spcAft>
                <a:spcPts val="0"/>
              </a:spcAft>
              <a:buSzPts val="2600"/>
              <a:buChar char="•"/>
            </a:pPr>
            <a:r>
              <a:rPr lang="en" dirty="0"/>
              <a:t>Add these to each of the six (6) “fishbones.”</a:t>
            </a:r>
            <a:endParaRPr dirty="0"/>
          </a:p>
        </p:txBody>
      </p:sp>
      <p:sp>
        <p:nvSpPr>
          <p:cNvPr id="179" name="Google Shape;179;p1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15"/>
          <p:cNvPicPr preferRelativeResize="0"/>
          <p:nvPr/>
        </p:nvPicPr>
        <p:blipFill rotWithShape="1">
          <a:blip r:embed="rId3">
            <a:alphaModFix/>
          </a:blip>
          <a:srcRect l="1719" t="-13041" r="1718" b="-13040"/>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pic>
        <p:nvPicPr>
          <p:cNvPr id="181" name="Google Shape;181;p15"/>
          <p:cNvPicPr preferRelativeResize="0"/>
          <p:nvPr/>
        </p:nvPicPr>
        <p:blipFill rotWithShape="1">
          <a:blip r:embed="rId4">
            <a:alphaModFix/>
          </a:blip>
          <a:srcRect/>
          <a:stretch/>
        </p:blipFill>
        <p:spPr>
          <a:xfrm>
            <a:off x="5320628" y="1622675"/>
            <a:ext cx="3524900" cy="2203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2cbae14dcf4_1_6" descr="Inspiring video on persevering no matter how many times you have failed in life.&#10;&#10;This video mentions well known people who had failed, but kept pressing on until they became successful. Those People are:&#10;&#10;Michael Jordan&#10;After being cut from his high school basketball team, he went home locked himself in his room and cried.&#10;&#10;Albert Einstein&#10;He wasn't able to speak until he was almost 4 years old and his teachers said he would &quot;never amount to much&quot;&#10;&#10;Oprah Winfrey&#10;Was demoted from her job as a news anchor because she... &quot;Wasn't fit for television.&quot;&#10;&#10;Walt Disney&#10;Fired from a newspaper for &quot;lacking imagination&quot; and &quot;having no original ideas&quot;...&#10;&#10;Lionel Messi&#10;At age 11 he was cut from his team after being diagnosed with a growth hormone deficiency... which made him smaller in stature than most kids his age.&#10;&#10;Steve Jobs&#10;At 30 years old he was left devastated and depressed after being unceremoniously removed from the company he started.&#10;&#10;Eminem&#10;A High School dropout, whose personal struggles with drugs and poverty culminated in an unsuccessful suicide attempt...&#10;&#10;Thomas Edison&#10;A teacher told him he was... &quot;Too stupid to learn anything&quot; and  that he should go into a field where he might succeed by virtue of his pleasant personality.&#10;&#10;The Beatles&#10;Rejected by Decca Recording studios, who said &quot;we don't like their sound&quot;... &quot;They have no future in show business&quot;&#10;&#10;Dr. Zeuss&#10;His First Book Was Rejected By 27 Publishers.&#10;&#10;Abraham Lincoln&#10;His Fiancé Died, Failed In Business, Had A Nervous Breakdown And Was Defeated In 8 Elections.&#10;&#10;Ending Quote&#10;&quot;If you've Never Failed, You've Never Tried Anything New&quot;&#10;&#10;http://youtu.be/zLYECIjmnQs" title="Famous Failures">
            <a:hlinkClick r:id="rId3"/>
          </p:cNvPr>
          <p:cNvPicPr preferRelativeResize="0"/>
          <p:nvPr/>
        </p:nvPicPr>
        <p:blipFill>
          <a:blip r:embed="rId4">
            <a:alphaModFix/>
          </a:blip>
          <a:stretch>
            <a:fillRect/>
          </a:stretch>
        </p:blipFill>
        <p:spPr>
          <a:xfrm>
            <a:off x="2209825" y="800125"/>
            <a:ext cx="4724350" cy="3543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cbae14dcf4_1_91"/>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Famous Failures</a:t>
            </a:r>
            <a:endParaRPr dirty="0"/>
          </a:p>
        </p:txBody>
      </p:sp>
      <p:sp>
        <p:nvSpPr>
          <p:cNvPr id="192" name="Google Shape;192;g2cbae14dcf4_1_91"/>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a:bodyPr>
          <a:lstStyle/>
          <a:p>
            <a:pPr lvl="0" algn="l" rtl="0">
              <a:spcBef>
                <a:spcPts val="300"/>
              </a:spcBef>
              <a:spcAft>
                <a:spcPts val="0"/>
              </a:spcAft>
              <a:buSzPct val="100000"/>
              <a:buFont typeface="Arial" panose="020B0604020202020204" pitchFamily="34" charset="0"/>
              <a:buChar char="•"/>
            </a:pPr>
            <a:r>
              <a:rPr lang="en" dirty="0"/>
              <a:t>What did they have that pushed them?</a:t>
            </a:r>
          </a:p>
          <a:p>
            <a:pPr lvl="0" algn="l" rtl="0">
              <a:spcBef>
                <a:spcPts val="300"/>
              </a:spcBef>
              <a:spcAft>
                <a:spcPts val="0"/>
              </a:spcAft>
              <a:buSzPct val="100000"/>
              <a:buFont typeface="Arial" panose="020B0604020202020204" pitchFamily="34" charset="0"/>
              <a:buChar char="•"/>
            </a:pPr>
            <a:r>
              <a:rPr lang="en" dirty="0"/>
              <a:t>What does it mean to be resilient?</a:t>
            </a:r>
          </a:p>
          <a:p>
            <a:pPr lvl="0" algn="l" rtl="0">
              <a:spcBef>
                <a:spcPts val="300"/>
              </a:spcBef>
              <a:spcAft>
                <a:spcPts val="0"/>
              </a:spcAft>
              <a:buSzPct val="100000"/>
              <a:buFont typeface="Arial" panose="020B0604020202020204" pitchFamily="34" charset="0"/>
              <a:buChar char="•"/>
            </a:pPr>
            <a:r>
              <a:rPr lang="en" dirty="0"/>
              <a:t>What do you want to do in life?</a:t>
            </a:r>
            <a:endParaRPr dirty="0"/>
          </a:p>
          <a:p>
            <a:pPr lvl="1" algn="l" rtl="0">
              <a:spcBef>
                <a:spcPts val="0"/>
              </a:spcBef>
              <a:spcAft>
                <a:spcPts val="0"/>
              </a:spcAft>
              <a:buSzPct val="100000"/>
              <a:buFont typeface="Arial" panose="020B0604020202020204" pitchFamily="34" charset="0"/>
              <a:buChar char="•"/>
            </a:pPr>
            <a:r>
              <a:rPr lang="en" dirty="0"/>
              <a:t>Why don’t you quit?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body" idx="1"/>
          </p:nvPr>
        </p:nvSpPr>
        <p:spPr>
          <a:xfrm>
            <a:off x="431975" y="1060256"/>
            <a:ext cx="7789674" cy="3434100"/>
          </a:xfrm>
          <a:prstGeom prst="rect">
            <a:avLst/>
          </a:prstGeom>
          <a:noFill/>
          <a:ln>
            <a:noFill/>
          </a:ln>
        </p:spPr>
        <p:txBody>
          <a:bodyPr spcFirstLastPara="1" wrap="square" lIns="91425" tIns="45700" rIns="91425" bIns="45700" anchor="t" anchorCtr="0">
            <a:noAutofit/>
          </a:bodyPr>
          <a:lstStyle/>
          <a:p>
            <a:pPr marL="231775" lvl="0" indent="-207009" algn="l" rtl="0">
              <a:lnSpc>
                <a:spcPct val="100000"/>
              </a:lnSpc>
              <a:spcBef>
                <a:spcPts val="520"/>
              </a:spcBef>
              <a:spcAft>
                <a:spcPts val="0"/>
              </a:spcAft>
              <a:buSzPct val="100000"/>
              <a:buChar char="•"/>
            </a:pPr>
            <a:r>
              <a:rPr lang="en" sz="2200" dirty="0"/>
              <a:t>Read through the lyrics.</a:t>
            </a:r>
            <a:endParaRPr sz="2200" dirty="0"/>
          </a:p>
          <a:p>
            <a:pPr marL="231775" lvl="0" indent="-207009" algn="l" rtl="0">
              <a:lnSpc>
                <a:spcPct val="100000"/>
              </a:lnSpc>
              <a:spcBef>
                <a:spcPts val="520"/>
              </a:spcBef>
              <a:spcAft>
                <a:spcPts val="0"/>
              </a:spcAft>
              <a:buSzPct val="100000"/>
              <a:buChar char="•"/>
            </a:pPr>
            <a:r>
              <a:rPr lang="en" sz="2200" dirty="0"/>
              <a:t>Lightly circle words that portray optimism or convey positivity.</a:t>
            </a:r>
            <a:endParaRPr sz="2200" dirty="0"/>
          </a:p>
          <a:p>
            <a:pPr marL="231775" lvl="0" indent="-207009" algn="l" rtl="0">
              <a:lnSpc>
                <a:spcPct val="100000"/>
              </a:lnSpc>
              <a:spcBef>
                <a:spcPts val="520"/>
              </a:spcBef>
              <a:spcAft>
                <a:spcPts val="0"/>
              </a:spcAft>
              <a:buSzPct val="100000"/>
              <a:buChar char="•"/>
            </a:pPr>
            <a:r>
              <a:rPr lang="en" sz="2200" dirty="0"/>
              <a:t>Write those words down in order as you read them from top to bottom and left to right. </a:t>
            </a:r>
            <a:endParaRPr sz="2200" dirty="0"/>
          </a:p>
          <a:p>
            <a:pPr marL="231775" lvl="0" indent="-207009" algn="l" rtl="0">
              <a:lnSpc>
                <a:spcPct val="100000"/>
              </a:lnSpc>
              <a:spcBef>
                <a:spcPts val="520"/>
              </a:spcBef>
              <a:spcAft>
                <a:spcPts val="0"/>
              </a:spcAft>
              <a:buSzPct val="100000"/>
              <a:buChar char="•"/>
            </a:pPr>
            <a:r>
              <a:rPr lang="en" sz="2200" dirty="0"/>
              <a:t>If you are happy with the words you chose and you feel as if they represent the piece, take a black permanent marker and place a box around each word. Leave the word itself untouched.</a:t>
            </a:r>
            <a:endParaRPr sz="2200" dirty="0"/>
          </a:p>
          <a:p>
            <a:pPr marL="231775" lvl="0" indent="-207009" algn="l" rtl="0">
              <a:lnSpc>
                <a:spcPct val="100000"/>
              </a:lnSpc>
              <a:spcBef>
                <a:spcPts val="520"/>
              </a:spcBef>
              <a:spcAft>
                <a:spcPts val="0"/>
              </a:spcAft>
              <a:buSzPct val="100000"/>
              <a:buChar char="•"/>
            </a:pPr>
            <a:r>
              <a:rPr lang="en" sz="2200" dirty="0"/>
              <a:t>Finally, go back through the piece of writing and black out the rest of the words, leaving only the words you chose untouched.</a:t>
            </a:r>
            <a:endParaRPr sz="2200" dirty="0"/>
          </a:p>
        </p:txBody>
      </p:sp>
      <p:sp>
        <p:nvSpPr>
          <p:cNvPr id="198" name="Google Shape;198;p17"/>
          <p:cNvSpPr txBox="1">
            <a:spLocks noGrp="1"/>
          </p:cNvSpPr>
          <p:nvPr>
            <p:ph type="title"/>
          </p:nvPr>
        </p:nvSpPr>
        <p:spPr>
          <a:xfrm>
            <a:off x="457200" y="80226"/>
            <a:ext cx="71724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Blackout Poetry</a:t>
            </a:r>
            <a:endParaRPr dirty="0"/>
          </a:p>
        </p:txBody>
      </p:sp>
      <p:pic>
        <p:nvPicPr>
          <p:cNvPr id="199" name="Google Shape;199;p17"/>
          <p:cNvPicPr preferRelativeResize="0"/>
          <p:nvPr/>
        </p:nvPicPr>
        <p:blipFill rotWithShape="1">
          <a:blip r:embed="rId3">
            <a:alphaModFix/>
          </a:blip>
          <a:srcRect l="-293" t="-33" r="-293" b="-32"/>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8" descr="Learn how to create a blackout poem using Google Slides" title="Blackout Poetry - Google Slides">
            <a:hlinkClick r:id="rId3"/>
          </p:cNvPr>
          <p:cNvPicPr preferRelativeResize="0"/>
          <p:nvPr/>
        </p:nvPicPr>
        <p:blipFill rotWithShape="1">
          <a:blip r:embed="rId4">
            <a:alphaModFix/>
          </a:blip>
          <a:srcRect/>
          <a:stretch/>
        </p:blipFill>
        <p:spPr>
          <a:xfrm>
            <a:off x="2286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9"/>
          <p:cNvPicPr preferRelativeResize="0"/>
          <p:nvPr/>
        </p:nvPicPr>
        <p:blipFill rotWithShape="1">
          <a:blip r:embed="rId3">
            <a:alphaModFix/>
          </a:blip>
          <a:srcRect/>
          <a:stretch/>
        </p:blipFill>
        <p:spPr>
          <a:xfrm>
            <a:off x="2972488" y="152400"/>
            <a:ext cx="3199025"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ctrTitle"/>
          </p:nvPr>
        </p:nvSpPr>
        <p:spPr>
          <a:xfrm>
            <a:off x="646202" y="1730773"/>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dirty="0"/>
              <a:t>A Fuzzy Companion in the Void: Finding Meaning in Meaninglessness </a:t>
            </a:r>
            <a:endParaRPr dirty="0"/>
          </a:p>
        </p:txBody>
      </p:sp>
      <p:sp>
        <p:nvSpPr>
          <p:cNvPr id="93" name="Google Shape;93;p2"/>
          <p:cNvSpPr txBox="1">
            <a:spLocks noGrp="1"/>
          </p:cNvSpPr>
          <p:nvPr>
            <p:ph type="subTitle" idx="1"/>
          </p:nvPr>
        </p:nvSpPr>
        <p:spPr>
          <a:xfrm>
            <a:off x="646200" y="3150575"/>
            <a:ext cx="7744500" cy="13143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r>
              <a:rPr lang="en" dirty="0"/>
              <a:t>Nihilism </a:t>
            </a:r>
            <a:endParaRPr dirty="0"/>
          </a:p>
        </p:txBody>
      </p:sp>
      <p:pic>
        <p:nvPicPr>
          <p:cNvPr id="94" name="Google Shape;94;p2"/>
          <p:cNvPicPr preferRelativeResize="0"/>
          <p:nvPr/>
        </p:nvPicPr>
        <p:blipFill rotWithShape="1">
          <a:blip r:embed="rId3">
            <a:alphaModFix/>
          </a:blip>
          <a:srcRect l="1390" r="1398"/>
          <a:stretch/>
        </p:blipFill>
        <p:spPr>
          <a:xfrm>
            <a:off x="6019273" y="2700734"/>
            <a:ext cx="1786569" cy="2146833"/>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0"/>
          <p:cNvPicPr preferRelativeResize="0"/>
          <p:nvPr/>
        </p:nvPicPr>
        <p:blipFill rotWithShape="1">
          <a:blip r:embed="rId3">
            <a:alphaModFix/>
          </a:blip>
          <a:srcRect/>
          <a:stretch/>
        </p:blipFill>
        <p:spPr>
          <a:xfrm>
            <a:off x="2950038" y="152400"/>
            <a:ext cx="3243915" cy="483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1"/>
          <p:cNvPicPr preferRelativeResize="0"/>
          <p:nvPr/>
        </p:nvPicPr>
        <p:blipFill rotWithShape="1">
          <a:blip r:embed="rId3">
            <a:alphaModFix/>
          </a:blip>
          <a:srcRect/>
          <a:stretch/>
        </p:blipFill>
        <p:spPr>
          <a:xfrm>
            <a:off x="2660038" y="152400"/>
            <a:ext cx="3823918"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231775" lvl="0" indent="-231775" algn="l" rtl="0">
              <a:lnSpc>
                <a:spcPct val="100000"/>
              </a:lnSpc>
              <a:spcBef>
                <a:spcPts val="520"/>
              </a:spcBef>
              <a:spcAft>
                <a:spcPts val="0"/>
              </a:spcAft>
              <a:buSzPts val="2600"/>
              <a:buChar char="•"/>
            </a:pPr>
            <a:r>
              <a:rPr lang="en"/>
              <a:t>Read through the lyrics.</a:t>
            </a:r>
            <a:endParaRPr dirty="0"/>
          </a:p>
          <a:p>
            <a:pPr marL="231775" lvl="0" indent="-231775" algn="l" rtl="0">
              <a:lnSpc>
                <a:spcPct val="100000"/>
              </a:lnSpc>
              <a:spcBef>
                <a:spcPts val="520"/>
              </a:spcBef>
              <a:spcAft>
                <a:spcPts val="0"/>
              </a:spcAft>
              <a:buSzPts val="2600"/>
              <a:buChar char="•"/>
            </a:pPr>
            <a:r>
              <a:rPr lang="en" dirty="0"/>
              <a:t>Lightly circle the words that convey optimism or portray positivity. </a:t>
            </a:r>
            <a:endParaRPr dirty="0"/>
          </a:p>
          <a:p>
            <a:pPr marL="231775" lvl="0" indent="-231775" algn="l" rtl="0">
              <a:lnSpc>
                <a:spcPct val="100000"/>
              </a:lnSpc>
              <a:spcBef>
                <a:spcPts val="520"/>
              </a:spcBef>
              <a:spcAft>
                <a:spcPts val="0"/>
              </a:spcAft>
              <a:buSzPts val="2600"/>
              <a:buChar char="•"/>
            </a:pPr>
            <a:r>
              <a:rPr lang="en" dirty="0"/>
              <a:t>Complete the Blackout Poetry process.</a:t>
            </a:r>
            <a:endParaRPr dirty="0"/>
          </a:p>
        </p:txBody>
      </p:sp>
      <p:sp>
        <p:nvSpPr>
          <p:cNvPr id="225" name="Google Shape;225;p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Blackout Poetry</a:t>
            </a:r>
            <a:endParaRPr dirty="0"/>
          </a:p>
        </p:txBody>
      </p:sp>
      <p:pic>
        <p:nvPicPr>
          <p:cNvPr id="226" name="Google Shape;226;p22"/>
          <p:cNvPicPr preferRelativeResize="0"/>
          <p:nvPr/>
        </p:nvPicPr>
        <p:blipFill rotWithShape="1">
          <a:blip r:embed="rId3">
            <a:alphaModFix/>
          </a:blip>
          <a:srcRect/>
          <a:stretch/>
        </p:blipFill>
        <p:spPr>
          <a:xfrm>
            <a:off x="5687497" y="1794800"/>
            <a:ext cx="2087524" cy="2641500"/>
          </a:xfrm>
          <a:prstGeom prst="rect">
            <a:avLst/>
          </a:prstGeom>
          <a:noFill/>
          <a:ln>
            <a:noFill/>
          </a:ln>
        </p:spPr>
      </p:pic>
      <p:pic>
        <p:nvPicPr>
          <p:cNvPr id="227" name="Google Shape;227;p22"/>
          <p:cNvPicPr preferRelativeResize="0"/>
          <p:nvPr/>
        </p:nvPicPr>
        <p:blipFill rotWithShape="1">
          <a:blip r:embed="rId4">
            <a:alphaModFix/>
          </a:blip>
          <a:srcRect l="-293" t="-33" r="-293" b="-32"/>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dirty="0"/>
              <a:t>Essential Question: </a:t>
            </a:r>
            <a:endParaRPr dirty="0"/>
          </a:p>
        </p:txBody>
      </p:sp>
      <p:sp>
        <p:nvSpPr>
          <p:cNvPr id="100" name="Google Shape;100;p3"/>
          <p:cNvSpPr txBox="1">
            <a:spLocks noGrp="1"/>
          </p:cNvSpPr>
          <p:nvPr>
            <p:ph type="body" idx="1"/>
          </p:nvPr>
        </p:nvSpPr>
        <p:spPr>
          <a:xfrm>
            <a:off x="530350" y="2028502"/>
            <a:ext cx="7772400" cy="2376000"/>
          </a:xfrm>
          <a:prstGeom prst="rect">
            <a:avLst/>
          </a:prstGeom>
          <a:noFill/>
          <a:ln>
            <a:noFill/>
          </a:ln>
        </p:spPr>
        <p:txBody>
          <a:bodyPr spcFirstLastPara="1" wrap="square" lIns="45700" tIns="45700" rIns="45700" bIns="45700" anchor="t" anchorCtr="0">
            <a:normAutofit fontScale="92500"/>
          </a:bodyPr>
          <a:lstStyle/>
          <a:p>
            <a:pPr marL="457200" lvl="0" indent="-393700" algn="l" rtl="0">
              <a:lnSpc>
                <a:spcPct val="100000"/>
              </a:lnSpc>
              <a:spcBef>
                <a:spcPts val="520"/>
              </a:spcBef>
              <a:spcAft>
                <a:spcPts val="0"/>
              </a:spcAft>
              <a:buSzPct val="108108"/>
              <a:buAutoNum type="arabicPeriod"/>
            </a:pPr>
            <a:r>
              <a:rPr lang="en" dirty="0"/>
              <a:t>What does nihilism teach us about the search for meaning and purpose in our lives, and how can we reconcile existential questions with our own values and beliefs? </a:t>
            </a:r>
            <a:endParaRPr dirty="0"/>
          </a:p>
          <a:p>
            <a:pPr marL="457200" lvl="0" indent="-393700" algn="l" rtl="0">
              <a:lnSpc>
                <a:spcPct val="100000"/>
              </a:lnSpc>
              <a:spcBef>
                <a:spcPts val="0"/>
              </a:spcBef>
              <a:spcAft>
                <a:spcPts val="0"/>
              </a:spcAft>
              <a:buSzPct val="108108"/>
              <a:buAutoNum type="arabicPeriod"/>
            </a:pPr>
            <a:r>
              <a:rPr lang="en" dirty="0"/>
              <a:t>How does one find meaning, purpose, or value in a world seemingly devoid of inherent significance or objective truth?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530352" y="495668"/>
            <a:ext cx="7772400" cy="1021800"/>
          </a:xfrm>
          <a:prstGeom prst="rect">
            <a:avLst/>
          </a:prstGeom>
          <a:noFill/>
          <a:ln>
            <a:noFill/>
          </a:ln>
        </p:spPr>
        <p:txBody>
          <a:bodyPr spcFirstLastPara="1" wrap="square" lIns="0" tIns="48750" rIns="0" bIns="0" anchor="b" anchorCtr="0">
            <a:normAutofit/>
          </a:bodyPr>
          <a:lstStyle/>
          <a:p>
            <a:pPr marL="0" lvl="0" indent="0" algn="l" rtl="0">
              <a:lnSpc>
                <a:spcPct val="100000"/>
              </a:lnSpc>
              <a:spcBef>
                <a:spcPts val="0"/>
              </a:spcBef>
              <a:spcAft>
                <a:spcPts val="0"/>
              </a:spcAft>
              <a:buSzPts val="1400"/>
              <a:buNone/>
            </a:pPr>
            <a:r>
              <a:rPr lang="en" dirty="0"/>
              <a:t>Learning Objectives</a:t>
            </a:r>
            <a:endParaRPr dirty="0"/>
          </a:p>
        </p:txBody>
      </p:sp>
      <p:sp>
        <p:nvSpPr>
          <p:cNvPr id="106" name="Google Shape;106;p4"/>
          <p:cNvSpPr txBox="1">
            <a:spLocks noGrp="1"/>
          </p:cNvSpPr>
          <p:nvPr>
            <p:ph type="body" idx="1"/>
          </p:nvPr>
        </p:nvSpPr>
        <p:spPr>
          <a:prstGeom prst="rect">
            <a:avLst/>
          </a:prstGeom>
          <a:noFill/>
          <a:ln>
            <a:noFill/>
          </a:ln>
        </p:spPr>
        <p:txBody>
          <a:bodyPr spcFirstLastPara="1" wrap="square" lIns="97525" tIns="48750" rIns="97525" bIns="48750" anchor="t" anchorCtr="0">
            <a:noAutofit/>
          </a:bodyPr>
          <a:lstStyle/>
          <a:p>
            <a:pPr marL="603250" lvl="0" indent="-457200" algn="l" rtl="0">
              <a:lnSpc>
                <a:spcPct val="115000"/>
              </a:lnSpc>
              <a:spcBef>
                <a:spcPts val="300"/>
              </a:spcBef>
              <a:spcAft>
                <a:spcPts val="0"/>
              </a:spcAft>
              <a:buSzPct val="100000"/>
              <a:buFont typeface="Arial" panose="020B0604020202020204" pitchFamily="34" charset="0"/>
              <a:buChar char="•"/>
            </a:pPr>
            <a:r>
              <a:rPr lang="en" dirty="0"/>
              <a:t>Define nihilism.</a:t>
            </a:r>
          </a:p>
          <a:p>
            <a:pPr marL="603250" lvl="0" indent="-457200" algn="l" rtl="0">
              <a:lnSpc>
                <a:spcPct val="115000"/>
              </a:lnSpc>
              <a:spcBef>
                <a:spcPts val="300"/>
              </a:spcBef>
              <a:spcAft>
                <a:spcPts val="0"/>
              </a:spcAft>
              <a:buSzPct val="100000"/>
              <a:buFont typeface="Arial" panose="020B0604020202020204" pitchFamily="34" charset="0"/>
              <a:buChar char="•"/>
            </a:pPr>
            <a:r>
              <a:rPr lang="en" dirty="0"/>
              <a:t>Describe the characteristics of resilience and optimism.</a:t>
            </a:r>
          </a:p>
          <a:p>
            <a:pPr marL="603250" lvl="0" indent="-457200" algn="l" rtl="0">
              <a:lnSpc>
                <a:spcPct val="115000"/>
              </a:lnSpc>
              <a:spcBef>
                <a:spcPts val="300"/>
              </a:spcBef>
              <a:spcAft>
                <a:spcPts val="0"/>
              </a:spcAft>
              <a:buSzPct val="100000"/>
              <a:buFont typeface="Arial" panose="020B0604020202020204" pitchFamily="34" charset="0"/>
              <a:buChar char="•"/>
            </a:pPr>
            <a:r>
              <a:rPr lang="en" dirty="0"/>
              <a:t>Turn nihilistic song lyrics into optimistic poems.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307247"/>
            <a:ext cx="589741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dirty="0"/>
              <a:t>Tug-of-War</a:t>
            </a:r>
            <a:endParaRPr dirty="0"/>
          </a:p>
        </p:txBody>
      </p:sp>
      <p:sp>
        <p:nvSpPr>
          <p:cNvPr id="112" name="Google Shape;112;p6"/>
          <p:cNvSpPr txBox="1">
            <a:spLocks noGrp="1"/>
          </p:cNvSpPr>
          <p:nvPr>
            <p:ph type="body" idx="1"/>
          </p:nvPr>
        </p:nvSpPr>
        <p:spPr>
          <a:xfrm>
            <a:off x="450205" y="3020544"/>
            <a:ext cx="1584164" cy="494400"/>
          </a:xfrm>
          <a:prstGeom prst="rect">
            <a:avLst/>
          </a:prstGeom>
          <a:noFill/>
          <a:ln>
            <a:noFill/>
          </a:ln>
        </p:spPr>
        <p:txBody>
          <a:bodyPr spcFirstLastPara="1" wrap="square" lIns="45700" tIns="0" rIns="45700" bIns="0" anchor="ctr" anchorCtr="0">
            <a:noAutofit/>
          </a:bodyPr>
          <a:lstStyle/>
          <a:p>
            <a:pPr marL="457200" lvl="0" indent="-228600" algn="l" rtl="0">
              <a:lnSpc>
                <a:spcPct val="100000"/>
              </a:lnSpc>
              <a:spcBef>
                <a:spcPts val="480"/>
              </a:spcBef>
              <a:spcAft>
                <a:spcPts val="0"/>
              </a:spcAft>
              <a:buSzPts val="2400"/>
              <a:buNone/>
            </a:pPr>
            <a:r>
              <a:rPr lang="en" dirty="0">
                <a:solidFill>
                  <a:schemeClr val="tx1"/>
                </a:solidFill>
              </a:rPr>
              <a:t>Optimism</a:t>
            </a:r>
            <a:endParaRPr dirty="0">
              <a:solidFill>
                <a:schemeClr val="tx1"/>
              </a:solidFill>
            </a:endParaRPr>
          </a:p>
        </p:txBody>
      </p:sp>
      <p:sp>
        <p:nvSpPr>
          <p:cNvPr id="113" name="Google Shape;113;p6"/>
          <p:cNvSpPr txBox="1">
            <a:spLocks noGrp="1"/>
          </p:cNvSpPr>
          <p:nvPr>
            <p:ph type="body" idx="2"/>
          </p:nvPr>
        </p:nvSpPr>
        <p:spPr>
          <a:xfrm>
            <a:off x="7271260" y="3020544"/>
            <a:ext cx="1399436" cy="491100"/>
          </a:xfrm>
          <a:prstGeom prst="rect">
            <a:avLst/>
          </a:prstGeom>
          <a:noFill/>
          <a:ln>
            <a:noFill/>
          </a:ln>
        </p:spPr>
        <p:txBody>
          <a:bodyPr spcFirstLastPara="1" wrap="square" lIns="45700" tIns="0" rIns="45700" bIns="0" anchor="ctr" anchorCtr="0">
            <a:normAutofit/>
          </a:bodyPr>
          <a:lstStyle/>
          <a:p>
            <a:pPr marL="457200" lvl="0" indent="-228600" algn="ctr" rtl="0">
              <a:lnSpc>
                <a:spcPct val="100000"/>
              </a:lnSpc>
              <a:spcBef>
                <a:spcPts val="480"/>
              </a:spcBef>
              <a:spcAft>
                <a:spcPts val="0"/>
              </a:spcAft>
              <a:buSzPts val="2400"/>
              <a:buNone/>
            </a:pPr>
            <a:r>
              <a:rPr lang="en">
                <a:solidFill>
                  <a:schemeClr val="tx1"/>
                </a:solidFill>
              </a:rPr>
              <a:t>Nihilism</a:t>
            </a:r>
            <a:endParaRPr>
              <a:solidFill>
                <a:schemeClr val="tx1"/>
              </a:solidFill>
            </a:endParaRPr>
          </a:p>
        </p:txBody>
      </p:sp>
      <p:sp>
        <p:nvSpPr>
          <p:cNvPr id="114" name="Google Shape;114;p6"/>
          <p:cNvSpPr txBox="1">
            <a:spLocks noGrp="1"/>
          </p:cNvSpPr>
          <p:nvPr>
            <p:ph type="body" idx="3"/>
          </p:nvPr>
        </p:nvSpPr>
        <p:spPr>
          <a:xfrm>
            <a:off x="457200" y="1588475"/>
            <a:ext cx="6470650" cy="857397"/>
          </a:xfrm>
          <a:prstGeom prst="rect">
            <a:avLst/>
          </a:prstGeom>
          <a:noFill/>
          <a:ln>
            <a:noFill/>
          </a:ln>
        </p:spPr>
        <p:txBody>
          <a:bodyPr spcFirstLastPara="1" wrap="square" lIns="91425" tIns="0" rIns="91425" bIns="45700" anchor="t" anchorCtr="0">
            <a:noAutofit/>
          </a:bodyPr>
          <a:lstStyle/>
          <a:p>
            <a:pPr marL="114300" lvl="0" indent="0" algn="l" rtl="0">
              <a:lnSpc>
                <a:spcPct val="100000"/>
              </a:lnSpc>
              <a:spcBef>
                <a:spcPts val="360"/>
              </a:spcBef>
              <a:spcAft>
                <a:spcPts val="0"/>
              </a:spcAft>
              <a:buSzPts val="1800"/>
              <a:buNone/>
            </a:pPr>
            <a:r>
              <a:rPr lang="en" sz="2600" dirty="0"/>
              <a:t>Where would your quote fall on a continuum that included optimism and nihilism?</a:t>
            </a:r>
            <a:endParaRPr dirty="0"/>
          </a:p>
        </p:txBody>
      </p:sp>
      <p:cxnSp>
        <p:nvCxnSpPr>
          <p:cNvPr id="115" name="Google Shape;115;p6"/>
          <p:cNvCxnSpPr/>
          <p:nvPr/>
        </p:nvCxnSpPr>
        <p:spPr>
          <a:xfrm>
            <a:off x="1242287" y="3860794"/>
            <a:ext cx="6728691" cy="0"/>
          </a:xfrm>
          <a:prstGeom prst="straightConnector1">
            <a:avLst/>
          </a:prstGeom>
          <a:noFill/>
          <a:ln w="19050" cap="flat" cmpd="sng">
            <a:solidFill>
              <a:srgbClr val="DAB71F"/>
            </a:solidFill>
            <a:prstDash val="solid"/>
            <a:round/>
            <a:headEnd type="triangle" w="med" len="med"/>
            <a:tailEnd type="triangle" w="med" len="med"/>
          </a:ln>
        </p:spPr>
      </p:cxnSp>
      <p:pic>
        <p:nvPicPr>
          <p:cNvPr id="116" name="Google Shape;116;p6"/>
          <p:cNvPicPr preferRelativeResize="0"/>
          <p:nvPr/>
        </p:nvPicPr>
        <p:blipFill rotWithShape="1">
          <a:blip r:embed="rId3">
            <a:alphaModFix/>
          </a:blip>
          <a:srcRect l="-10350" t="-13041" r="-10351" b="-13040"/>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Elmo did what? </a:t>
            </a:r>
            <a:endParaRPr dirty="0"/>
          </a:p>
        </p:txBody>
      </p:sp>
      <p:pic>
        <p:nvPicPr>
          <p:cNvPr id="122" name="Google Shape;122;p7" descr="A screenshot of a computer&#10;&#10;Description automatically generated">
            <a:hlinkClick r:id="rId3"/>
          </p:cNvPr>
          <p:cNvPicPr preferRelativeResize="0"/>
          <p:nvPr/>
        </p:nvPicPr>
        <p:blipFill rotWithShape="1">
          <a:blip r:embed="rId4">
            <a:alphaModFix/>
          </a:blip>
          <a:srcRect/>
          <a:stretch/>
        </p:blipFill>
        <p:spPr>
          <a:xfrm>
            <a:off x="1275997" y="1757561"/>
            <a:ext cx="6592005" cy="2848114"/>
          </a:xfrm>
          <a:prstGeom prst="rect">
            <a:avLst/>
          </a:prstGeom>
          <a:noFill/>
          <a:ln w="28575" cap="flat" cmpd="sng">
            <a:solidFill>
              <a:srgbClr val="000000"/>
            </a:solidFill>
            <a:prstDash val="solid"/>
            <a:round/>
            <a:headEnd type="none" w="sm" len="sm"/>
            <a:tailEnd type="none" w="sm" len="sm"/>
          </a:ln>
        </p:spPr>
      </p:pic>
      <p:pic>
        <p:nvPicPr>
          <p:cNvPr id="123" name="Google Shape;123;p7"/>
          <p:cNvPicPr preferRelativeResize="0"/>
          <p:nvPr/>
        </p:nvPicPr>
        <p:blipFill rotWithShape="1">
          <a:blip r:embed="rId5">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None/>
            </a:pPr>
            <a:r>
              <a:rPr lang="en" dirty="0"/>
              <a:t>As you read the article, highlight the following:</a:t>
            </a:r>
            <a:endParaRPr dirty="0"/>
          </a:p>
          <a:p>
            <a:pPr lvl="0" algn="l" rtl="0">
              <a:lnSpc>
                <a:spcPct val="100000"/>
              </a:lnSpc>
              <a:spcBef>
                <a:spcPts val="520"/>
              </a:spcBef>
              <a:spcAft>
                <a:spcPts val="0"/>
              </a:spcAft>
              <a:buSzPct val="100000"/>
              <a:buFont typeface="Arial" panose="020B0604020202020204" pitchFamily="34" charset="0"/>
              <a:buChar char="•"/>
            </a:pPr>
            <a:r>
              <a:rPr lang="en" dirty="0"/>
              <a:t>Feelings - </a:t>
            </a:r>
            <a:r>
              <a:rPr lang="en" dirty="0">
                <a:highlight>
                  <a:srgbClr val="FF00FF"/>
                </a:highlight>
              </a:rPr>
              <a:t>Pink</a:t>
            </a:r>
            <a:r>
              <a:rPr lang="en" dirty="0"/>
              <a:t> </a:t>
            </a:r>
          </a:p>
          <a:p>
            <a:pPr lvl="0" algn="l" rtl="0">
              <a:lnSpc>
                <a:spcPct val="100000"/>
              </a:lnSpc>
              <a:spcBef>
                <a:spcPts val="520"/>
              </a:spcBef>
              <a:spcAft>
                <a:spcPts val="0"/>
              </a:spcAft>
              <a:buSzPct val="100000"/>
              <a:buFont typeface="Arial" panose="020B0604020202020204" pitchFamily="34" charset="0"/>
              <a:buChar char="•"/>
            </a:pPr>
            <a:r>
              <a:rPr lang="en" dirty="0"/>
              <a:t>Key Information - </a:t>
            </a:r>
            <a:r>
              <a:rPr lang="en" dirty="0">
                <a:highlight>
                  <a:srgbClr val="FFFF00"/>
                </a:highlight>
              </a:rPr>
              <a:t>Yellow</a:t>
            </a:r>
            <a:r>
              <a:rPr lang="en" dirty="0"/>
              <a:t> </a:t>
            </a:r>
            <a:endParaRPr dirty="0"/>
          </a:p>
        </p:txBody>
      </p:sp>
      <p:sp>
        <p:nvSpPr>
          <p:cNvPr id="129" name="Google Shape;129;p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
              <a:t>Categorical Highlighting with Elmo</a:t>
            </a:r>
            <a:endParaRPr/>
          </a:p>
        </p:txBody>
      </p:sp>
      <p:pic>
        <p:nvPicPr>
          <p:cNvPr id="130" name="Google Shape;130;p8"/>
          <p:cNvPicPr preferRelativeResize="0"/>
          <p:nvPr/>
        </p:nvPicPr>
        <p:blipFill rotWithShape="1">
          <a:blip r:embed="rId3">
            <a:alphaModFix/>
          </a:blip>
          <a:srcRect l="-10350" t="-3042" r="-10351" b="-23040"/>
          <a:stretch/>
        </p:blipFill>
        <p:spPr>
          <a:xfrm>
            <a:off x="7497966" y="666701"/>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9" descr="“Sesame Street” star Elmo and his dad Louie join TODAY to speak out on the importance of checking in on your friends and the wave of emotional venting that ensued online when Elmo simply asked the world, “how’s everybody doing?”&#10;&#10;» Subscribe to TODAY: https://www.youtube.com/@TODAY&#10;&#10;About: TODAY brings you the latest headlines and expert tips on money, health and parenting. We wake up every morning to give you and your family all you need to start your day. If it matters to you, it matters to us. We are in the people business. Subscribe to our channel for exclusive TODAY archival footage &amp; our original web series.&#10;&#10;Connect with TODAY Online!&#10;Visit TODAY's Website: https://www.today.com/&#10;Find TODAY on Facebook: https://www.facebook.com/today&#10;Follow TODAY on Twitter: https://twitter.com/TODAYshow&#10;Follow TODAY on Instagram: https://www.instagram.com/todayshow/&#10;&#10;» Stream TODAY All Day: https://www.today.com/allday&#10;About: TODAY All Day is a 24/7 streaming channel bringing you the top stories in news and pop culture, celebrity interviews, cooking, and more. All in one place.&#10;&#10;#elmo #todayshow #trending" title="Elmo opens up to TODAY about tweet that sparked intense reaction">
            <a:hlinkClick r:id="rId3"/>
          </p:cNvPr>
          <p:cNvPicPr preferRelativeResize="0"/>
          <p:nvPr/>
        </p:nvPicPr>
        <p:blipFill rotWithShape="1">
          <a:blip r:embed="rId4">
            <a:alphaModFix/>
          </a:blip>
          <a:srcRect/>
          <a:stretch/>
        </p:blipFill>
        <p:spPr>
          <a:xfrm>
            <a:off x="1099200" y="618300"/>
            <a:ext cx="6090675" cy="342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cbae14dcf4_1_0"/>
          <p:cNvSpPr txBox="1">
            <a:spLocks noGrp="1"/>
          </p:cNvSpPr>
          <p:nvPr>
            <p:ph type="title"/>
          </p:nvPr>
        </p:nvSpPr>
        <p:spPr>
          <a:xfrm>
            <a:off x="457200" y="528066"/>
            <a:ext cx="8229600" cy="857400"/>
          </a:xfrm>
          <a:prstGeom prst="rect">
            <a:avLst/>
          </a:prstGeom>
        </p:spPr>
        <p:txBody>
          <a:bodyPr spcFirstLastPara="1" wrap="square" lIns="0" tIns="48750" rIns="0" bIns="0" anchor="b" anchorCtr="0">
            <a:normAutofit/>
          </a:bodyPr>
          <a:lstStyle/>
          <a:p>
            <a:pPr marL="0" lvl="0" indent="0" algn="l" rtl="0">
              <a:spcBef>
                <a:spcPts val="0"/>
              </a:spcBef>
              <a:spcAft>
                <a:spcPts val="0"/>
              </a:spcAft>
              <a:buNone/>
            </a:pPr>
            <a:r>
              <a:rPr lang="en" dirty="0"/>
              <a:t>Elmo did what? </a:t>
            </a:r>
            <a:endParaRPr dirty="0"/>
          </a:p>
        </p:txBody>
      </p:sp>
      <p:sp>
        <p:nvSpPr>
          <p:cNvPr id="141" name="Google Shape;141;g2cbae14dcf4_1_0"/>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a:bodyPr>
          <a:lstStyle/>
          <a:p>
            <a:pPr marL="457200" lvl="0" indent="-311150" algn="l" rtl="0">
              <a:spcBef>
                <a:spcPts val="300"/>
              </a:spcBef>
              <a:spcAft>
                <a:spcPts val="0"/>
              </a:spcAft>
              <a:buSzPts val="1300"/>
              <a:buChar char="●"/>
            </a:pPr>
            <a:r>
              <a:rPr lang="en" dirty="0"/>
              <a:t>What reaction did the world have?</a:t>
            </a:r>
            <a:endParaRPr dirty="0"/>
          </a:p>
          <a:p>
            <a:pPr marL="457200" lvl="0" indent="-311150" algn="l" rtl="0">
              <a:spcBef>
                <a:spcPts val="0"/>
              </a:spcBef>
              <a:spcAft>
                <a:spcPts val="0"/>
              </a:spcAft>
              <a:buSzPts val="1300"/>
              <a:buChar char="●"/>
            </a:pPr>
            <a:r>
              <a:rPr lang="en" dirty="0"/>
              <a:t>What was Elmo’s response?</a:t>
            </a:r>
            <a:endParaRPr dirty="0"/>
          </a:p>
          <a:p>
            <a:pPr marL="457200" lvl="0" indent="-311150" algn="l" rtl="0">
              <a:spcBef>
                <a:spcPts val="0"/>
              </a:spcBef>
              <a:spcAft>
                <a:spcPts val="0"/>
              </a:spcAft>
              <a:buSzPts val="1300"/>
              <a:buChar char="●"/>
            </a:pPr>
            <a:r>
              <a:rPr lang="en" dirty="0"/>
              <a:t>Does Elmo exhibit nihilism or optimism?</a:t>
            </a:r>
            <a:endParaRPr dirty="0"/>
          </a:p>
          <a:p>
            <a:pPr marL="457200" lvl="0" indent="-311150" algn="l" rtl="0">
              <a:spcBef>
                <a:spcPts val="0"/>
              </a:spcBef>
              <a:spcAft>
                <a:spcPts val="0"/>
              </a:spcAft>
              <a:buSzPts val="1300"/>
              <a:buChar char="●"/>
            </a:pPr>
            <a:r>
              <a:rPr lang="en" dirty="0"/>
              <a:t>What advice do the Sesame Street characters give you about facing life?</a:t>
            </a:r>
            <a:endParaRPr dirty="0"/>
          </a:p>
        </p:txBody>
      </p:sp>
      <p:pic>
        <p:nvPicPr>
          <p:cNvPr id="142" name="Google Shape;142;g2cbae14dcf4_1_0"/>
          <p:cNvPicPr preferRelativeResize="0"/>
          <p:nvPr/>
        </p:nvPicPr>
        <p:blipFill rotWithShape="1">
          <a:blip r:embed="rId3">
            <a:alphaModFix/>
          </a:blip>
          <a:srcRect l="2134" r="2134"/>
          <a:stretch/>
        </p:blipFill>
        <p:spPr>
          <a:xfrm>
            <a:off x="7583100" y="307247"/>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739</Words>
  <Application>Microsoft Macintosh PowerPoint</Application>
  <PresentationFormat>On-screen Show (16:9)</PresentationFormat>
  <Paragraphs>68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LEARN theme</vt:lpstr>
      <vt:lpstr>PowerPoint Presentation</vt:lpstr>
      <vt:lpstr>A Fuzzy Companion in the Void: Finding Meaning in Meaninglessness </vt:lpstr>
      <vt:lpstr>Essential Question: </vt:lpstr>
      <vt:lpstr>Learning Objectives</vt:lpstr>
      <vt:lpstr>Tug-of-War</vt:lpstr>
      <vt:lpstr>Elmo did what? </vt:lpstr>
      <vt:lpstr>Categorical Highlighting with Elmo</vt:lpstr>
      <vt:lpstr>PowerPoint Presentation</vt:lpstr>
      <vt:lpstr>Elmo did what? </vt:lpstr>
      <vt:lpstr>PowerPoint Presentation</vt:lpstr>
      <vt:lpstr>Elmo did what? </vt:lpstr>
      <vt:lpstr>Fishbone</vt:lpstr>
      <vt:lpstr>Lyrical Stylings of Nihilism </vt:lpstr>
      <vt:lpstr>Fishbone</vt:lpstr>
      <vt:lpstr>PowerPoint Presentation</vt:lpstr>
      <vt:lpstr>Famous Failures</vt:lpstr>
      <vt:lpstr>Blackout Poetry</vt:lpstr>
      <vt:lpstr>PowerPoint Presentation</vt:lpstr>
      <vt:lpstr>PowerPoint Presentation</vt:lpstr>
      <vt:lpstr>PowerPoint Presentation</vt:lpstr>
      <vt:lpstr>PowerPoint Presentation</vt:lpstr>
      <vt:lpstr>Blackout Poetry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Gracia, Ann M.</cp:lastModifiedBy>
  <cp:revision>3</cp:revision>
  <dcterms:modified xsi:type="dcterms:W3CDTF">2024-05-20T15:42:09Z</dcterms:modified>
</cp:coreProperties>
</file>