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55" d="100"/>
          <a:sy n="155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Osceola_by_Catlin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File:Elizabeth_Cady_Stanton.jp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da08d1aa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8da08d1aa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da08d1aa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8da08d1aa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da08d1aaf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8da08d1aaf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da08d1aa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8da08d1aa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da08d1aa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8da08d1aa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da08d1aa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8da08d1aa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da08d1aa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8da08d1aa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da08d1a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8da08d1a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da08d1aa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8da08d1aa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KWHL graphic organizer. Strategies.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da08d1a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8da08d1aa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Tell me everything.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https://learn.k20center.ou.edu/strategy/107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https://www.youtubeeducation.com/watch?v=6ilD555O_RE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da08d1aa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38da08d1aa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Tell me everything.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https://www.youtubeeducation.com/watch?v=6ilD555O_RE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da08d1a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38da08d1a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Unknown. (c. 1854). Portrait of Crispus Attucks. Wikimedia Commons.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https://commons.wikimedia.org/wiki/File:Crispus_Attucks.jpg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Catlin, G. (1838). Oil on canvas portrait of Osceola. Wikimedia Commons.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https://commons.wikimedia.org/wiki/File:Osceola_by_Catlin.jpg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da08d1aaf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da08d1aaf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First Image: Randall Studio. (c. 1870). Sojourner Truth. Wikimedia Commons.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https://commons.wikimedia.org/wiki/File:Sojourner_Truth,_NPG.79.220_(cropped).jpg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Second Image: Veeder. (n.d.). Stanton, Elizabeth (November 12, 1815–October 26, 1902). Wikipedia.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https://en.wikipedia.org/wiki/File:Elizabeth_Cady_Stanton.jpg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da08d1aa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8da08d1aa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7223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2C41E347-0490-B83C-8A16-3191FBE899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5171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43179E7-9B18-6115-9A9F-911C943ED1A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821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382C789-8680-84BE-C166-6B5527505A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4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75AC49D4-D807-C38F-96EB-C3BE2D5DBB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6927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D3144588-8459-8175-6990-0AF9BA35A1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B82B6D-5C36-2A75-EBB4-91A54B76777D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3EBCE8FC-DE19-709F-0269-913ABED763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650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BEACB69-1C4F-A32B-2C53-14FC116A93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778D7C-E98D-C6D3-E93D-8F4F8E776D31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ABFA80CE-BA52-55A9-6C9B-E8B684D5CD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056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908C582B-A5B2-7BAF-D3C9-B145949861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16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5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6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75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970604EF-39E1-63BE-0F35-1D98962EEA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43672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3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3912945D-8D7D-FF19-4D78-D21660EC2D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421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F8716CF9-0DEC-A124-52D3-4FB493BEA0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43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BE82E83D-77C3-744C-3D58-2619C9BB9C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2001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6518A267-F9E6-C1DB-6E2D-728ABB181C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530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1B28B1FB-A6C1-3B3A-D44A-470C8539A0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562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69BAC14E-9B67-471B-0DDD-10DF31F1FC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15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945E537B-945C-F100-2A3A-02E1D317E87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55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6FB2B8-1425-A426-21EC-A20AD2FF0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C92431-ABC6-8AF8-E4D4-CA8167439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55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9411204-7F3F-FBFB-0DDE-3C3B22573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BDD1AC0-18A8-4A88-567A-E8F7020EB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5204096-AC4F-026F-F110-31E95F3495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8279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6ilD555O_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rispus_Attuck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hyperlink" Target="https://commons.wikimedia.org/wiki/File:Osceola_by_Catlin.jpg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journer_Truth,_NPG.79.220_(cropped)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hyperlink" Target="https://en.wikipedia.org/wiki/File:Elizabeth_Cady_Stanton.jpg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Write the name of your historical figure at the top of your KWHL Chart. 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In the “K” box, fill in everything you know about your figure.</a:t>
            </a:r>
            <a:endParaRPr dirty="0"/>
          </a:p>
        </p:txBody>
      </p:sp>
      <p:pic>
        <p:nvPicPr>
          <p:cNvPr id="120" name="Google Shape;120;p23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490" y="34074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26" name="Google Shape;126;p2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In the “W” box, write down everything you want to know about your figure.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Need help? Think about:</a:t>
            </a:r>
            <a:endParaRPr dirty="0"/>
          </a:p>
          <a:p>
            <a:pPr marL="1014984" lvl="1" indent="-457200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What do I want to know?</a:t>
            </a:r>
            <a:endParaRPr dirty="0"/>
          </a:p>
          <a:p>
            <a:pPr marL="1014984" lvl="1" indent="-457200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What would others want to know?</a:t>
            </a:r>
            <a:endParaRPr dirty="0"/>
          </a:p>
          <a:p>
            <a:pPr marL="1014984" lvl="1" indent="-457200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For what is this person famous?</a:t>
            </a:r>
            <a:endParaRPr dirty="0"/>
          </a:p>
        </p:txBody>
      </p:sp>
      <p:pic>
        <p:nvPicPr>
          <p:cNvPr id="127" name="Google Shape;127;p24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the “H” box, write down ways you can find the information you listed in the “W” box.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For example:</a:t>
            </a:r>
            <a:endParaRPr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A focused Internet search</a:t>
            </a:r>
            <a:endParaRPr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68000"/>
              <a:buFont typeface="Courier New" panose="02070309020205020404" pitchFamily="49" charset="0"/>
              <a:buChar char="o"/>
            </a:pPr>
            <a:r>
              <a:rPr lang="en-US" dirty="0"/>
              <a:t>Reading encyclopedia articles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other resources could you use to </a:t>
            </a:r>
            <a:br>
              <a:rPr lang="en-US" dirty="0"/>
            </a:br>
            <a:r>
              <a:rPr lang="en-US" dirty="0"/>
              <a:t>learn more about your figure?</a:t>
            </a:r>
            <a:endParaRPr sz="2800" dirty="0"/>
          </a:p>
        </p:txBody>
      </p:sp>
      <p:pic>
        <p:nvPicPr>
          <p:cNvPr id="134" name="Google Shape;134;p25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Research</a:t>
            </a:r>
            <a:endParaRPr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sz="2200" dirty="0"/>
              <a:t>Using the “H” portion of your chart to guide you, research your assigned figure.</a:t>
            </a:r>
            <a:endParaRPr sz="2200"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-US" sz="2200" dirty="0"/>
              <a:t>Some things to consider as you research: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Notable accomplishments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Education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Connections to other historical figures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Interests or hobbies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Contributions to their field</a:t>
            </a:r>
            <a:endParaRPr sz="2200" dirty="0"/>
          </a:p>
          <a:p>
            <a:pPr marL="91440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Interesting facts</a:t>
            </a:r>
            <a:endParaRPr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Optional </a:t>
            </a:r>
            <a:r>
              <a:rPr lang="en-US" dirty="0" err="1"/>
              <a:t>Weje.io</a:t>
            </a:r>
            <a:r>
              <a:rPr lang="en-US" dirty="0"/>
              <a:t> Tech Integration</a:t>
            </a:r>
            <a:endParaRPr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200" dirty="0"/>
              <a:t>Go to </a:t>
            </a:r>
            <a:r>
              <a:rPr lang="en-US" sz="2200" dirty="0" err="1"/>
              <a:t>Weje.io</a:t>
            </a:r>
            <a:r>
              <a:rPr lang="en-US" sz="2200" dirty="0"/>
              <a:t> in your browser.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200" dirty="0"/>
              <a:t>Select “Sign up” in the upper right-hand corner. If you have a Google account, you can sign up with Google.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200" dirty="0"/>
              <a:t>Once you have signed in, go through the quick-start guide, then click on the “+” in the bottom left-hand corner and “Create empty board.”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200" dirty="0"/>
              <a:t>Fill in your board, copying and pasting URLs and uploading files from your computer where appropriate. </a:t>
            </a: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  <a:p>
            <a:pPr marL="577850" lvl="0" indent="-349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dirty="0"/>
          </a:p>
        </p:txBody>
      </p:sp>
      <p:sp>
        <p:nvSpPr>
          <p:cNvPr id="147" name="Google Shape;147;p27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4572000" y="2571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4724400" y="27241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Historical Figures Project</a:t>
            </a:r>
            <a:endParaRPr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/>
              <a:t>Using the template, create a project about your figure that includes each of the following: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Quote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Five fast facts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Historical importance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Six-word memoir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Historical Homie (BFF)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Historical Hater (Worst Enemies)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Four symbols</a:t>
            </a:r>
            <a:endParaRPr sz="18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1800" dirty="0"/>
              <a:t>Image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9559-65C5-D0B8-80EE-35A29F3A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Sutori</a:t>
            </a:r>
            <a:r>
              <a:rPr lang="en-US" dirty="0"/>
              <a:t> Project How-To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D8448-A33F-0C74-1614-411E55DE2E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Go to </a:t>
            </a:r>
            <a:r>
              <a:rPr lang="en-US" sz="1800" dirty="0" err="1"/>
              <a:t>sutori.com</a:t>
            </a:r>
            <a:r>
              <a:rPr lang="en-US" sz="1800" dirty="0"/>
              <a:t> on your browser.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Select the “Sign Up” button in the upper right-hand corner.  If you have a Google account, you can sign in with Google.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Select your role. 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Select Beginner’s Guide to get acquainted with the site. </a:t>
            </a:r>
          </a:p>
          <a:p>
            <a:pPr marL="914400" lvl="2" indent="-393192">
              <a:spcBef>
                <a:spcPts val="520"/>
              </a:spcBef>
              <a:buClr>
                <a:schemeClr val="accent1"/>
              </a:buClr>
              <a:buSzPct val="100000"/>
              <a:buFont typeface="+mj-lt"/>
              <a:buAutoNum type="alphaLcPeriod"/>
            </a:pPr>
            <a:r>
              <a:rPr lang="en-US" sz="1800" dirty="0"/>
              <a:t>Scroll through the page and watch the videos.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To create your own, select “Stories” at the top of the page.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To invite and manage students, select “Students” at the top of the page.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To access helpful resources and examples, select “Resources.”</a:t>
            </a:r>
          </a:p>
          <a:p>
            <a:pPr marL="457200" indent="-393192"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1800" dirty="0"/>
              <a:t>Try to create your own </a:t>
            </a:r>
            <a:r>
              <a:rPr lang="en-US" sz="1800" dirty="0" err="1"/>
              <a:t>Sutori</a:t>
            </a:r>
            <a:r>
              <a:rPr lang="en-US" sz="1800" dirty="0"/>
              <a:t> story. </a:t>
            </a:r>
          </a:p>
          <a:p>
            <a:pPr marL="577850" indent="-514350">
              <a:buFont typeface="+mj-lt"/>
              <a:buAutoNum type="arabicPeriod"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577850" indent="-514350">
              <a:buFont typeface="+mj-lt"/>
              <a:buAutoNum type="arabicPeriod"/>
            </a:pPr>
            <a:endParaRPr lang="en-US" sz="2000" dirty="0"/>
          </a:p>
          <a:p>
            <a:pPr marL="520700" indent="-4572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Google Shape;162;p29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575338C4-4B8C-84DD-B54D-1AE6396C73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5710" y="-373754"/>
            <a:ext cx="1955420" cy="195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71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 dirty="0"/>
              <a:t>Find a peer project to review. </a:t>
            </a:r>
          </a:p>
          <a:p>
            <a:pPr marL="914400" lvl="1" indent="-356616">
              <a:lnSpc>
                <a:spcPct val="100000"/>
              </a:lnSpc>
              <a:buSzPct val="100000"/>
            </a:pPr>
            <a:r>
              <a:rPr lang="en-US" sz="2400" dirty="0">
                <a:solidFill>
                  <a:schemeClr val="dk1"/>
                </a:solidFill>
              </a:rPr>
              <a:t>Only ONE person should view each project at a time.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 dirty="0"/>
              <a:t>Using sticky notes, write down any praise you have or any helpful tips.</a:t>
            </a:r>
            <a:endParaRPr sz="2400" dirty="0"/>
          </a:p>
          <a:p>
            <a:pPr marL="914400" lvl="1" indent="-356616">
              <a:lnSpc>
                <a:spcPct val="100000"/>
              </a:lnSpc>
              <a:buSzPct val="100000"/>
            </a:pPr>
            <a:r>
              <a:rPr lang="en-US" sz="2400" dirty="0"/>
              <a:t>Did you like their image or symbols? Tell them!</a:t>
            </a:r>
          </a:p>
          <a:p>
            <a:pPr marL="914400" lvl="1" indent="-356616">
              <a:lnSpc>
                <a:spcPct val="100000"/>
              </a:lnSpc>
              <a:buSzPct val="100000"/>
            </a:pPr>
            <a:r>
              <a:rPr lang="en-US" sz="2400" dirty="0"/>
              <a:t>Did they use the wrong </a:t>
            </a:r>
            <a:r>
              <a:rPr lang="en-US" sz="2400" u="sng" dirty="0"/>
              <a:t>your</a:t>
            </a:r>
            <a:r>
              <a:rPr lang="en-US" sz="2400" dirty="0"/>
              <a:t>/</a:t>
            </a:r>
            <a:r>
              <a:rPr lang="en-US" sz="2400" u="sng" dirty="0"/>
              <a:t>you’re</a:t>
            </a:r>
            <a:r>
              <a:rPr lang="en-US" sz="2400" dirty="0"/>
              <a:t>? Tell them politely!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 dirty="0"/>
              <a:t>Rotate clockwise around the room to the next project. </a:t>
            </a:r>
            <a:endParaRPr sz="2400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70" name="Google Shape;170;p30" descr="A group of rectangles and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395" y="211191"/>
            <a:ext cx="2209799" cy="115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Optional: Gallery Walk with </a:t>
            </a:r>
            <a:r>
              <a:rPr lang="en-US" dirty="0" err="1"/>
              <a:t>Sutori</a:t>
            </a: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Share the link to your project in Google Classroom (or another collaborative workspace your teacher specifies).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Review and read through each peer project that you are assigned.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dirty="0"/>
              <a:t>Comment on aspects you love or politely offer advice if you notice any issues.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KWHL Chart</a:t>
            </a:r>
            <a:endParaRPr dirty="0"/>
          </a:p>
        </p:txBody>
      </p:sp>
      <p:sp>
        <p:nvSpPr>
          <p:cNvPr id="182" name="Google Shape;182;p3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Fill in the “L” box on your chart with the information that you have learned about your historical figure.</a:t>
            </a:r>
            <a:endParaRPr sz="2800" dirty="0"/>
          </a:p>
        </p:txBody>
      </p:sp>
      <p:pic>
        <p:nvPicPr>
          <p:cNvPr id="183" name="Google Shape;183;p32" descr="A group of colorful circles with letters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0" y="290293"/>
            <a:ext cx="1465874" cy="11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843210" y="806824"/>
            <a:ext cx="4729419" cy="2139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Analyzing Early American Figures</a:t>
            </a:r>
            <a:endParaRPr dirty="0"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sz="quarter" idx="10"/>
          </p:nvPr>
        </p:nvSpPr>
        <p:spPr>
          <a:xfrm>
            <a:off x="3842574" y="3054867"/>
            <a:ext cx="4728468" cy="13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Analyzing History</a:t>
            </a:r>
            <a:endParaRPr dirty="0"/>
          </a:p>
        </p:txBody>
      </p:sp>
      <p:pic>
        <p:nvPicPr>
          <p:cNvPr id="58" name="Google Shape;58;p15" title="K20_EAF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30" y="1373475"/>
            <a:ext cx="2770211" cy="239655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 dirty="0"/>
              <a:t>Do people make history, or does history make people?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Lesson Objectives: </a:t>
            </a:r>
            <a:endParaRPr dirty="0"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sz="quarter" idx="10"/>
          </p:nvPr>
        </p:nvSpPr>
        <p:spPr>
          <a:xfrm>
            <a:off x="623888" y="2571750"/>
            <a:ext cx="7885113" cy="163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sz="3000" dirty="0"/>
              <a:t>Analyze and summarize the impact of key historical figures in early American history.</a:t>
            </a:r>
            <a:endParaRPr sz="3000" dirty="0"/>
          </a:p>
          <a:p>
            <a:pPr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TR"/>
              <a:buChar char="●"/>
            </a:pPr>
            <a:r>
              <a:rPr lang="en-US" sz="3000" dirty="0"/>
              <a:t>Make connections between historical figures.</a:t>
            </a:r>
            <a:endParaRPr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Tell Me Everything!</a:t>
            </a:r>
            <a:endParaRPr dirty="0"/>
          </a:p>
        </p:txBody>
      </p:sp>
      <p:sp>
        <p:nvSpPr>
          <p:cNvPr id="76" name="Google Shape;76;p1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your paper, tell me the name of …</a:t>
            </a:r>
            <a:endParaRPr dirty="0"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every early American historical figure you can think of.</a:t>
            </a:r>
            <a:endParaRPr b="1" i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have 1 minute.</a:t>
            </a:r>
            <a:endParaRPr dirty="0"/>
          </a:p>
        </p:txBody>
      </p:sp>
      <p:pic>
        <p:nvPicPr>
          <p:cNvPr id="77" name="Google Shape;77;p18" descr="A group of papers with text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201" y="308324"/>
            <a:ext cx="1091500" cy="10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 title="K20 Center 1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9960" y="3368028"/>
            <a:ext cx="2373582" cy="129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Tell Me More!</a:t>
            </a:r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your list, tell me everything that you </a:t>
            </a: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know about the people on it.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have 1 minute.</a:t>
            </a:r>
            <a:endParaRPr dirty="0"/>
          </a:p>
        </p:txBody>
      </p:sp>
      <p:pic>
        <p:nvPicPr>
          <p:cNvPr id="85" name="Google Shape;85;p19" title="K20 Center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940" y="3150576"/>
            <a:ext cx="2857402" cy="160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 descr="A group of papers with text on the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201" y="308324"/>
            <a:ext cx="1091500" cy="1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Early American Historical Figures</a:t>
            </a:r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5570475" y="1413525"/>
            <a:ext cx="3111000" cy="30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lists? Why or why not?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0"/>
          <p:cNvGrpSpPr/>
          <p:nvPr/>
        </p:nvGrpSpPr>
        <p:grpSpPr>
          <a:xfrm>
            <a:off x="539152" y="1413525"/>
            <a:ext cx="5031332" cy="3403925"/>
            <a:chOff x="3977102" y="1088450"/>
            <a:chExt cx="5031332" cy="3403925"/>
          </a:xfrm>
        </p:grpSpPr>
        <p:pic>
          <p:nvPicPr>
            <p:cNvPr id="94" name="Google Shape;94;p20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54248" y="1088450"/>
              <a:ext cx="2119353" cy="2894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0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77102" y="1097837"/>
              <a:ext cx="2491100" cy="2894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0"/>
            <p:cNvSpPr txBox="1"/>
            <p:nvPr/>
          </p:nvSpPr>
          <p:spPr>
            <a:xfrm>
              <a:off x="6419434" y="3982468"/>
              <a:ext cx="258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Crispus Attucks</a:t>
              </a:r>
              <a:endParaRPr sz="2400" dirty="0"/>
            </a:p>
          </p:txBody>
        </p:sp>
        <p:sp>
          <p:nvSpPr>
            <p:cNvPr id="97" name="Google Shape;97;p20"/>
            <p:cNvSpPr txBox="1"/>
            <p:nvPr/>
          </p:nvSpPr>
          <p:spPr>
            <a:xfrm>
              <a:off x="4396596" y="4030675"/>
              <a:ext cx="165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Osceola</a:t>
              </a:r>
              <a:endParaRPr sz="24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Early American Historical Figures</a:t>
            </a:r>
            <a:endParaRPr dirty="0"/>
          </a:p>
        </p:txBody>
      </p:sp>
      <p:sp>
        <p:nvSpPr>
          <p:cNvPr id="103" name="Google Shape;103;p21"/>
          <p:cNvSpPr txBox="1"/>
          <p:nvPr/>
        </p:nvSpPr>
        <p:spPr>
          <a:xfrm>
            <a:off x="5570475" y="1413525"/>
            <a:ext cx="3111000" cy="30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are these early American historical figures?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they included on your lists? Why or why not?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981484" y="4307543"/>
            <a:ext cx="25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Elizabeth Cady Stanton</a:t>
            </a:r>
            <a:endParaRPr dirty="0"/>
          </a:p>
        </p:txBody>
      </p:sp>
      <p:sp>
        <p:nvSpPr>
          <p:cNvPr id="105" name="Google Shape;105;p21"/>
          <p:cNvSpPr txBox="1"/>
          <p:nvPr/>
        </p:nvSpPr>
        <p:spPr>
          <a:xfrm>
            <a:off x="958646" y="4355750"/>
            <a:ext cx="165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Sojourner Truth</a:t>
            </a:r>
            <a:endParaRPr dirty="0"/>
          </a:p>
        </p:txBody>
      </p:sp>
      <p:pic>
        <p:nvPicPr>
          <p:cNvPr id="106" name="Google Shape;106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563" y="1473889"/>
            <a:ext cx="1868275" cy="2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15697"/>
          <a:stretch/>
        </p:blipFill>
        <p:spPr>
          <a:xfrm flipH="1">
            <a:off x="3165175" y="1449788"/>
            <a:ext cx="2221594" cy="26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Historical Figures</a:t>
            </a:r>
            <a:endParaRPr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dirty="0"/>
              <a:t>Draw a slip of paper.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dirty="0"/>
              <a:t>The name on the paper will be the name of the person you will research for the project.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346</TotalTime>
  <Words>1085</Words>
  <Application>Microsoft Macintosh PowerPoint</Application>
  <PresentationFormat>On-screen Show (16:9)</PresentationFormat>
  <Paragraphs>115</Paragraphs>
  <Slides>19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 Display</vt:lpstr>
      <vt:lpstr>Arial</vt:lpstr>
      <vt:lpstr>Calibri</vt:lpstr>
      <vt:lpstr>Courier New</vt:lpstr>
      <vt:lpstr>Noto Sans Symbols</vt:lpstr>
      <vt:lpstr>NTR</vt:lpstr>
      <vt:lpstr>System Font Regular</vt:lpstr>
      <vt:lpstr>Wingdings</vt:lpstr>
      <vt:lpstr>Custom Design</vt:lpstr>
      <vt:lpstr>1_Custom Design</vt:lpstr>
      <vt:lpstr>PowerPoint Presentation</vt:lpstr>
      <vt:lpstr>Analyzing Early American Figures</vt:lpstr>
      <vt:lpstr>Essential Question</vt:lpstr>
      <vt:lpstr>Lesson Objectives: </vt:lpstr>
      <vt:lpstr>Tell Me Everything!</vt:lpstr>
      <vt:lpstr>Tell Me More!</vt:lpstr>
      <vt:lpstr>Early American Historical Figures</vt:lpstr>
      <vt:lpstr>Early American Historical Figures</vt:lpstr>
      <vt:lpstr>Historical Figures</vt:lpstr>
      <vt:lpstr>KWHL Chart</vt:lpstr>
      <vt:lpstr>KWHL Chart</vt:lpstr>
      <vt:lpstr>KWHL Chart</vt:lpstr>
      <vt:lpstr>Research</vt:lpstr>
      <vt:lpstr>Optional Weje.io Tech Integration</vt:lpstr>
      <vt:lpstr>Historical Figures Project</vt:lpstr>
      <vt:lpstr>Optional Sutori Project How-To</vt:lpstr>
      <vt:lpstr>Gallery Walk</vt:lpstr>
      <vt:lpstr>Optional: Gallery Walk with Sutori</vt:lpstr>
      <vt:lpstr>KWHL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Early American Figures</dc:title>
  <dc:subject/>
  <dc:creator>K20 Center</dc:creator>
  <cp:keywords/>
  <dc:description/>
  <cp:lastModifiedBy>Gracia, Ann M.</cp:lastModifiedBy>
  <cp:revision>4</cp:revision>
  <dcterms:modified xsi:type="dcterms:W3CDTF">2025-11-04T19:35:41Z</dcterms:modified>
  <cp:category/>
</cp:coreProperties>
</file>