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  <p:sldMasterId id="2147483677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7A3C69-FB07-6B40-AAC6-E54E797C3918}" v="11" dt="2024-10-23T15:19:33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3673" autoAdjust="0"/>
  </p:normalViewPr>
  <p:slideViewPr>
    <p:cSldViewPr snapToGrid="0">
      <p:cViewPr varScale="1">
        <p:scale>
          <a:sx n="141" d="100"/>
          <a:sy n="141" d="100"/>
        </p:scale>
        <p:origin x="134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F17A3C69-FB07-6B40-AAC6-E54E797C3918}"/>
    <pc:docChg chg="custSel addSld delSld modSld">
      <pc:chgData name="Moharram, Jehanne" userId="85e21374-e6a7-4794-bfaa-d28b9d520c64" providerId="ADAL" clId="{F17A3C69-FB07-6B40-AAC6-E54E797C3918}" dt="2024-10-23T15:19:33.469" v="649"/>
      <pc:docMkLst>
        <pc:docMk/>
      </pc:docMkLst>
      <pc:sldChg chg="modSp del mod">
        <pc:chgData name="Moharram, Jehanne" userId="85e21374-e6a7-4794-bfaa-d28b9d520c64" providerId="ADAL" clId="{F17A3C69-FB07-6B40-AAC6-E54E797C3918}" dt="2024-10-23T15:10:47.988" v="568" actId="2696"/>
        <pc:sldMkLst>
          <pc:docMk/>
          <pc:sldMk cId="0" sldId="269"/>
        </pc:sldMkLst>
        <pc:spChg chg="mod">
          <ac:chgData name="Moharram, Jehanne" userId="85e21374-e6a7-4794-bfaa-d28b9d520c64" providerId="ADAL" clId="{F17A3C69-FB07-6B40-AAC6-E54E797C3918}" dt="2024-10-23T14:58:35.653" v="12" actId="20577"/>
          <ac:spMkLst>
            <pc:docMk/>
            <pc:sldMk cId="0" sldId="269"/>
            <ac:spMk id="202" creationId="{00000000-0000-0000-0000-000000000000}"/>
          </ac:spMkLst>
        </pc:spChg>
        <pc:picChg chg="mod">
          <ac:chgData name="Moharram, Jehanne" userId="85e21374-e6a7-4794-bfaa-d28b9d520c64" providerId="ADAL" clId="{F17A3C69-FB07-6B40-AAC6-E54E797C3918}" dt="2024-10-23T15:01:16.510" v="220" actId="1076"/>
          <ac:picMkLst>
            <pc:docMk/>
            <pc:sldMk cId="0" sldId="269"/>
            <ac:picMk id="2" creationId="{6C75F919-7363-B64E-B918-54370A60687D}"/>
          </ac:picMkLst>
        </pc:picChg>
      </pc:sldChg>
      <pc:sldChg chg="addSp modSp new mod modShow">
        <pc:chgData name="Moharram, Jehanne" userId="85e21374-e6a7-4794-bfaa-d28b9d520c64" providerId="ADAL" clId="{F17A3C69-FB07-6B40-AAC6-E54E797C3918}" dt="2024-10-23T15:19:33.469" v="649"/>
        <pc:sldMkLst>
          <pc:docMk/>
          <pc:sldMk cId="1138359834" sldId="275"/>
        </pc:sldMkLst>
        <pc:spChg chg="mod">
          <ac:chgData name="Moharram, Jehanne" userId="85e21374-e6a7-4794-bfaa-d28b9d520c64" providerId="ADAL" clId="{F17A3C69-FB07-6B40-AAC6-E54E797C3918}" dt="2024-10-23T15:18:28.270" v="646" actId="14100"/>
          <ac:spMkLst>
            <pc:docMk/>
            <pc:sldMk cId="1138359834" sldId="275"/>
            <ac:spMk id="2" creationId="{C45043B5-CE58-8697-69DC-8A6729D2DA67}"/>
          </ac:spMkLst>
        </pc:spChg>
        <pc:spChg chg="mod">
          <ac:chgData name="Moharram, Jehanne" userId="85e21374-e6a7-4794-bfaa-d28b9d520c64" providerId="ADAL" clId="{F17A3C69-FB07-6B40-AAC6-E54E797C3918}" dt="2024-10-23T15:17:45.583" v="645" actId="20577"/>
          <ac:spMkLst>
            <pc:docMk/>
            <pc:sldMk cId="1138359834" sldId="275"/>
            <ac:spMk id="3" creationId="{1317E5C3-A047-E0DE-7211-248C740FF120}"/>
          </ac:spMkLst>
        </pc:spChg>
        <pc:spChg chg="add">
          <ac:chgData name="Moharram, Jehanne" userId="85e21374-e6a7-4794-bfaa-d28b9d520c64" providerId="ADAL" clId="{F17A3C69-FB07-6B40-AAC6-E54E797C3918}" dt="2024-10-23T15:18:30.641" v="647"/>
          <ac:spMkLst>
            <pc:docMk/>
            <pc:sldMk cId="1138359834" sldId="275"/>
            <ac:spMk id="4" creationId="{A3790A24-2B9D-CB67-84DB-53476E90A6C0}"/>
          </ac:spMkLst>
        </pc:spChg>
        <pc:spChg chg="add mod">
          <ac:chgData name="Moharram, Jehanne" userId="85e21374-e6a7-4794-bfaa-d28b9d520c64" providerId="ADAL" clId="{F17A3C69-FB07-6B40-AAC6-E54E797C3918}" dt="2024-10-23T15:18:33.612" v="648"/>
          <ac:spMkLst>
            <pc:docMk/>
            <pc:sldMk cId="1138359834" sldId="275"/>
            <ac:spMk id="5" creationId="{711ED267-4279-B93C-AC4C-437826566198}"/>
          </ac:spMkLst>
        </pc:spChg>
        <pc:spChg chg="add mod">
          <ac:chgData name="Moharram, Jehanne" userId="85e21374-e6a7-4794-bfaa-d28b9d520c64" providerId="ADAL" clId="{F17A3C69-FB07-6B40-AAC6-E54E797C3918}" dt="2024-10-23T15:19:33.469" v="649"/>
          <ac:spMkLst>
            <pc:docMk/>
            <pc:sldMk cId="1138359834" sldId="275"/>
            <ac:spMk id="6" creationId="{F76F7717-8D60-3EBF-96B3-C44F5751DE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ispus_Attucks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Osceola_by_Catlin.jp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journer_Truth,_NPG.79.220_(cropped)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File:Elizabeth_Cady_Stanton.jpg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85d06aa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7485d06aa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485d06aac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485d06aac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485d06aac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485d06aac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485d06aac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485d06aac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485d06aac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485d06aac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485d06aac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485d06aac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485d06aac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485d06aac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485d06aac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485d06aac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485d06aac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485d06aac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485d06aac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485d06aac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485d06aa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7485d06aa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485d06aa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485d06aa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Char char="●"/>
            </a:pPr>
            <a:endParaRPr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485d06aac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485d06aac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485d06aac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485d06aac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485d06aac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485d06aac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485d06aac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485d06aac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First Image: </a:t>
            </a:r>
            <a:r>
              <a:rPr lang="en-US" dirty="0"/>
              <a:t>Unknown</a:t>
            </a:r>
            <a:r>
              <a:rPr lang="en" dirty="0"/>
              <a:t>. (c. 1854). Portrait of </a:t>
            </a:r>
            <a:r>
              <a:rPr lang="en-US" dirty="0"/>
              <a:t>C</a:t>
            </a:r>
            <a:r>
              <a:rPr lang="en" dirty="0" err="1"/>
              <a:t>rispus</a:t>
            </a:r>
            <a:r>
              <a:rPr lang="en" dirty="0"/>
              <a:t> </a:t>
            </a:r>
            <a:r>
              <a:rPr lang="en-US" dirty="0"/>
              <a:t>A</a:t>
            </a:r>
            <a:r>
              <a:rPr lang="en" dirty="0" err="1"/>
              <a:t>ttucks</a:t>
            </a:r>
            <a:r>
              <a:rPr lang="en" dirty="0"/>
              <a:t>. </a:t>
            </a:r>
            <a:r>
              <a:rPr lang="en-US" dirty="0"/>
              <a:t>Wikimedia Commons.</a:t>
            </a:r>
            <a:r>
              <a:rPr lang="en" dirty="0"/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https://commons.wikimedia.org/wiki/File:Crispus_Attucks.jpg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Second Image: Catlin, G. (1838). Oil on canvas portrait of Osceola. </a:t>
            </a:r>
            <a:r>
              <a:rPr lang="en-US" dirty="0"/>
              <a:t>Wikimedia Commons.</a:t>
            </a:r>
            <a:r>
              <a:rPr lang="en" dirty="0"/>
              <a:t>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https://commons.wikimedia.org/wiki/File:Osceola_by_Catlin.jpg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485d06aac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485d06aac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First Image: Randall Studio. (c. 1870). Sojourner Truth. </a:t>
            </a:r>
            <a:r>
              <a:rPr lang="en-US" dirty="0">
                <a:solidFill>
                  <a:schemeClr val="dk1"/>
                </a:solidFill>
              </a:rPr>
              <a:t>Wikimedia Commons.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https://commons.wikimedia.org/wiki/File:Sojourner_Truth,_NPG.79.220_(cropped).jpg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Second Image: Veeder. (n.d.). S</a:t>
            </a:r>
            <a:r>
              <a:rPr lang="en-US" dirty="0" err="1">
                <a:solidFill>
                  <a:schemeClr val="dk1"/>
                </a:solidFill>
              </a:rPr>
              <a:t>tanton</a:t>
            </a:r>
            <a:r>
              <a:rPr lang="en" dirty="0">
                <a:solidFill>
                  <a:schemeClr val="dk1"/>
                </a:solidFill>
              </a:rPr>
              <a:t>, E</a:t>
            </a:r>
            <a:r>
              <a:rPr lang="en-US" dirty="0" err="1">
                <a:solidFill>
                  <a:schemeClr val="dk1"/>
                </a:solidFill>
              </a:rPr>
              <a:t>lizabeth</a:t>
            </a:r>
            <a:r>
              <a:rPr lang="en" dirty="0">
                <a:solidFill>
                  <a:schemeClr val="dk1"/>
                </a:solidFill>
              </a:rPr>
              <a:t> (November 12, 1815–October 26, 1902). </a:t>
            </a:r>
            <a:r>
              <a:rPr lang="en-US" dirty="0">
                <a:solidFill>
                  <a:schemeClr val="dk1"/>
                </a:solidFill>
              </a:rPr>
              <a:t>Wikipedia.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https://en.wikipedia.org/wiki/File:Elizabeth_Cady_Stanton.jpg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485d06aa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485d06aa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2" name="Google Shape;10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ispus_Attucks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g"/><Relationship Id="rId5" Type="http://schemas.openxmlformats.org/officeDocument/2006/relationships/hyperlink" Target="https://commons.wikimedia.org/wiki/File:Osceola_by_Catlin.jpg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journer_Truth,_NPG.79.220_(cropped)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g"/><Relationship Id="rId5" Type="http://schemas.openxmlformats.org/officeDocument/2006/relationships/hyperlink" Target="https://en.wikipedia.org/wiki/File:Elizabeth_Cady_Stanton.jpg" TargetMode="Externa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KWHL Chart</a:t>
            </a:r>
            <a:endParaRPr dirty="0"/>
          </a:p>
        </p:txBody>
      </p:sp>
      <p:sp>
        <p:nvSpPr>
          <p:cNvPr id="179" name="Google Shape;179;p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041075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>
              <a:buNone/>
            </a:pPr>
            <a:r>
              <a:rPr lang="en-US" dirty="0"/>
              <a:t>W</a:t>
            </a:r>
            <a:r>
              <a:rPr lang="en" dirty="0"/>
              <a:t>rite the name of your historical figure </a:t>
            </a:r>
            <a:r>
              <a:rPr lang="en-US" dirty="0"/>
              <a:t>a</a:t>
            </a:r>
            <a:r>
              <a:rPr lang="en" dirty="0"/>
              <a:t>t the top of your KWHL Chart. </a:t>
            </a: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“K” column, fill in everything you know about your figure.</a:t>
            </a:r>
            <a:endParaRPr dirty="0"/>
          </a:p>
        </p:txBody>
      </p:sp>
      <p:pic>
        <p:nvPicPr>
          <p:cNvPr id="4" name="Picture 3" descr="A group of colorful circles with letters on them&#10;&#10;Description automatically generated">
            <a:extLst>
              <a:ext uri="{FF2B5EF4-FFF2-40B4-BE49-F238E27FC236}">
                <a16:creationId xmlns:a16="http://schemas.microsoft.com/office/drawing/2014/main" id="{32BA3364-A99B-CD48-3CF5-07AC81A15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275" y="711406"/>
            <a:ext cx="3102000" cy="23861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KWHL Chart</a:t>
            </a:r>
            <a:endParaRPr/>
          </a:p>
        </p:txBody>
      </p:sp>
      <p:sp>
        <p:nvSpPr>
          <p:cNvPr id="185" name="Google Shape;185;p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“W” column, write down </a:t>
            </a:r>
            <a:br>
              <a:rPr lang="en" dirty="0"/>
            </a:br>
            <a:r>
              <a:rPr lang="en" dirty="0"/>
              <a:t>everything you want to know </a:t>
            </a:r>
            <a:br>
              <a:rPr lang="en" dirty="0"/>
            </a:br>
            <a:r>
              <a:rPr lang="en" dirty="0"/>
              <a:t>about your figure.</a:t>
            </a: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Need help? Think abou</a:t>
            </a:r>
            <a:r>
              <a:rPr lang="en-US" dirty="0"/>
              <a:t>t:</a:t>
            </a:r>
            <a:endParaRPr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What do I want to know?</a:t>
            </a:r>
            <a:endParaRPr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What would others want to know?</a:t>
            </a:r>
            <a:endParaRPr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For what is this person famous?</a:t>
            </a:r>
            <a:endParaRPr dirty="0"/>
          </a:p>
        </p:txBody>
      </p:sp>
      <p:pic>
        <p:nvPicPr>
          <p:cNvPr id="2" name="Picture 1" descr="A group of colorful circles with letters on them&#10;&#10;Description automatically generated">
            <a:extLst>
              <a:ext uri="{FF2B5EF4-FFF2-40B4-BE49-F238E27FC236}">
                <a16:creationId xmlns:a16="http://schemas.microsoft.com/office/drawing/2014/main" id="{180FEDB4-F307-F3F6-053C-878D2ECFA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275" y="711406"/>
            <a:ext cx="3102000" cy="23861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2"/>
          <p:cNvSpPr txBox="1">
            <a:spLocks noGrp="1"/>
          </p:cNvSpPr>
          <p:nvPr>
            <p:ph type="title"/>
          </p:nvPr>
        </p:nvSpPr>
        <p:spPr>
          <a:xfrm>
            <a:off x="457201" y="30888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KWHL Chart</a:t>
            </a:r>
            <a:endParaRPr dirty="0"/>
          </a:p>
        </p:txBody>
      </p:sp>
      <p:sp>
        <p:nvSpPr>
          <p:cNvPr id="191" name="Google Shape;191;p42"/>
          <p:cNvSpPr txBox="1">
            <a:spLocks noGrp="1"/>
          </p:cNvSpPr>
          <p:nvPr>
            <p:ph type="body" idx="1"/>
          </p:nvPr>
        </p:nvSpPr>
        <p:spPr>
          <a:xfrm>
            <a:off x="457199" y="1166287"/>
            <a:ext cx="7464286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“H” column, write down ways </a:t>
            </a:r>
            <a:br>
              <a:rPr lang="en" dirty="0"/>
            </a:br>
            <a:r>
              <a:rPr lang="en" dirty="0"/>
              <a:t>you can find the information you </a:t>
            </a:r>
            <a:br>
              <a:rPr lang="en" dirty="0"/>
            </a:br>
            <a:r>
              <a:rPr lang="en" dirty="0"/>
              <a:t>listed in the “W” column.</a:t>
            </a: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For example:</a:t>
            </a:r>
            <a:endParaRPr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dirty="0"/>
              <a:t>A focused Internet search</a:t>
            </a:r>
            <a:endParaRPr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dirty="0"/>
              <a:t>Reading encyclopedia articles</a:t>
            </a:r>
            <a:endParaRPr dirty="0"/>
          </a:p>
          <a:p>
            <a:pPr marL="131445" indent="0">
              <a:spcBef>
                <a:spcPts val="0"/>
              </a:spcBef>
              <a:buSzPts val="1530"/>
              <a:buNone/>
            </a:pPr>
            <a:endParaRPr lang="en" dirty="0"/>
          </a:p>
          <a:p>
            <a:pPr marL="131445" indent="0">
              <a:spcBef>
                <a:spcPts val="0"/>
              </a:spcBef>
              <a:buSzPts val="1530"/>
              <a:buNone/>
            </a:pPr>
            <a:r>
              <a:rPr lang="en" dirty="0"/>
              <a:t>Wh</a:t>
            </a:r>
            <a:r>
              <a:rPr lang="en-US" dirty="0"/>
              <a:t>at</a:t>
            </a:r>
            <a:r>
              <a:rPr lang="en" dirty="0"/>
              <a:t> </a:t>
            </a:r>
            <a:r>
              <a:rPr lang="en-US" dirty="0"/>
              <a:t>other </a:t>
            </a:r>
            <a:r>
              <a:rPr lang="en" dirty="0"/>
              <a:t>resources could you use to </a:t>
            </a:r>
            <a:br>
              <a:rPr lang="en" dirty="0"/>
            </a:br>
            <a:r>
              <a:rPr lang="en" dirty="0"/>
              <a:t>learn more about your figure?</a:t>
            </a:r>
            <a:endParaRPr dirty="0"/>
          </a:p>
        </p:txBody>
      </p:sp>
      <p:pic>
        <p:nvPicPr>
          <p:cNvPr id="2" name="Picture 1" descr="A group of colorful circles with letters on them&#10;&#10;Description automatically generated">
            <a:extLst>
              <a:ext uri="{FF2B5EF4-FFF2-40B4-BE49-F238E27FC236}">
                <a16:creationId xmlns:a16="http://schemas.microsoft.com/office/drawing/2014/main" id="{51B2BFE2-1175-E045-4188-5203FE610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558" y="737587"/>
            <a:ext cx="3102000" cy="23861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67403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</a:t>
            </a:r>
            <a:endParaRPr dirty="0"/>
          </a:p>
        </p:txBody>
      </p:sp>
      <p:sp>
        <p:nvSpPr>
          <p:cNvPr id="197" name="Google Shape;197;p43"/>
          <p:cNvSpPr txBox="1">
            <a:spLocks noGrp="1"/>
          </p:cNvSpPr>
          <p:nvPr>
            <p:ph type="body" idx="1"/>
          </p:nvPr>
        </p:nvSpPr>
        <p:spPr>
          <a:xfrm>
            <a:off x="457200" y="1095469"/>
            <a:ext cx="8229600" cy="35942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the “H” portion of your chart to guide you, research your assigned figure.</a:t>
            </a: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Some things to consider as you research: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sz="2000" dirty="0"/>
              <a:t>Notable accomplishments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sz="2000" dirty="0"/>
              <a:t>Education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sz="2000" dirty="0"/>
              <a:t>Connections to other historical figures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sz="2000" dirty="0"/>
              <a:t>Interests or hobbies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sz="2000" dirty="0"/>
              <a:t>Contributions to their field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sz="2000" dirty="0"/>
              <a:t>Interesting facts</a:t>
            </a:r>
            <a:endParaRPr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43B5-CE58-8697-69DC-8A6729D2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6378166" cy="857400"/>
          </a:xfrm>
        </p:spPr>
        <p:txBody>
          <a:bodyPr/>
          <a:lstStyle/>
          <a:p>
            <a:r>
              <a:rPr lang="en-US" dirty="0"/>
              <a:t>Optional </a:t>
            </a:r>
            <a:r>
              <a:rPr lang="en-US" dirty="0" err="1"/>
              <a:t>Weje.io</a:t>
            </a:r>
            <a:r>
              <a:rPr lang="en-US" dirty="0"/>
              <a:t> Tech Integration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7E5C3-A047-E0DE-7211-248C740FF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n-US" sz="2200" dirty="0"/>
              <a:t>Go to </a:t>
            </a:r>
            <a:r>
              <a:rPr lang="en-US" sz="2200" dirty="0" err="1"/>
              <a:t>Weje.io</a:t>
            </a:r>
            <a:r>
              <a:rPr lang="en-US" sz="2200" dirty="0"/>
              <a:t> in your browser.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2200" dirty="0"/>
              <a:t>Select “Sign up” in the upper right-hand corner. If you have a Google account, you can sign up with Google.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2200" dirty="0"/>
              <a:t>Once you have signed in, go through the quick-start guide, then click on the “+” in the bottom left-hand corner and “Create empty board.”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2200" dirty="0"/>
              <a:t>Fill in your board, copying and pasting URLs and uploading files from your computer where appropriate. </a:t>
            </a:r>
          </a:p>
          <a:p>
            <a:pPr marL="577850" indent="-514350">
              <a:buFont typeface="+mj-lt"/>
              <a:buAutoNum type="arabicPeriod"/>
            </a:pPr>
            <a:endParaRPr lang="en-US" dirty="0"/>
          </a:p>
          <a:p>
            <a:pPr marL="577850" indent="-514350">
              <a:buFont typeface="+mj-lt"/>
              <a:buAutoNum type="arabicPeriod"/>
            </a:pPr>
            <a:endParaRPr lang="en-US" dirty="0"/>
          </a:p>
          <a:p>
            <a:pPr marL="577850" indent="-514350">
              <a:buFont typeface="+mj-lt"/>
              <a:buAutoNum type="arabicPeriod"/>
            </a:pPr>
            <a:endParaRPr lang="en-US" dirty="0"/>
          </a:p>
          <a:p>
            <a:pPr marL="577850" indent="-514350">
              <a:buFont typeface="+mj-lt"/>
              <a:buAutoNum type="arabicPeriod"/>
            </a:pPr>
            <a:endParaRPr lang="en-US" dirty="0"/>
          </a:p>
          <a:p>
            <a:pPr marL="5778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3790A24-2B9D-CB67-84DB-53476E90A6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711ED267-4279-B93C-AC4C-4378265661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76F7717-8D60-3EBF-96B3-C44F5751DE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5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>
            <a:spLocks noGrp="1"/>
          </p:cNvSpPr>
          <p:nvPr>
            <p:ph type="title"/>
          </p:nvPr>
        </p:nvSpPr>
        <p:spPr>
          <a:xfrm>
            <a:off x="457200" y="40931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Historical Figures Project</a:t>
            </a:r>
            <a:endParaRPr dirty="0"/>
          </a:p>
        </p:txBody>
      </p:sp>
      <p:sp>
        <p:nvSpPr>
          <p:cNvPr id="209" name="Google Shape;209;p45"/>
          <p:cNvSpPr txBox="1">
            <a:spLocks noGrp="1"/>
          </p:cNvSpPr>
          <p:nvPr>
            <p:ph type="body" idx="1"/>
          </p:nvPr>
        </p:nvSpPr>
        <p:spPr>
          <a:xfrm>
            <a:off x="457200" y="133286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the template, create a project about your figure that includes </a:t>
            </a:r>
            <a:r>
              <a:rPr lang="en-US" dirty="0"/>
              <a:t>each of </a:t>
            </a:r>
            <a:r>
              <a:rPr lang="en" dirty="0"/>
              <a:t>the following:</a:t>
            </a:r>
            <a:endParaRPr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Quote</a:t>
            </a:r>
            <a:endParaRPr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Five </a:t>
            </a:r>
            <a:r>
              <a:rPr lang="en-US" sz="2000" dirty="0"/>
              <a:t>f</a:t>
            </a:r>
            <a:r>
              <a:rPr lang="en" sz="2000" dirty="0"/>
              <a:t>ast </a:t>
            </a:r>
            <a:r>
              <a:rPr lang="en-US" sz="2000" dirty="0"/>
              <a:t>f</a:t>
            </a:r>
            <a:r>
              <a:rPr lang="en" sz="2000" dirty="0"/>
              <a:t>acts</a:t>
            </a:r>
            <a:endParaRPr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Historical </a:t>
            </a:r>
            <a:r>
              <a:rPr lang="en-US" sz="2000" dirty="0" err="1"/>
              <a:t>i</a:t>
            </a:r>
            <a:r>
              <a:rPr lang="en" sz="2000" dirty="0"/>
              <a:t>mportance</a:t>
            </a:r>
            <a:endParaRPr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Six-</a:t>
            </a:r>
            <a:r>
              <a:rPr lang="en-US" sz="2000" dirty="0"/>
              <a:t>w</a:t>
            </a:r>
            <a:r>
              <a:rPr lang="en" sz="2000" dirty="0"/>
              <a:t>ord </a:t>
            </a:r>
            <a:r>
              <a:rPr lang="en-US" sz="2000" dirty="0"/>
              <a:t>m</a:t>
            </a:r>
            <a:r>
              <a:rPr lang="en" sz="2000" dirty="0" err="1"/>
              <a:t>emoir</a:t>
            </a:r>
            <a:endParaRPr lang="en"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BFF</a:t>
            </a:r>
            <a:endParaRPr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Worst enemy</a:t>
            </a:r>
            <a:endParaRPr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Four </a:t>
            </a:r>
            <a:r>
              <a:rPr lang="en-US" sz="2000" dirty="0"/>
              <a:t>s</a:t>
            </a:r>
            <a:r>
              <a:rPr lang="en" sz="2000" dirty="0"/>
              <a:t>ymbols</a:t>
            </a:r>
            <a:endParaRPr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Image</a:t>
            </a:r>
            <a:endParaRPr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6"/>
          <p:cNvSpPr txBox="1">
            <a:spLocks noGrp="1"/>
          </p:cNvSpPr>
          <p:nvPr>
            <p:ph type="title"/>
          </p:nvPr>
        </p:nvSpPr>
        <p:spPr>
          <a:xfrm>
            <a:off x="457200" y="15060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Optional </a:t>
            </a:r>
            <a:r>
              <a:rPr lang="en" dirty="0" err="1"/>
              <a:t>Sutori</a:t>
            </a:r>
            <a:r>
              <a:rPr lang="en" dirty="0"/>
              <a:t> Project How-To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F91D6-8B21-1B49-8687-EDE512A4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6616"/>
            <a:ext cx="6656294" cy="5143500"/>
          </a:xfrm>
          <a:prstGeom prst="rect">
            <a:avLst/>
          </a:prstGeom>
        </p:spPr>
      </p:pic>
      <p:pic>
        <p:nvPicPr>
          <p:cNvPr id="4" name="Picture 3" descr="A green rectangle with white text&#10;&#10;Description automatically generated">
            <a:extLst>
              <a:ext uri="{FF2B5EF4-FFF2-40B4-BE49-F238E27FC236}">
                <a16:creationId xmlns:a16="http://schemas.microsoft.com/office/drawing/2014/main" id="{0F851EA6-886B-F748-BAD0-87A5D9D85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775" y="1657350"/>
            <a:ext cx="2861461" cy="28614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267529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Gallery Walk</a:t>
            </a:r>
            <a:endParaRPr dirty="0"/>
          </a:p>
        </p:txBody>
      </p:sp>
      <p:sp>
        <p:nvSpPr>
          <p:cNvPr id="221" name="Google Shape;221;p4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indent="-514350">
              <a:buFont typeface="+mj-lt"/>
              <a:buAutoNum type="arabicPeriod"/>
            </a:pPr>
            <a:r>
              <a:rPr lang="en-US" dirty="0"/>
              <a:t>Find a peer project to review. </a:t>
            </a:r>
          </a:p>
          <a:p>
            <a:pPr marL="520700" lvl="1" indent="0">
              <a:buNone/>
            </a:pP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Only ONE person should view each project at a time.</a:t>
            </a:r>
          </a:p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" dirty="0"/>
              <a:t>Using sticky notes, write down any praise you have or any helpful tips.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Did you like their image or symbols? Tell them!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Did they use the wrong your/you’re? Tell them politely!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Rotate</a:t>
            </a:r>
            <a:r>
              <a:rPr lang="en" dirty="0"/>
              <a:t> clockwise around the room </a:t>
            </a:r>
            <a:r>
              <a:rPr lang="en-US" dirty="0"/>
              <a:t>to the next project</a:t>
            </a:r>
            <a:r>
              <a:rPr lang="en" dirty="0"/>
              <a:t>. 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 group of rectangles and squares&#10;&#10;Description automatically generated">
            <a:extLst>
              <a:ext uri="{FF2B5EF4-FFF2-40B4-BE49-F238E27FC236}">
                <a16:creationId xmlns:a16="http://schemas.microsoft.com/office/drawing/2014/main" id="{DB041D86-1F69-62D8-32C2-8F9093023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548" y="706736"/>
            <a:ext cx="22098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Optional: Gallery Walk with </a:t>
            </a:r>
            <a:r>
              <a:rPr lang="en" dirty="0" err="1"/>
              <a:t>Sutori</a:t>
            </a:r>
            <a:endParaRPr dirty="0"/>
          </a:p>
        </p:txBody>
      </p:sp>
      <p:sp>
        <p:nvSpPr>
          <p:cNvPr id="227" name="Google Shape;227;p4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324022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S</a:t>
            </a:r>
            <a:r>
              <a:rPr lang="en" dirty="0"/>
              <a:t>hare the link to </a:t>
            </a:r>
            <a:r>
              <a:rPr lang="en-US" dirty="0"/>
              <a:t>your </a:t>
            </a:r>
            <a:r>
              <a:rPr lang="en" dirty="0"/>
              <a:t>project in Google Classroom (or</a:t>
            </a:r>
            <a:r>
              <a:rPr lang="en-US" dirty="0"/>
              <a:t> another</a:t>
            </a:r>
            <a:r>
              <a:rPr lang="en" dirty="0"/>
              <a:t> collaborative workspace </a:t>
            </a:r>
            <a:r>
              <a:rPr lang="en-US" dirty="0"/>
              <a:t>your teacher specifies</a:t>
            </a:r>
            <a:r>
              <a:rPr lang="en" dirty="0"/>
              <a:t>).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" dirty="0"/>
              <a:t>Review and read through each peer project </a:t>
            </a:r>
            <a:r>
              <a:rPr lang="en-US" dirty="0"/>
              <a:t>that you are assigned</a:t>
            </a:r>
            <a:r>
              <a:rPr lang="en" dirty="0"/>
              <a:t>.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" dirty="0"/>
              <a:t>Comment on aspects you love, or politely offer advice if you notice any issues.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KWHL </a:t>
            </a:r>
            <a:r>
              <a:rPr lang="en-US" dirty="0"/>
              <a:t>Chart </a:t>
            </a:r>
            <a:r>
              <a:rPr lang="en" dirty="0"/>
              <a:t>Revisited</a:t>
            </a:r>
            <a:endParaRPr dirty="0"/>
          </a:p>
        </p:txBody>
      </p:sp>
      <p:sp>
        <p:nvSpPr>
          <p:cNvPr id="233" name="Google Shape;233;p4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F</a:t>
            </a:r>
            <a:r>
              <a:rPr lang="en" dirty="0"/>
              <a:t>ill in the “L” column </a:t>
            </a:r>
            <a:r>
              <a:rPr lang="en-US" dirty="0"/>
              <a:t>on your chart</a:t>
            </a:r>
            <a:br>
              <a:rPr lang="en-US" dirty="0"/>
            </a:br>
            <a:r>
              <a:rPr lang="en" dirty="0"/>
              <a:t>with the information </a:t>
            </a:r>
            <a:r>
              <a:rPr lang="en-US" dirty="0"/>
              <a:t>that </a:t>
            </a:r>
            <a:r>
              <a:rPr lang="en" dirty="0"/>
              <a:t>you have </a:t>
            </a:r>
            <a:br>
              <a:rPr lang="en" dirty="0"/>
            </a:br>
            <a:r>
              <a:rPr lang="en" dirty="0"/>
              <a:t>learned about your historical figure.</a:t>
            </a:r>
            <a:endParaRPr dirty="0"/>
          </a:p>
        </p:txBody>
      </p:sp>
      <p:pic>
        <p:nvPicPr>
          <p:cNvPr id="2" name="Picture 1" descr="A group of colorful circles with letters on them&#10;&#10;Description automatically generated">
            <a:extLst>
              <a:ext uri="{FF2B5EF4-FFF2-40B4-BE49-F238E27FC236}">
                <a16:creationId xmlns:a16="http://schemas.microsoft.com/office/drawing/2014/main" id="{D2741571-154C-9E58-2B09-A3B7778B0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558" y="737587"/>
            <a:ext cx="3102000" cy="23861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r>
              <a:rPr lang="en-US" i="1" dirty="0"/>
              <a:t>Analyzing Early American Figures (8th Grade Version)</a:t>
            </a:r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Analyzing History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72687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i="1" dirty="0"/>
              <a:t>Do people make history, or does history make people?</a:t>
            </a:r>
            <a:endParaRPr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137" name="Google Shape;137;p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Analyze and summarize the impact of key historical figures in early American history.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Make connections between historical figures.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371644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Tell Me Everything!</a:t>
            </a:r>
            <a:endParaRPr dirty="0"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On a blank sheet of paper, tell me…</a:t>
            </a:r>
            <a:endParaRPr dirty="0"/>
          </a:p>
          <a:p>
            <a:pPr marL="588645" lvl="1" indent="0" algn="l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" sz="24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early American historical figure you can think of.</a:t>
            </a:r>
            <a:endParaRPr sz="24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You have 1 minute.</a:t>
            </a:r>
            <a:endParaRPr dirty="0"/>
          </a:p>
        </p:txBody>
      </p:sp>
      <p:pic>
        <p:nvPicPr>
          <p:cNvPr id="3" name="Picture 2" descr="A group of papers with text on them&#10;&#10;Description automatically generated">
            <a:extLst>
              <a:ext uri="{FF2B5EF4-FFF2-40B4-BE49-F238E27FC236}">
                <a16:creationId xmlns:a16="http://schemas.microsoft.com/office/drawing/2014/main" id="{EBE42E4B-CC39-7341-2C7C-D77B4E188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823" y="528066"/>
            <a:ext cx="1208638" cy="12086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Tell Me More!</a:t>
            </a:r>
            <a:endParaRPr dirty="0"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1"/>
          </p:nvPr>
        </p:nvSpPr>
        <p:spPr>
          <a:xfrm>
            <a:off x="457200" y="1736704"/>
            <a:ext cx="6188044" cy="30068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your list, tell me everything </a:t>
            </a:r>
            <a:r>
              <a:rPr lang="en-US" dirty="0"/>
              <a:t>that </a:t>
            </a:r>
            <a:r>
              <a:rPr lang="en" dirty="0"/>
              <a:t>you </a:t>
            </a:r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know about</a:t>
            </a:r>
            <a:r>
              <a:rPr lang="en-US" dirty="0"/>
              <a:t> the people on it.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You have 1 minute.</a:t>
            </a:r>
            <a:endParaRPr dirty="0"/>
          </a:p>
        </p:txBody>
      </p:sp>
      <p:pic>
        <p:nvPicPr>
          <p:cNvPr id="2" name="Picture 1" descr="A group of papers with text on them&#10;&#10;Description automatically generated">
            <a:extLst>
              <a:ext uri="{FF2B5EF4-FFF2-40B4-BE49-F238E27FC236}">
                <a16:creationId xmlns:a16="http://schemas.microsoft.com/office/drawing/2014/main" id="{FEC8090F-CD55-155E-2815-7C8DEFE9E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550" y="528066"/>
            <a:ext cx="1208638" cy="12086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>
            <a:off x="457200" y="410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Early American Historical Figures</a:t>
            </a:r>
            <a:endParaRPr dirty="0"/>
          </a:p>
        </p:txBody>
      </p:sp>
      <p:pic>
        <p:nvPicPr>
          <p:cNvPr id="156" name="Google Shape;156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616" y="821187"/>
            <a:ext cx="2524539" cy="344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7" name="Google Shape;157;p3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4385" y="893611"/>
            <a:ext cx="2967357" cy="344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8" name="Google Shape;158;p37"/>
          <p:cNvSpPr txBox="1"/>
          <p:nvPr/>
        </p:nvSpPr>
        <p:spPr>
          <a:xfrm>
            <a:off x="2600373" y="898890"/>
            <a:ext cx="2589143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Who are these early American historical figures?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Were they included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n your lists? Why or why not?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790E7-459A-434F-AE7C-44EBCED00507}"/>
              </a:ext>
            </a:extLst>
          </p:cNvPr>
          <p:cNvSpPr txBox="1"/>
          <p:nvPr/>
        </p:nvSpPr>
        <p:spPr>
          <a:xfrm>
            <a:off x="237484" y="4340918"/>
            <a:ext cx="258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Crispus Attucks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C8A44-3353-0048-8C50-4585E4E0759C}"/>
              </a:ext>
            </a:extLst>
          </p:cNvPr>
          <p:cNvSpPr txBox="1"/>
          <p:nvPr/>
        </p:nvSpPr>
        <p:spPr>
          <a:xfrm>
            <a:off x="5165766" y="4346339"/>
            <a:ext cx="277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Osceola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457200" y="-666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Early American Historical Figures</a:t>
            </a:r>
            <a:endParaRPr dirty="0"/>
          </a:p>
        </p:txBody>
      </p:sp>
      <p:pic>
        <p:nvPicPr>
          <p:cNvPr id="166" name="Google Shape;166;p3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947988"/>
            <a:ext cx="2356498" cy="330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7" name="Google Shape;167;p3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t="15696"/>
          <a:stretch/>
        </p:blipFill>
        <p:spPr>
          <a:xfrm flipH="1">
            <a:off x="5360620" y="947988"/>
            <a:ext cx="2356501" cy="277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158;p37">
            <a:extLst>
              <a:ext uri="{FF2B5EF4-FFF2-40B4-BE49-F238E27FC236}">
                <a16:creationId xmlns:a16="http://schemas.microsoft.com/office/drawing/2014/main" id="{1387F99B-D89F-41C5-B1A4-F4D4A49C26F1}"/>
              </a:ext>
            </a:extLst>
          </p:cNvPr>
          <p:cNvSpPr txBox="1"/>
          <p:nvPr/>
        </p:nvSpPr>
        <p:spPr>
          <a:xfrm>
            <a:off x="2694946" y="947988"/>
            <a:ext cx="257828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Who are these early American historical figures?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Were they included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n your lists? Why or why not?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4EA42A-098F-284F-BE10-961056A86462}"/>
              </a:ext>
            </a:extLst>
          </p:cNvPr>
          <p:cNvSpPr txBox="1"/>
          <p:nvPr/>
        </p:nvSpPr>
        <p:spPr>
          <a:xfrm>
            <a:off x="457201" y="4225734"/>
            <a:ext cx="23564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Sojourner Truth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E6AF7-184F-6240-9D92-1298BCAB4C32}"/>
              </a:ext>
            </a:extLst>
          </p:cNvPr>
          <p:cNvSpPr txBox="1"/>
          <p:nvPr/>
        </p:nvSpPr>
        <p:spPr>
          <a:xfrm>
            <a:off x="5360620" y="3709395"/>
            <a:ext cx="2356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Elizabeth Cady Stanton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Task</a:t>
            </a:r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Draw a slip of paper.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The name on the paper will be the name of the person you will research for the project.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812</Words>
  <Application>Microsoft Macintosh PowerPoint</Application>
  <PresentationFormat>On-screen Show (16:9)</PresentationFormat>
  <Paragraphs>97</Paragraphs>
  <Slides>19</Slides>
  <Notes>18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Constantia</vt:lpstr>
      <vt:lpstr>Georgia</vt:lpstr>
      <vt:lpstr>Calibri</vt:lpstr>
      <vt:lpstr>Simple Light</vt:lpstr>
      <vt:lpstr>LEARN theme</vt:lpstr>
      <vt:lpstr>LEARN theme</vt:lpstr>
      <vt:lpstr>PowerPoint Presentation</vt:lpstr>
      <vt:lpstr>Analyzing Early American Figures (8th Grade Version)</vt:lpstr>
      <vt:lpstr>Essential Question</vt:lpstr>
      <vt:lpstr>Learning Objectives</vt:lpstr>
      <vt:lpstr>Tell Me Everything!</vt:lpstr>
      <vt:lpstr>Tell Me More!</vt:lpstr>
      <vt:lpstr>Early American Historical Figures</vt:lpstr>
      <vt:lpstr>Early American Historical Figures</vt:lpstr>
      <vt:lpstr>Your Task</vt:lpstr>
      <vt:lpstr>KWHL Chart</vt:lpstr>
      <vt:lpstr>KWHL Chart</vt:lpstr>
      <vt:lpstr>KWHL Chart</vt:lpstr>
      <vt:lpstr>Research</vt:lpstr>
      <vt:lpstr>Optional Weje.io Tech Integration</vt:lpstr>
      <vt:lpstr>Historical Figures Project</vt:lpstr>
      <vt:lpstr>Optional Sutori Project How-To</vt:lpstr>
      <vt:lpstr>Gallery Walk</vt:lpstr>
      <vt:lpstr>Optional: Gallery Walk with Sutori</vt:lpstr>
      <vt:lpstr>KWHL Chart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Homies and Haters</dc:title>
  <dc:subject>U.S. History</dc:subject>
  <dc:creator>K20 Center</dc:creator>
  <cp:lastModifiedBy>Moharram, Jehanne</cp:lastModifiedBy>
  <cp:revision>14</cp:revision>
  <dcterms:modified xsi:type="dcterms:W3CDTF">2024-10-23T15:19:43Z</dcterms:modified>
</cp:coreProperties>
</file>