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3"/>
  </p:notesMasterIdLst>
  <p:sldIdLst>
    <p:sldId id="257" r:id="rId3"/>
    <p:sldId id="258" r:id="rId4"/>
    <p:sldId id="259" r:id="rId5"/>
    <p:sldId id="260" r:id="rId6"/>
    <p:sldId id="261" r:id="rId7"/>
    <p:sldId id="262" r:id="rId8"/>
    <p:sldId id="263" r:id="rId9"/>
    <p:sldId id="264" r:id="rId10"/>
    <p:sldId id="265" r:id="rId11"/>
    <p:sldId id="284" r:id="rId12"/>
    <p:sldId id="268" r:id="rId13"/>
    <p:sldId id="269" r:id="rId14"/>
    <p:sldId id="270" r:id="rId15"/>
    <p:sldId id="271" r:id="rId16"/>
    <p:sldId id="272" r:id="rId17"/>
    <p:sldId id="273" r:id="rId18"/>
    <p:sldId id="275" r:id="rId19"/>
    <p:sldId id="276" r:id="rId20"/>
    <p:sldId id="277" r:id="rId21"/>
    <p:sldId id="283"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bJAVcS8d48CSePJgARW0Xdi/2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CA0CA5-13BC-4F3F-A71E-40861A0E4989}">
  <a:tblStyle styleId="{20CA0CA5-13BC-4F3F-A71E-40861A0E498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2470" autoAdjust="0"/>
  </p:normalViewPr>
  <p:slideViewPr>
    <p:cSldViewPr snapToGrid="0">
      <p:cViewPr varScale="1">
        <p:scale>
          <a:sx n="92" d="100"/>
          <a:sy n="92" d="100"/>
        </p:scale>
        <p:origin x="1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Protractor_(PSF).p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5ed1180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85ed1180c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Tree>
    <p:extLst>
      <p:ext uri="{BB962C8B-B14F-4D97-AF65-F5344CB8AC3E}">
        <p14:creationId xmlns:p14="http://schemas.microsoft.com/office/powerpoint/2010/main" val="71277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5ed1180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85ed1180c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5ed1180c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85ed1180c0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355600" algn="l" rtl="0">
              <a:lnSpc>
                <a:spcPct val="115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Lasunncty. (2019, August 10). </a:t>
            </a:r>
            <a:r>
              <a:rPr lang="en-US" sz="1200" i="1">
                <a:latin typeface="Times New Roman"/>
                <a:ea typeface="Times New Roman"/>
                <a:cs typeface="Times New Roman"/>
                <a:sym typeface="Times New Roman"/>
              </a:rPr>
              <a:t>Right angle</a:t>
            </a:r>
            <a:r>
              <a:rPr lang="en-US" sz="1200">
                <a:latin typeface="Times New Roman"/>
                <a:ea typeface="Times New Roman"/>
                <a:cs typeface="Times New Roman"/>
                <a:sym typeface="Times New Roman"/>
              </a:rPr>
              <a:t> [Digital image]. Retrieved May 27, 2020, from https://commons.wikimedia.org/wiki/File:Right_angle.svg#file</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5ed1180c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85ed1180c0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355600" algn="l" rtl="0">
              <a:lnSpc>
                <a:spcPct val="115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Tladie. (2020, March 22). </a:t>
            </a:r>
            <a:r>
              <a:rPr lang="en-US" sz="1200" i="1">
                <a:latin typeface="Times New Roman"/>
                <a:ea typeface="Times New Roman"/>
                <a:cs typeface="Times New Roman"/>
                <a:sym typeface="Times New Roman"/>
              </a:rPr>
              <a:t>Basic acute angle</a:t>
            </a:r>
            <a:r>
              <a:rPr lang="en-US" sz="1200">
                <a:latin typeface="Times New Roman"/>
                <a:ea typeface="Times New Roman"/>
                <a:cs typeface="Times New Roman"/>
                <a:sym typeface="Times New Roman"/>
              </a:rPr>
              <a:t> [Digital image]. Retrieved May 27, 2020, from https://commons.wikimedia.org/wiki/File:Acute_Angle.png</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5ed1180c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85ed1180c0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355600" algn="l" rtl="0">
              <a:lnSpc>
                <a:spcPct val="115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Tladie. (2020, March 22). </a:t>
            </a:r>
            <a:r>
              <a:rPr lang="en-US" sz="1200" i="1">
                <a:latin typeface="Times New Roman"/>
                <a:ea typeface="Times New Roman"/>
                <a:cs typeface="Times New Roman"/>
                <a:sym typeface="Times New Roman"/>
              </a:rPr>
              <a:t>Basic obtuse angle </a:t>
            </a:r>
            <a:r>
              <a:rPr lang="en-US" sz="1200">
                <a:latin typeface="Times New Roman"/>
                <a:ea typeface="Times New Roman"/>
                <a:cs typeface="Times New Roman"/>
                <a:sym typeface="Times New Roman"/>
              </a:rPr>
              <a:t>[Digital image]. Retrieved May 27, 2020, from https://commons.wikimedia.org/wiki/File:Obtuse_Angle.png</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5ed1180c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85ed1180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355600" algn="l" rtl="0">
              <a:lnSpc>
                <a:spcPct val="115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Eddideigel. (2005, September 2). </a:t>
            </a:r>
            <a:r>
              <a:rPr lang="en-US" sz="1200" i="1">
                <a:latin typeface="Times New Roman"/>
                <a:ea typeface="Times New Roman"/>
                <a:cs typeface="Times New Roman"/>
                <a:sym typeface="Times New Roman"/>
              </a:rPr>
              <a:t>Angle straight</a:t>
            </a:r>
            <a:r>
              <a:rPr lang="en-US" sz="1200">
                <a:latin typeface="Times New Roman"/>
                <a:ea typeface="Times New Roman"/>
                <a:cs typeface="Times New Roman"/>
                <a:sym typeface="Times New Roman"/>
              </a:rPr>
              <a:t> [Digital image]. Retrieved May 27, 2020, from https://commons.wikimedia.org/wiki/File:Angle_straight.png</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5ed1180c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85ed1180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355600" algn="l" rtl="0">
              <a:lnSpc>
                <a:spcPct val="115000"/>
              </a:lnSpc>
              <a:spcBef>
                <a:spcPts val="0"/>
              </a:spcBef>
              <a:spcAft>
                <a:spcPts val="0"/>
              </a:spcAft>
              <a:buClr>
                <a:schemeClr val="dk1"/>
              </a:buClr>
              <a:buSzPts val="1100"/>
              <a:buFont typeface="Arial"/>
              <a:buNone/>
            </a:pPr>
            <a:r>
              <a:rPr lang="en-US" sz="1200" dirty="0">
                <a:latin typeface="Times New Roman"/>
                <a:ea typeface="Times New Roman"/>
                <a:cs typeface="Times New Roman"/>
                <a:sym typeface="Times New Roman"/>
              </a:rPr>
              <a:t>Pearson Scott Foresman. (2008, April 26). </a:t>
            </a:r>
            <a:r>
              <a:rPr lang="en-US" sz="1200" i="1" dirty="0">
                <a:latin typeface="Times New Roman"/>
                <a:ea typeface="Times New Roman"/>
                <a:cs typeface="Times New Roman"/>
                <a:sym typeface="Times New Roman"/>
              </a:rPr>
              <a:t>Protractor</a:t>
            </a:r>
            <a:r>
              <a:rPr lang="en-US" sz="1200" dirty="0">
                <a:latin typeface="Times New Roman"/>
                <a:ea typeface="Times New Roman"/>
                <a:cs typeface="Times New Roman"/>
                <a:sym typeface="Times New Roman"/>
              </a:rPr>
              <a:t> [Line art drawing of protractor]. Wikimedia Commons. Retrieved May 27, 2020, from </a:t>
            </a:r>
            <a:r>
              <a:rPr lang="en-US" u="sng" dirty="0">
                <a:solidFill>
                  <a:schemeClr val="hlink"/>
                </a:solidFill>
                <a:hlinkClick r:id="rId3"/>
              </a:rPr>
              <a:t>https://commons.wikimedia.org/wiki/File:Protractor_(PSF).png</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5ed1180c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85ed1180c0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5ed1180c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85ed1180c0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5ed1180c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85ed1180c0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Instructor/Facilitator Notes:</a:t>
            </a:r>
            <a:endParaRPr/>
          </a:p>
          <a:p>
            <a:pPr marL="0" lvl="0" indent="0" algn="l" rtl="0">
              <a:lnSpc>
                <a:spcPct val="100000"/>
              </a:lnSpc>
              <a:spcBef>
                <a:spcPts val="0"/>
              </a:spcBef>
              <a:spcAft>
                <a:spcPts val="0"/>
              </a:spcAft>
              <a:buSzPts val="1400"/>
              <a:buNone/>
            </a:pPr>
            <a:endParaRPr/>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5ed1180c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85ed1180c0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5ed1180c0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Instructor/Facilitator Notes:</a:t>
            </a:r>
            <a:endParaRPr/>
          </a:p>
          <a:p>
            <a:pPr marL="0" lvl="0" indent="0" algn="l" rtl="0">
              <a:lnSpc>
                <a:spcPct val="100000"/>
              </a:lnSpc>
              <a:spcBef>
                <a:spcPts val="0"/>
              </a:spcBef>
              <a:spcAft>
                <a:spcPts val="0"/>
              </a:spcAft>
              <a:buSzPts val="1400"/>
              <a:buNone/>
            </a:pPr>
            <a:endParaRPr/>
          </a:p>
        </p:txBody>
      </p:sp>
      <p:sp>
        <p:nvSpPr>
          <p:cNvPr id="90" name="Google Shape;90;g85ed1180c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2b36de8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82b36de8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2a36e23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82a36e233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2a36e233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2a36e233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OPTION 1</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7bd5586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87bd55866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OPTION 2</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7bd55866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87bd55866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OPTION 3</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4" name="Google Shape;1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5" name="Google Shape;25;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26" name="Google Shape;26;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27" name="Google Shape;27;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
        <p:cNvGrpSpPr/>
        <p:nvPr/>
      </p:nvGrpSpPr>
      <p:grpSpPr>
        <a:xfrm>
          <a:off x="0" y="0"/>
          <a:ext cx="0" cy="0"/>
          <a:chOff x="0" y="0"/>
          <a:chExt cx="0" cy="0"/>
        </a:xfrm>
      </p:grpSpPr>
      <p:sp>
        <p:nvSpPr>
          <p:cNvPr id="31" name="Google Shape;31;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2" name="Google Shape;32;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4" name="Google Shape;44;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5"/>
        <p:cNvGrpSpPr/>
        <p:nvPr/>
      </p:nvGrpSpPr>
      <p:grpSpPr>
        <a:xfrm>
          <a:off x="0" y="0"/>
          <a:ext cx="0" cy="0"/>
          <a:chOff x="0" y="0"/>
          <a:chExt cx="0" cy="0"/>
        </a:xfrm>
      </p:grpSpPr>
      <p:sp>
        <p:nvSpPr>
          <p:cNvPr id="46" name="Google Shape;46;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8" name="Google Shape;48;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9"/>
        <p:cNvGrpSpPr/>
        <p:nvPr/>
      </p:nvGrpSpPr>
      <p:grpSpPr>
        <a:xfrm>
          <a:off x="0" y="0"/>
          <a:ext cx="0" cy="0"/>
          <a:chOff x="0" y="0"/>
          <a:chExt cx="0" cy="0"/>
        </a:xfrm>
      </p:grpSpPr>
      <p:pic>
        <p:nvPicPr>
          <p:cNvPr id="50" name="Google Shape;5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NVuMULQjb3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Wild Angles: </a:t>
            </a:r>
            <a:br>
              <a:rPr lang="en-US" dirty="0"/>
            </a:br>
            <a:r>
              <a:rPr lang="en-US" sz="3600" i="1" dirty="0"/>
              <a:t>Acute and Obtuse and Right, Oh My!</a:t>
            </a:r>
            <a:endParaRPr sz="3600" i="1"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Mathematics and Geometry</a:t>
            </a:r>
            <a:endParaRPr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85ed1180c0_0_10"/>
          <p:cNvPicPr preferRelativeResize="0">
            <a:picLocks noChangeAspect="1"/>
          </p:cNvPicPr>
          <p:nvPr/>
        </p:nvPicPr>
        <p:blipFill rotWithShape="1">
          <a:blip r:embed="rId3">
            <a:alphaModFix/>
          </a:blip>
          <a:srcRect/>
          <a:stretch/>
        </p:blipFill>
        <p:spPr>
          <a:xfrm rot="540000">
            <a:off x="5844286" y="916361"/>
            <a:ext cx="2425063" cy="3133006"/>
          </a:xfrm>
          <a:prstGeom prst="rect">
            <a:avLst/>
          </a:prstGeom>
          <a:noFill/>
          <a:ln>
            <a:noFill/>
          </a:ln>
        </p:spPr>
      </p:pic>
      <p:sp>
        <p:nvSpPr>
          <p:cNvPr id="146" name="Google Shape;146;g85ed1180c0_0_10"/>
          <p:cNvSpPr txBox="1">
            <a:spLocks noGrp="1"/>
          </p:cNvSpPr>
          <p:nvPr>
            <p:ph type="title"/>
          </p:nvPr>
        </p:nvSpPr>
        <p:spPr>
          <a:xfrm>
            <a:off x="494851" y="637306"/>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STAR Notes</a:t>
            </a:r>
            <a:endParaRPr dirty="0"/>
          </a:p>
        </p:txBody>
      </p:sp>
      <p:sp>
        <p:nvSpPr>
          <p:cNvPr id="147" name="Google Shape;147;g85ed1180c0_0_10"/>
          <p:cNvSpPr txBox="1">
            <a:spLocks noGrp="1"/>
          </p:cNvSpPr>
          <p:nvPr>
            <p:ph type="body" idx="1"/>
          </p:nvPr>
        </p:nvSpPr>
        <p:spPr>
          <a:xfrm>
            <a:off x="494851" y="1320726"/>
            <a:ext cx="6750424" cy="355515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520"/>
              </a:spcBef>
              <a:spcAft>
                <a:spcPts val="0"/>
              </a:spcAft>
              <a:buSzPts val="2600"/>
              <a:buNone/>
            </a:pPr>
            <a:r>
              <a:rPr lang="en-US" dirty="0"/>
              <a:t>Take notes about each of these terms:</a:t>
            </a:r>
            <a:endParaRPr dirty="0"/>
          </a:p>
          <a:p>
            <a:pPr marL="457200" lvl="0" indent="-393700" algn="l" rtl="0">
              <a:lnSpc>
                <a:spcPct val="100000"/>
              </a:lnSpc>
              <a:spcBef>
                <a:spcPts val="520"/>
              </a:spcBef>
              <a:spcAft>
                <a:spcPts val="0"/>
              </a:spcAft>
              <a:buSzPts val="2600"/>
              <a:buChar char="•"/>
            </a:pPr>
            <a:r>
              <a:rPr lang="en-US" dirty="0"/>
              <a:t>Right angle</a:t>
            </a:r>
            <a:endParaRPr dirty="0"/>
          </a:p>
          <a:p>
            <a:pPr marL="457200" lvl="0" indent="-393700" algn="l" rtl="0">
              <a:lnSpc>
                <a:spcPct val="100000"/>
              </a:lnSpc>
              <a:spcBef>
                <a:spcPts val="0"/>
              </a:spcBef>
              <a:spcAft>
                <a:spcPts val="0"/>
              </a:spcAft>
              <a:buSzPts val="2600"/>
              <a:buChar char="•"/>
            </a:pPr>
            <a:r>
              <a:rPr lang="en-US" dirty="0"/>
              <a:t>Acute angle</a:t>
            </a:r>
            <a:endParaRPr dirty="0"/>
          </a:p>
          <a:p>
            <a:pPr marL="457200" lvl="0" indent="-393700" algn="l" rtl="0">
              <a:lnSpc>
                <a:spcPct val="100000"/>
              </a:lnSpc>
              <a:spcBef>
                <a:spcPts val="0"/>
              </a:spcBef>
              <a:spcAft>
                <a:spcPts val="0"/>
              </a:spcAft>
              <a:buSzPts val="2600"/>
              <a:buChar char="•"/>
            </a:pPr>
            <a:r>
              <a:rPr lang="en-US" dirty="0"/>
              <a:t>Obtuse angle</a:t>
            </a:r>
            <a:endParaRPr dirty="0"/>
          </a:p>
          <a:p>
            <a:pPr marL="457200" lvl="0" indent="-393700" algn="l" rtl="0">
              <a:lnSpc>
                <a:spcPct val="100000"/>
              </a:lnSpc>
              <a:spcBef>
                <a:spcPts val="0"/>
              </a:spcBef>
              <a:spcAft>
                <a:spcPts val="0"/>
              </a:spcAft>
              <a:buSzPts val="2600"/>
              <a:buChar char="•"/>
            </a:pPr>
            <a:r>
              <a:rPr lang="en-US" dirty="0"/>
              <a:t>Straight angle</a:t>
            </a:r>
            <a:endParaRPr dirty="0"/>
          </a:p>
          <a:p>
            <a:pPr marL="457200" lvl="0" indent="-393700" algn="l" rtl="0">
              <a:lnSpc>
                <a:spcPct val="100000"/>
              </a:lnSpc>
              <a:spcBef>
                <a:spcPts val="0"/>
              </a:spcBef>
              <a:spcAft>
                <a:spcPts val="0"/>
              </a:spcAft>
              <a:buSzPts val="2600"/>
              <a:buChar char="•"/>
            </a:pPr>
            <a:r>
              <a:rPr lang="en-US" dirty="0"/>
              <a:t>Protractor</a:t>
            </a:r>
          </a:p>
          <a:p>
            <a:pPr marL="457200" lvl="0" indent="-393700" algn="l" rtl="0">
              <a:lnSpc>
                <a:spcPct val="100000"/>
              </a:lnSpc>
              <a:spcBef>
                <a:spcPts val="0"/>
              </a:spcBef>
              <a:spcAft>
                <a:spcPts val="0"/>
              </a:spcAft>
              <a:buSzPts val="2600"/>
              <a:buChar char="•"/>
            </a:pPr>
            <a:endParaRPr lang="en-US" dirty="0"/>
          </a:p>
          <a:p>
            <a:pPr marL="63500" lvl="0" indent="0" algn="l" rtl="0">
              <a:lnSpc>
                <a:spcPct val="100000"/>
              </a:lnSpc>
              <a:spcBef>
                <a:spcPts val="0"/>
              </a:spcBef>
              <a:spcAft>
                <a:spcPts val="0"/>
              </a:spcAft>
              <a:buSzPts val="2600"/>
              <a:buNone/>
            </a:pPr>
            <a:r>
              <a:rPr lang="en-US" dirty="0"/>
              <a:t>Include an example and an image for each one.</a:t>
            </a:r>
            <a:endParaRPr dirty="0"/>
          </a:p>
        </p:txBody>
      </p:sp>
    </p:spTree>
    <p:extLst>
      <p:ext uri="{BB962C8B-B14F-4D97-AF65-F5344CB8AC3E}">
        <p14:creationId xmlns:p14="http://schemas.microsoft.com/office/powerpoint/2010/main" val="308687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g85ed1180c0_0_10"/>
          <p:cNvSpPr txBox="1">
            <a:spLocks noGrp="1"/>
          </p:cNvSpPr>
          <p:nvPr>
            <p:ph type="title"/>
          </p:nvPr>
        </p:nvSpPr>
        <p:spPr>
          <a:xfrm>
            <a:off x="494851" y="481316"/>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The Angles Song</a:t>
            </a:r>
            <a:endParaRPr dirty="0"/>
          </a:p>
        </p:txBody>
      </p:sp>
      <p:pic>
        <p:nvPicPr>
          <p:cNvPr id="7" name="Google Shape;140;g85ed1180c0_0_32" descr="Video: Types of Angles: Acute, Obtuse, &amp; Right&#10;Grade Level: 3rd Grade - 4th Grade&#10;🍎  You're cordially invited to come check out our growing library of award-winning math video animations at https://www.numberock.com  🍎&#10;&#10; »»-------------¤-------------««»»-------------¤-------------««&#10;&#10;Q. Who do we need Angles?&#10;A. Angles are used a lot in daily life. When a carpenter makes furniture he uses angles, when an architect designs a house he uses angles, even an athlete will use angles to improve their performance.&#10;&#10;Q. What grade levels do this video target?&#10;A. This video targets learning standards in 3rd Grade and 4th Grade.  This video also targets standards in the UK from KS2 (Year 4-5)&#10;&#10;Q. Where did you guys come from?&#10;A. Numberock is a project that I, Mr. Hehn, began as a 5th Grade math teacher of 7 years.  It came together after years of experimenting with my lessons trying to figure out the best way to help my students retain the math concepts they were learning.  &#10;&#10;Q. Does Numberock drive real results in the classroom?&#10;A. I knew I found the secret sauce when not only were my students retaining the concepts longer, they were singing the songs outside of the classroom during recess and at home with their parents during dinnertime.  The songs were so catchy, my students couldn't get the math songs out of their head!  &#10;&#10;During testing, I often found my students humming the melodies in order to jostle their memory of a rule or problem solving process.  As we've all experienced, there is something about the power of music that allows us to retain information easier and for longer periods of time.  Without getting into the finer details of multi-sensory learning and how it often helps the students who most need the help, the power of a catchy song is hard to deny.&#10;&#10;Q. I love your songs.  Where can I experience more of what NUMBEROCK has to offer?&#10;&#10;We have additional teaching resources that are always expanding over at https://www.numberock.com.  For the low price of $4.95/month, premium members gain access to video-aligned activities like worksheets, printable posters/anchor charts, task cards, self-graded assessments, games, and more.  &#10;&#10;Coming Soon:&#10;1. Self-Graded Assessments | These will soon be available for every Common Core and TEKS standard from 2nd-6th Grade so you'll be able to track and monitor student progress while your students complete standards-aligned quizzes that are integrated with the NUMBEROCK video they just watched.&#10;&#10;2. Number Notes | Were currently working on creating exercises where students will be able to take notes artistically on printable templates featuring characters from the videos.  &#10;&#10;Research has shown that this will help to integrate their artistic side side of the student's brain with the mathematical side of their brain which helps with long-term memory retention.  Our own research has shown us that teacher's who use start using these templates love them!  It seems to be a natural fit as we move beyond our unique auditory learning tools into visual learning tools, that when used in concert, cater to the different types of learners that you teach everyday.&#10;&#10;🍎 Hope to see you at https://numberock.com! 🍎&#10;&#10;Our Angles video is aligned with the following Common Core standards:&#10;&#10;4.MD (Geometric measurement: understand concepts of angle and measuring angles.)" title="Angles Song | Acute, Obtuse, &amp; Right Angles | 3rd &amp; 4th Grade">
            <a:hlinkClick r:id="rId3"/>
            <a:extLst>
              <a:ext uri="{FF2B5EF4-FFF2-40B4-BE49-F238E27FC236}">
                <a16:creationId xmlns:a16="http://schemas.microsoft.com/office/drawing/2014/main" id="{2BB64F73-064B-4D31-A545-DC5BD658A70B}"/>
              </a:ext>
            </a:extLst>
          </p:cNvPr>
          <p:cNvPicPr preferRelativeResize="0"/>
          <p:nvPr/>
        </p:nvPicPr>
        <p:blipFill>
          <a:blip r:embed="rId4">
            <a:alphaModFix/>
          </a:blip>
          <a:stretch>
            <a:fillRect/>
          </a:stretch>
        </p:blipFill>
        <p:spPr>
          <a:xfrm>
            <a:off x="2286000" y="1276798"/>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5ed1180c0_0_6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Right Angle</a:t>
            </a:r>
            <a:endParaRPr/>
          </a:p>
        </p:txBody>
      </p:sp>
      <p:sp>
        <p:nvSpPr>
          <p:cNvPr id="153" name="Google Shape;153;g85ed1180c0_0_64"/>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dirty="0"/>
              <a:t>An angle that measures exactly 90 degrees.</a:t>
            </a:r>
            <a:endParaRPr dirty="0"/>
          </a:p>
        </p:txBody>
      </p:sp>
      <p:pic>
        <p:nvPicPr>
          <p:cNvPr id="154" name="Google Shape;154;g85ed1180c0_0_64"/>
          <p:cNvPicPr preferRelativeResize="0"/>
          <p:nvPr/>
        </p:nvPicPr>
        <p:blipFill rotWithShape="1">
          <a:blip r:embed="rId3">
            <a:alphaModFix/>
          </a:blip>
          <a:srcRect/>
          <a:stretch/>
        </p:blipFill>
        <p:spPr>
          <a:xfrm>
            <a:off x="4661150" y="1376504"/>
            <a:ext cx="3453234" cy="34532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85ed1180c0_0_8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Acute Angle</a:t>
            </a:r>
            <a:endParaRPr/>
          </a:p>
        </p:txBody>
      </p:sp>
      <p:sp>
        <p:nvSpPr>
          <p:cNvPr id="160" name="Google Shape;160;g85ed1180c0_0_82"/>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dirty="0"/>
              <a:t>An angle that measures between 0 and 90 degrees.</a:t>
            </a:r>
            <a:endParaRPr dirty="0"/>
          </a:p>
        </p:txBody>
      </p:sp>
      <p:pic>
        <p:nvPicPr>
          <p:cNvPr id="161" name="Google Shape;161;g85ed1180c0_0_82"/>
          <p:cNvPicPr preferRelativeResize="0"/>
          <p:nvPr/>
        </p:nvPicPr>
        <p:blipFill rotWithShape="1">
          <a:blip r:embed="rId3">
            <a:alphaModFix/>
          </a:blip>
          <a:srcRect/>
          <a:stretch/>
        </p:blipFill>
        <p:spPr>
          <a:xfrm>
            <a:off x="5192350" y="1682490"/>
            <a:ext cx="2490500" cy="284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5ed1180c0_0_9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Obtuse Angle</a:t>
            </a:r>
            <a:endParaRPr/>
          </a:p>
        </p:txBody>
      </p:sp>
      <p:sp>
        <p:nvSpPr>
          <p:cNvPr id="167" name="Google Shape;167;g85ed1180c0_0_9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dirty="0"/>
              <a:t>An angle that measures between 90 and 180 degrees.</a:t>
            </a:r>
            <a:endParaRPr dirty="0"/>
          </a:p>
        </p:txBody>
      </p:sp>
      <p:pic>
        <p:nvPicPr>
          <p:cNvPr id="168" name="Google Shape;168;g85ed1180c0_0_91"/>
          <p:cNvPicPr preferRelativeResize="0"/>
          <p:nvPr/>
        </p:nvPicPr>
        <p:blipFill rotWithShape="1">
          <a:blip r:embed="rId3">
            <a:alphaModFix/>
          </a:blip>
          <a:srcRect/>
          <a:stretch/>
        </p:blipFill>
        <p:spPr>
          <a:xfrm>
            <a:off x="4933250" y="1659027"/>
            <a:ext cx="2633025" cy="288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85ed1180c0_0_10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Straight Angle</a:t>
            </a:r>
            <a:endParaRPr/>
          </a:p>
        </p:txBody>
      </p:sp>
      <p:sp>
        <p:nvSpPr>
          <p:cNvPr id="174" name="Google Shape;174;g85ed1180c0_0_101"/>
          <p:cNvSpPr txBox="1">
            <a:spLocks noGrp="1"/>
          </p:cNvSpPr>
          <p:nvPr>
            <p:ph type="body" idx="1"/>
          </p:nvPr>
        </p:nvSpPr>
        <p:spPr>
          <a:xfrm>
            <a:off x="457200" y="1440075"/>
            <a:ext cx="4263600" cy="33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dirty="0"/>
              <a:t>An angle that measures exactly 180 degrees, as in a straight line.</a:t>
            </a:r>
            <a:endParaRPr dirty="0"/>
          </a:p>
        </p:txBody>
      </p:sp>
      <p:pic>
        <p:nvPicPr>
          <p:cNvPr id="175" name="Google Shape;175;g85ed1180c0_0_101"/>
          <p:cNvPicPr preferRelativeResize="0"/>
          <p:nvPr/>
        </p:nvPicPr>
        <p:blipFill rotWithShape="1">
          <a:blip r:embed="rId3">
            <a:alphaModFix/>
          </a:blip>
          <a:srcRect/>
          <a:stretch/>
        </p:blipFill>
        <p:spPr>
          <a:xfrm>
            <a:off x="5166450" y="2745929"/>
            <a:ext cx="2828925" cy="71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5ed1180c0_0_1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Protractor</a:t>
            </a:r>
            <a:endParaRPr/>
          </a:p>
        </p:txBody>
      </p:sp>
      <p:sp>
        <p:nvSpPr>
          <p:cNvPr id="181" name="Google Shape;181;g85ed1180c0_0_11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dirty="0"/>
              <a:t>Measures the angles in degrees.</a:t>
            </a:r>
            <a:endParaRPr dirty="0"/>
          </a:p>
        </p:txBody>
      </p:sp>
      <p:pic>
        <p:nvPicPr>
          <p:cNvPr id="182" name="Google Shape;182;g85ed1180c0_0_111"/>
          <p:cNvPicPr preferRelativeResize="0"/>
          <p:nvPr/>
        </p:nvPicPr>
        <p:blipFill rotWithShape="1">
          <a:blip r:embed="rId3">
            <a:alphaModFix/>
          </a:blip>
          <a:srcRect/>
          <a:stretch/>
        </p:blipFill>
        <p:spPr>
          <a:xfrm>
            <a:off x="4016450" y="1811750"/>
            <a:ext cx="3835850" cy="2582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g85ed1180c0_0_44"/>
          <p:cNvSpPr txBox="1">
            <a:spLocks noGrp="1"/>
          </p:cNvSpPr>
          <p:nvPr>
            <p:ph type="title"/>
          </p:nvPr>
        </p:nvSpPr>
        <p:spPr>
          <a:xfrm>
            <a:off x="457200" y="630905"/>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STAR Notes</a:t>
            </a:r>
            <a:endParaRPr dirty="0"/>
          </a:p>
        </p:txBody>
      </p:sp>
      <p:sp>
        <p:nvSpPr>
          <p:cNvPr id="196" name="Google Shape;196;g85ed1180c0_0_44"/>
          <p:cNvSpPr txBox="1">
            <a:spLocks noGrp="1"/>
          </p:cNvSpPr>
          <p:nvPr>
            <p:ph type="body" idx="1"/>
          </p:nvPr>
        </p:nvSpPr>
        <p:spPr>
          <a:xfrm>
            <a:off x="457199" y="1200150"/>
            <a:ext cx="4448287" cy="1171911"/>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520"/>
              </a:spcBef>
              <a:spcAft>
                <a:spcPts val="0"/>
              </a:spcAft>
              <a:buSzPts val="2600"/>
              <a:buNone/>
            </a:pPr>
            <a:r>
              <a:rPr lang="en-US" dirty="0"/>
              <a:t>Review your notes as you work through the next activities.</a:t>
            </a:r>
            <a:endParaRPr dirty="0"/>
          </a:p>
        </p:txBody>
      </p:sp>
      <p:pic>
        <p:nvPicPr>
          <p:cNvPr id="6" name="Google Shape;145;g85ed1180c0_0_10">
            <a:extLst>
              <a:ext uri="{FF2B5EF4-FFF2-40B4-BE49-F238E27FC236}">
                <a16:creationId xmlns:a16="http://schemas.microsoft.com/office/drawing/2014/main" id="{5E335497-0BEE-8C44-B3E6-0FABD19D3749}"/>
              </a:ext>
            </a:extLst>
          </p:cNvPr>
          <p:cNvPicPr preferRelativeResize="0">
            <a:picLocks noChangeAspect="1"/>
          </p:cNvPicPr>
          <p:nvPr/>
        </p:nvPicPr>
        <p:blipFill rotWithShape="1">
          <a:blip r:embed="rId3">
            <a:alphaModFix/>
          </a:blip>
          <a:srcRect/>
          <a:stretch/>
        </p:blipFill>
        <p:spPr>
          <a:xfrm rot="540000">
            <a:off x="5844286" y="916361"/>
            <a:ext cx="2425063" cy="31330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5ed1180c0_0_5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Measure Your Name</a:t>
            </a:r>
            <a:endParaRPr/>
          </a:p>
        </p:txBody>
      </p:sp>
      <p:sp>
        <p:nvSpPr>
          <p:cNvPr id="202" name="Google Shape;202;g85ed1180c0_0_50"/>
          <p:cNvSpPr txBox="1">
            <a:spLocks noGrp="1"/>
          </p:cNvSpPr>
          <p:nvPr>
            <p:ph type="body" idx="2"/>
          </p:nvPr>
        </p:nvSpPr>
        <p:spPr>
          <a:xfrm>
            <a:off x="457199" y="1428750"/>
            <a:ext cx="3533887" cy="2329285"/>
          </a:xfrm>
          <a:prstGeom prst="rect">
            <a:avLst/>
          </a:prstGeom>
          <a:noFill/>
          <a:ln>
            <a:noFill/>
          </a:ln>
        </p:spPr>
        <p:txBody>
          <a:bodyPr spcFirstLastPara="1" wrap="square" lIns="91425" tIns="0" rIns="91425" bIns="45700" anchor="ctr" anchorCtr="0">
            <a:noAutofit/>
          </a:bodyPr>
          <a:lstStyle/>
          <a:p>
            <a:pPr marL="457200" lvl="0" indent="-342900" algn="l" rtl="0">
              <a:lnSpc>
                <a:spcPct val="100000"/>
              </a:lnSpc>
              <a:spcBef>
                <a:spcPts val="360"/>
              </a:spcBef>
              <a:spcAft>
                <a:spcPts val="0"/>
              </a:spcAft>
              <a:buSzPts val="1800"/>
              <a:buFont typeface="+mj-lt"/>
              <a:buAutoNum type="arabicPeriod"/>
            </a:pPr>
            <a:r>
              <a:rPr lang="en-US" sz="2000" dirty="0"/>
              <a:t>Write your name in all capital letters.</a:t>
            </a:r>
            <a:endParaRPr sz="2000" dirty="0"/>
          </a:p>
          <a:p>
            <a:pPr marL="457200" lvl="0" indent="-342900" algn="l" rtl="0">
              <a:lnSpc>
                <a:spcPct val="100000"/>
              </a:lnSpc>
              <a:spcBef>
                <a:spcPts val="0"/>
              </a:spcBef>
              <a:spcAft>
                <a:spcPts val="0"/>
              </a:spcAft>
              <a:buSzPts val="1800"/>
              <a:buFont typeface="+mj-lt"/>
              <a:buAutoNum type="arabicPeriod"/>
            </a:pPr>
            <a:r>
              <a:rPr lang="en-US" sz="2000" dirty="0"/>
              <a:t>Find where each letter in your name makes an angle.</a:t>
            </a:r>
            <a:endParaRPr sz="2000" dirty="0"/>
          </a:p>
          <a:p>
            <a:pPr marL="457200" lvl="0" indent="-342900" algn="l" rtl="0">
              <a:lnSpc>
                <a:spcPct val="100000"/>
              </a:lnSpc>
              <a:spcBef>
                <a:spcPts val="0"/>
              </a:spcBef>
              <a:spcAft>
                <a:spcPts val="0"/>
              </a:spcAft>
              <a:buSzPts val="1800"/>
              <a:buFont typeface="+mj-lt"/>
              <a:buAutoNum type="arabicPeriod"/>
            </a:pPr>
            <a:r>
              <a:rPr lang="en-US" sz="2000" dirty="0"/>
              <a:t>Label the angle.</a:t>
            </a:r>
            <a:endParaRPr sz="2000" dirty="0"/>
          </a:p>
          <a:p>
            <a:pPr marL="457200" lvl="0" indent="-342900" algn="l" rtl="0">
              <a:lnSpc>
                <a:spcPct val="100000"/>
              </a:lnSpc>
              <a:spcBef>
                <a:spcPts val="0"/>
              </a:spcBef>
              <a:spcAft>
                <a:spcPts val="0"/>
              </a:spcAft>
              <a:buSzPts val="1800"/>
              <a:buFont typeface="+mj-lt"/>
              <a:buAutoNum type="arabicPeriod"/>
            </a:pPr>
            <a:r>
              <a:rPr lang="en-US" sz="2000" dirty="0"/>
              <a:t>Measure the angle in degrees.</a:t>
            </a:r>
            <a:endParaRPr sz="2000" dirty="0"/>
          </a:p>
        </p:txBody>
      </p:sp>
      <p:pic>
        <p:nvPicPr>
          <p:cNvPr id="203" name="Google Shape;203;g85ed1180c0_0_50"/>
          <p:cNvPicPr preferRelativeResize="0"/>
          <p:nvPr/>
        </p:nvPicPr>
        <p:blipFill rotWithShape="1">
          <a:blip r:embed="rId3">
            <a:alphaModFix/>
          </a:blip>
          <a:srcRect l="17361" r="19666"/>
          <a:stretch/>
        </p:blipFill>
        <p:spPr>
          <a:xfrm rot="5400000">
            <a:off x="5458118" y="400204"/>
            <a:ext cx="2124776" cy="4386376"/>
          </a:xfrm>
          <a:prstGeom prst="rect">
            <a:avLst/>
          </a:prstGeom>
          <a:ln>
            <a:noFill/>
          </a:ln>
          <a:effectLst>
            <a:outerShdw blurRad="292100" dist="139700" dir="2700000" algn="tl" rotWithShape="0">
              <a:srgbClr val="333333">
                <a:alpha val="1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85ed1180c0_0_56"/>
          <p:cNvPicPr preferRelativeResize="0">
            <a:picLocks noChangeAspect="1"/>
          </p:cNvPicPr>
          <p:nvPr/>
        </p:nvPicPr>
        <p:blipFill rotWithShape="1">
          <a:blip r:embed="rId3">
            <a:alphaModFix/>
          </a:blip>
          <a:srcRect/>
          <a:stretch/>
        </p:blipFill>
        <p:spPr>
          <a:xfrm rot="540000">
            <a:off x="5093970" y="877427"/>
            <a:ext cx="2606170" cy="3371729"/>
          </a:xfrm>
          <a:prstGeom prst="rect">
            <a:avLst/>
          </a:prstGeom>
          <a:noFill/>
          <a:ln>
            <a:noFill/>
          </a:ln>
        </p:spPr>
      </p:pic>
      <p:sp>
        <p:nvSpPr>
          <p:cNvPr id="209" name="Google Shape;209;g85ed1180c0_0_56"/>
          <p:cNvSpPr txBox="1">
            <a:spLocks noGrp="1"/>
          </p:cNvSpPr>
          <p:nvPr>
            <p:ph type="title"/>
          </p:nvPr>
        </p:nvSpPr>
        <p:spPr>
          <a:xfrm>
            <a:off x="457201" y="582496"/>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Choice Board</a:t>
            </a:r>
            <a:endParaRPr dirty="0"/>
          </a:p>
        </p:txBody>
      </p:sp>
      <p:sp>
        <p:nvSpPr>
          <p:cNvPr id="210" name="Google Shape;210;g85ed1180c0_0_56"/>
          <p:cNvSpPr txBox="1">
            <a:spLocks noGrp="1"/>
          </p:cNvSpPr>
          <p:nvPr>
            <p:ph type="body" idx="1"/>
          </p:nvPr>
        </p:nvSpPr>
        <p:spPr>
          <a:xfrm>
            <a:off x="457199" y="1491278"/>
            <a:ext cx="3994500" cy="795394"/>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520"/>
              </a:spcBef>
              <a:spcAft>
                <a:spcPts val="0"/>
              </a:spcAft>
              <a:buSzPts val="2600"/>
              <a:buNone/>
            </a:pPr>
            <a:r>
              <a:rPr lang="en-US" dirty="0"/>
              <a:t>Choose one of the activities to complete independently.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Card Sort</a:t>
            </a:r>
            <a:endParaRPr/>
          </a:p>
        </p:txBody>
      </p:sp>
      <p:pic>
        <p:nvPicPr>
          <p:cNvPr id="86" name="Google Shape;86;p4"/>
          <p:cNvPicPr preferRelativeResize="0">
            <a:picLocks noChangeAspect="1"/>
          </p:cNvPicPr>
          <p:nvPr/>
        </p:nvPicPr>
        <p:blipFill rotWithShape="1">
          <a:blip r:embed="rId3">
            <a:alphaModFix/>
          </a:blip>
          <a:srcRect/>
          <a:stretch/>
        </p:blipFill>
        <p:spPr>
          <a:xfrm rot="540000">
            <a:off x="5432535" y="1005719"/>
            <a:ext cx="2224927" cy="2868990"/>
          </a:xfrm>
          <a:prstGeom prst="rect">
            <a:avLst/>
          </a:prstGeom>
          <a:noFill/>
          <a:ln>
            <a:noFill/>
          </a:ln>
        </p:spPr>
      </p:pic>
      <p:sp>
        <p:nvSpPr>
          <p:cNvPr id="87" name="Google Shape;87;p4"/>
          <p:cNvSpPr txBox="1">
            <a:spLocks noGrp="1"/>
          </p:cNvSpPr>
          <p:nvPr>
            <p:ph type="body" idx="1"/>
          </p:nvPr>
        </p:nvSpPr>
        <p:spPr>
          <a:xfrm>
            <a:off x="457200" y="1440064"/>
            <a:ext cx="4609652" cy="94813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sz="2800" dirty="0"/>
              <a:t>Sort the cards into groups that make sense to you.</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g85ed1180c0_0_150"/>
          <p:cNvGraphicFramePr/>
          <p:nvPr>
            <p:extLst>
              <p:ext uri="{D42A27DB-BD31-4B8C-83A1-F6EECF244321}">
                <p14:modId xmlns:p14="http://schemas.microsoft.com/office/powerpoint/2010/main" val="975201488"/>
              </p:ext>
            </p:extLst>
          </p:nvPr>
        </p:nvGraphicFramePr>
        <p:xfrm>
          <a:off x="247650" y="1052775"/>
          <a:ext cx="8648700" cy="3918425"/>
        </p:xfrm>
        <a:graphic>
          <a:graphicData uri="http://schemas.openxmlformats.org/drawingml/2006/table">
            <a:tbl>
              <a:tblPr>
                <a:tableStyleId>{ED083AE6-46FA-4A59-8FB0-9F97EB10719F}</a:tableStyleId>
              </a:tblPr>
              <a:tblGrid>
                <a:gridCol w="4324350">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tblGrid>
              <a:tr h="1745550">
                <a:tc>
                  <a:txBody>
                    <a:bodyPr/>
                    <a:lstStyle/>
                    <a:p>
                      <a:pPr marL="0" marR="0" lvl="0" indent="0" algn="ctr" rtl="0">
                        <a:lnSpc>
                          <a:spcPct val="115000"/>
                        </a:lnSpc>
                        <a:spcBef>
                          <a:spcPts val="0"/>
                        </a:spcBef>
                        <a:spcAft>
                          <a:spcPts val="600"/>
                        </a:spcAft>
                        <a:buClr>
                          <a:srgbClr val="000000"/>
                        </a:buClr>
                        <a:buSzPts val="2000"/>
                        <a:buFont typeface="Arial"/>
                        <a:buNone/>
                      </a:pPr>
                      <a:r>
                        <a:rPr lang="en-US" sz="2000" b="1" u="none" strike="noStrike" cap="none" dirty="0">
                          <a:solidFill>
                            <a:srgbClr val="910D28"/>
                          </a:solidFill>
                          <a:latin typeface="Calibri" panose="020F0502020204030204" pitchFamily="34" charset="0"/>
                          <a:cs typeface="Calibri" panose="020F0502020204030204" pitchFamily="34" charset="0"/>
                          <a:sym typeface="Calibri"/>
                        </a:rPr>
                        <a:t>Spaghetti Geometry</a:t>
                      </a:r>
                      <a:endParaRPr sz="2000" b="1" u="none" strike="noStrike" cap="none" dirty="0">
                        <a:solidFill>
                          <a:srgbClr val="910D28"/>
                        </a:solidFill>
                        <a:latin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Clr>
                          <a:srgbClr val="000000"/>
                        </a:buClr>
                        <a:buSzPts val="1400"/>
                        <a:buFont typeface="Arial"/>
                        <a:buNone/>
                      </a:pPr>
                      <a:r>
                        <a:rPr lang="en-US" sz="1200" u="none" strike="noStrike" cap="none" dirty="0">
                          <a:latin typeface="Calibri" panose="020F0502020204030204" pitchFamily="34" charset="0"/>
                          <a:cs typeface="Calibri" panose="020F0502020204030204" pitchFamily="34" charset="0"/>
                          <a:sym typeface="Calibri"/>
                        </a:rPr>
                        <a:t>Make a model of each t</a:t>
                      </a:r>
                      <a:r>
                        <a:rPr lang="en-US" sz="1200" dirty="0">
                          <a:latin typeface="Calibri" panose="020F0502020204030204" pitchFamily="34" charset="0"/>
                          <a:cs typeface="Calibri" panose="020F0502020204030204" pitchFamily="34" charset="0"/>
                          <a:sym typeface="Calibri"/>
                        </a:rPr>
                        <a:t>ype of angle</a:t>
                      </a:r>
                      <a:r>
                        <a:rPr lang="en-US" sz="1200" u="none" strike="noStrike" cap="none" dirty="0">
                          <a:latin typeface="Calibri" panose="020F0502020204030204" pitchFamily="34" charset="0"/>
                          <a:cs typeface="Calibri" panose="020F0502020204030204" pitchFamily="34" charset="0"/>
                          <a:sym typeface="Calibri"/>
                        </a:rPr>
                        <a:t> using spaghetti noodles and marshmallows. Label each angle with </a:t>
                      </a:r>
                      <a:r>
                        <a:rPr lang="en-US" sz="1200" dirty="0">
                          <a:latin typeface="Calibri" panose="020F0502020204030204" pitchFamily="34" charset="0"/>
                          <a:cs typeface="Calibri" panose="020F0502020204030204" pitchFamily="34" charset="0"/>
                          <a:sym typeface="Calibri"/>
                        </a:rPr>
                        <a:t>its</a:t>
                      </a:r>
                      <a:r>
                        <a:rPr lang="en-US" sz="1200" u="none" strike="noStrike" cap="none" dirty="0">
                          <a:latin typeface="Calibri" panose="020F0502020204030204" pitchFamily="34" charset="0"/>
                          <a:cs typeface="Calibri" panose="020F0502020204030204" pitchFamily="34" charset="0"/>
                          <a:sym typeface="Calibri"/>
                        </a:rPr>
                        <a:t> measurement </a:t>
                      </a:r>
                      <a:r>
                        <a:rPr lang="en-US" sz="1200" dirty="0">
                          <a:latin typeface="Calibri" panose="020F0502020204030204" pitchFamily="34" charset="0"/>
                          <a:cs typeface="Calibri" panose="020F0502020204030204" pitchFamily="34" charset="0"/>
                          <a:sym typeface="Calibri"/>
                        </a:rPr>
                        <a:t>and type</a:t>
                      </a:r>
                      <a:r>
                        <a:rPr lang="en-US" sz="1200" u="none" strike="noStrike" cap="none" dirty="0">
                          <a:latin typeface="Calibri" panose="020F0502020204030204" pitchFamily="34" charset="0"/>
                          <a:cs typeface="Calibri" panose="020F0502020204030204" pitchFamily="34" charset="0"/>
                          <a:sym typeface="Calibri"/>
                        </a:rPr>
                        <a:t>.</a:t>
                      </a:r>
                      <a:endParaRPr sz="1200" u="none" strike="noStrike" cap="none" dirty="0">
                        <a:latin typeface="Calibri" panose="020F0502020204030204" pitchFamily="34" charset="0"/>
                        <a:ea typeface="Calibri"/>
                        <a:cs typeface="Calibri" panose="020F0502020204030204" pitchFamily="34" charset="0"/>
                        <a:sym typeface="Calibri"/>
                      </a:endParaRPr>
                    </a:p>
                  </a:txBody>
                  <a:tcPr marL="68575" marR="68575" marT="91425" marB="91425">
                    <a:gradFill flip="none" rotWithShape="1">
                      <a:gsLst>
                        <a:gs pos="66000">
                          <a:schemeClr val="accent2">
                            <a:lumMod val="20000"/>
                            <a:lumOff val="80000"/>
                          </a:schemeClr>
                        </a:gs>
                        <a:gs pos="100000">
                          <a:srgbClr val="D8D8D8"/>
                        </a:gs>
                      </a:gsLst>
                      <a:lin ang="2700000" scaled="1"/>
                      <a:tileRect/>
                    </a:gradFill>
                  </a:tcPr>
                </a:tc>
                <a:tc>
                  <a:txBody>
                    <a:bodyPr/>
                    <a:lstStyle/>
                    <a:p>
                      <a:pPr marL="0" marR="0" lvl="0" indent="0" algn="ctr" rtl="0">
                        <a:lnSpc>
                          <a:spcPct val="115000"/>
                        </a:lnSpc>
                        <a:spcBef>
                          <a:spcPts val="0"/>
                        </a:spcBef>
                        <a:spcAft>
                          <a:spcPts val="600"/>
                        </a:spcAft>
                        <a:buClr>
                          <a:srgbClr val="000000"/>
                        </a:buClr>
                        <a:buSzPts val="2000"/>
                        <a:buFont typeface="Arial"/>
                        <a:buNone/>
                      </a:pPr>
                      <a:r>
                        <a:rPr lang="en-US" sz="2000" b="1" u="none" strike="noStrike" cap="none" dirty="0">
                          <a:solidFill>
                            <a:srgbClr val="910D28"/>
                          </a:solidFill>
                          <a:latin typeface="Calibri" panose="020F0502020204030204" pitchFamily="34" charset="0"/>
                          <a:cs typeface="Calibri" panose="020F0502020204030204" pitchFamily="34" charset="0"/>
                          <a:sym typeface="Calibri"/>
                        </a:rPr>
                        <a:t>Angles of a Home</a:t>
                      </a:r>
                      <a:endParaRPr sz="2000" b="1" u="none" strike="noStrike" cap="none" dirty="0">
                        <a:solidFill>
                          <a:srgbClr val="910D28"/>
                        </a:solidFill>
                        <a:latin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Clr>
                          <a:srgbClr val="000000"/>
                        </a:buClr>
                        <a:buSzPts val="1400"/>
                        <a:buFont typeface="Arial"/>
                        <a:buNone/>
                      </a:pPr>
                      <a:r>
                        <a:rPr lang="en-US" sz="1200" u="none" strike="noStrike" cap="none" dirty="0">
                          <a:latin typeface="Calibri" panose="020F0502020204030204" pitchFamily="34" charset="0"/>
                          <a:cs typeface="Calibri" panose="020F0502020204030204" pitchFamily="34" charset="0"/>
                          <a:sym typeface="Calibri"/>
                        </a:rPr>
                        <a:t>Draw a house that includes each angle type. Provide a separate answer sheet that has each angle labeled with </a:t>
                      </a:r>
                      <a:r>
                        <a:rPr lang="en-US" sz="1200" dirty="0">
                          <a:latin typeface="Calibri" panose="020F0502020204030204" pitchFamily="34" charset="0"/>
                          <a:cs typeface="Calibri" panose="020F0502020204030204" pitchFamily="34" charset="0"/>
                          <a:sym typeface="Calibri"/>
                        </a:rPr>
                        <a:t>its</a:t>
                      </a:r>
                      <a:r>
                        <a:rPr lang="en-US" sz="1200" u="none" strike="noStrike" cap="none" dirty="0">
                          <a:latin typeface="Calibri" panose="020F0502020204030204" pitchFamily="34" charset="0"/>
                          <a:cs typeface="Calibri" panose="020F0502020204030204" pitchFamily="34" charset="0"/>
                          <a:sym typeface="Calibri"/>
                        </a:rPr>
                        <a:t> measurement </a:t>
                      </a:r>
                      <a:r>
                        <a:rPr lang="en-US" sz="1200" dirty="0">
                          <a:latin typeface="Calibri" panose="020F0502020204030204" pitchFamily="34" charset="0"/>
                          <a:cs typeface="Calibri" panose="020F0502020204030204" pitchFamily="34" charset="0"/>
                          <a:sym typeface="Calibri"/>
                        </a:rPr>
                        <a:t>and type</a:t>
                      </a:r>
                      <a:r>
                        <a:rPr lang="en-US" sz="1200" u="none" strike="noStrike" cap="none" dirty="0">
                          <a:latin typeface="Calibri" panose="020F0502020204030204" pitchFamily="34" charset="0"/>
                          <a:cs typeface="Calibri" panose="020F0502020204030204" pitchFamily="34" charset="0"/>
                          <a:sym typeface="Calibri"/>
                        </a:rPr>
                        <a:t>.</a:t>
                      </a:r>
                      <a:endParaRPr sz="1200" u="none" strike="noStrike" cap="none" dirty="0">
                        <a:latin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dirty="0">
                        <a:latin typeface="Calibri" panose="020F0502020204030204" pitchFamily="34" charset="0"/>
                        <a:ea typeface="Calibri"/>
                        <a:cs typeface="Calibri" panose="020F0502020204030204" pitchFamily="34" charset="0"/>
                        <a:sym typeface="Calibri"/>
                      </a:endParaRPr>
                    </a:p>
                  </a:txBody>
                  <a:tcPr marL="68575" marR="68575" marT="91425" marB="91425">
                    <a:gradFill flip="none" rotWithShape="1">
                      <a:gsLst>
                        <a:gs pos="66000">
                          <a:schemeClr val="accent2">
                            <a:lumMod val="20000"/>
                            <a:lumOff val="80000"/>
                          </a:schemeClr>
                        </a:gs>
                        <a:gs pos="100000">
                          <a:srgbClr val="D8D8D8"/>
                        </a:gs>
                      </a:gsLst>
                      <a:lin ang="2700000" scaled="1"/>
                      <a:tileRect/>
                    </a:gradFill>
                  </a:tcPr>
                </a:tc>
                <a:extLst>
                  <a:ext uri="{0D108BD9-81ED-4DB2-BD59-A6C34878D82A}">
                    <a16:rowId xmlns:a16="http://schemas.microsoft.com/office/drawing/2014/main" val="10000"/>
                  </a:ext>
                </a:extLst>
              </a:tr>
              <a:tr h="2172875">
                <a:tc>
                  <a:txBody>
                    <a:bodyPr/>
                    <a:lstStyle/>
                    <a:p>
                      <a:pPr marL="0" marR="0" lvl="0" indent="0" algn="l" rtl="0">
                        <a:lnSpc>
                          <a:spcPct val="115000"/>
                        </a:lnSpc>
                        <a:spcBef>
                          <a:spcPts val="0"/>
                        </a:spcBef>
                        <a:spcAft>
                          <a:spcPts val="600"/>
                        </a:spcAft>
                        <a:buClr>
                          <a:srgbClr val="000000"/>
                        </a:buClr>
                        <a:buSzPts val="1200"/>
                        <a:buFont typeface="Arial"/>
                        <a:buNone/>
                      </a:pPr>
                      <a:r>
                        <a:rPr lang="en-US" sz="1200" u="none" strike="noStrike" cap="none" dirty="0">
                          <a:latin typeface="Calibri" panose="020F0502020204030204" pitchFamily="34" charset="0"/>
                          <a:cs typeface="Calibri" panose="020F0502020204030204" pitchFamily="34" charset="0"/>
                          <a:sym typeface="Calibri"/>
                        </a:rPr>
                        <a:t>Search for each type of angle in the classroom. With your tablet, take a photo and create a presentation. In the presentation, label each angle</a:t>
                      </a:r>
                      <a:r>
                        <a:rPr lang="en-US" sz="1200" dirty="0">
                          <a:latin typeface="Calibri" panose="020F0502020204030204" pitchFamily="34" charset="0"/>
                          <a:cs typeface="Calibri" panose="020F0502020204030204" pitchFamily="34" charset="0"/>
                          <a:sym typeface="Calibri"/>
                        </a:rPr>
                        <a:t>’s</a:t>
                      </a:r>
                      <a:r>
                        <a:rPr lang="en-US" sz="1200" u="none" strike="noStrike" cap="none" dirty="0">
                          <a:latin typeface="Calibri" panose="020F0502020204030204" pitchFamily="34" charset="0"/>
                          <a:cs typeface="Calibri" panose="020F0502020204030204" pitchFamily="34" charset="0"/>
                          <a:sym typeface="Calibri"/>
                        </a:rPr>
                        <a:t> measurement</a:t>
                      </a:r>
                      <a:r>
                        <a:rPr lang="en-US" sz="1200" dirty="0">
                          <a:latin typeface="Calibri" panose="020F0502020204030204" pitchFamily="34" charset="0"/>
                          <a:cs typeface="Calibri" panose="020F0502020204030204" pitchFamily="34" charset="0"/>
                          <a:sym typeface="Calibri"/>
                        </a:rPr>
                        <a:t> and type</a:t>
                      </a:r>
                      <a:r>
                        <a:rPr lang="en-US" sz="1200" u="none" strike="noStrike" cap="none" dirty="0">
                          <a:latin typeface="Calibri" panose="020F0502020204030204" pitchFamily="34" charset="0"/>
                          <a:cs typeface="Calibri" panose="020F0502020204030204" pitchFamily="34" charset="0"/>
                          <a:sym typeface="Calibri"/>
                        </a:rPr>
                        <a:t>.</a:t>
                      </a:r>
                      <a:endParaRPr sz="1200" u="none" strike="noStrike" cap="none" dirty="0">
                        <a:latin typeface="Calibri" panose="020F0502020204030204" pitchFamily="34" charset="0"/>
                        <a:cs typeface="Calibri" panose="020F0502020204030204" pitchFamily="34" charset="0"/>
                        <a:sym typeface="Calibri"/>
                      </a:endParaRPr>
                    </a:p>
                    <a:p>
                      <a:pPr marL="0" marR="0" lvl="0" indent="0" algn="ctr" rtl="0">
                        <a:lnSpc>
                          <a:spcPct val="115000"/>
                        </a:lnSpc>
                        <a:spcBef>
                          <a:spcPts val="0"/>
                        </a:spcBef>
                        <a:spcAft>
                          <a:spcPts val="0"/>
                        </a:spcAft>
                        <a:buClr>
                          <a:srgbClr val="000000"/>
                        </a:buClr>
                        <a:buSzPts val="2000"/>
                        <a:buFont typeface="Arial"/>
                        <a:buNone/>
                      </a:pPr>
                      <a:r>
                        <a:rPr lang="en-US" sz="2000" b="1" u="none" strike="noStrike" cap="none" dirty="0">
                          <a:solidFill>
                            <a:srgbClr val="910D28"/>
                          </a:solidFill>
                          <a:latin typeface="Calibri" panose="020F0502020204030204" pitchFamily="34" charset="0"/>
                          <a:cs typeface="Calibri" panose="020F0502020204030204" pitchFamily="34" charset="0"/>
                          <a:sym typeface="Calibri"/>
                        </a:rPr>
                        <a:t>Scavenger Hunt</a:t>
                      </a:r>
                      <a:endParaRPr sz="2000" b="1" u="none" strike="noStrike" cap="none" dirty="0">
                        <a:solidFill>
                          <a:srgbClr val="910D28"/>
                        </a:solidFill>
                        <a:latin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latin typeface="Calibri" panose="020F0502020204030204" pitchFamily="34" charset="0"/>
                          <a:cs typeface="Calibri" panose="020F0502020204030204" pitchFamily="34" charset="0"/>
                          <a:sym typeface="Calibri"/>
                        </a:rPr>
                        <a:t> </a:t>
                      </a:r>
                      <a:endParaRPr sz="1200" u="none" strike="noStrike" cap="none" dirty="0">
                        <a:latin typeface="Calibri" panose="020F0502020204030204" pitchFamily="34" charset="0"/>
                        <a:ea typeface="Calibri"/>
                        <a:cs typeface="Calibri" panose="020F0502020204030204" pitchFamily="34" charset="0"/>
                        <a:sym typeface="Calibri"/>
                      </a:endParaRPr>
                    </a:p>
                  </a:txBody>
                  <a:tcPr marL="68575" marR="68575" marT="91425" marB="91425" anchor="b">
                    <a:gradFill flip="none" rotWithShape="1">
                      <a:gsLst>
                        <a:gs pos="66000">
                          <a:schemeClr val="accent2">
                            <a:lumMod val="20000"/>
                            <a:lumOff val="80000"/>
                          </a:schemeClr>
                        </a:gs>
                        <a:gs pos="100000">
                          <a:srgbClr val="D8D8D8"/>
                        </a:gs>
                      </a:gsLst>
                      <a:lin ang="2700000" scaled="1"/>
                      <a:tileRect/>
                    </a:gradFill>
                  </a:tcPr>
                </a:tc>
                <a:tc>
                  <a:txBody>
                    <a:bodyPr/>
                    <a:lstStyle/>
                    <a:p>
                      <a:pPr marL="0" marR="0" lvl="0" indent="0" algn="l" rtl="0">
                        <a:lnSpc>
                          <a:spcPct val="115000"/>
                        </a:lnSpc>
                        <a:spcBef>
                          <a:spcPts val="0"/>
                        </a:spcBef>
                        <a:spcAft>
                          <a:spcPts val="600"/>
                        </a:spcAft>
                        <a:buClr>
                          <a:srgbClr val="000000"/>
                        </a:buClr>
                        <a:buSzPts val="1400"/>
                        <a:buFont typeface="Arial"/>
                        <a:buNone/>
                      </a:pPr>
                      <a:r>
                        <a:rPr lang="en-US" sz="1200" u="none" strike="noStrike" cap="none" dirty="0">
                          <a:latin typeface="Calibri" panose="020F0502020204030204" pitchFamily="34" charset="0"/>
                          <a:cs typeface="Calibri" panose="020F0502020204030204" pitchFamily="34" charset="0"/>
                          <a:sym typeface="Calibri"/>
                        </a:rPr>
                        <a:t>Write a test question For each </a:t>
                      </a:r>
                      <a:r>
                        <a:rPr lang="en-US" sz="1200" dirty="0">
                          <a:latin typeface="Calibri" panose="020F0502020204030204" pitchFamily="34" charset="0"/>
                          <a:cs typeface="Calibri" panose="020F0502020204030204" pitchFamily="34" charset="0"/>
                          <a:sym typeface="Calibri"/>
                        </a:rPr>
                        <a:t>type of angle</a:t>
                      </a:r>
                      <a:r>
                        <a:rPr lang="en-US" sz="1200" u="none" strike="noStrike" cap="none" dirty="0">
                          <a:latin typeface="Calibri" panose="020F0502020204030204" pitchFamily="34" charset="0"/>
                          <a:cs typeface="Calibri" panose="020F0502020204030204" pitchFamily="34" charset="0"/>
                          <a:sym typeface="Calibri"/>
                        </a:rPr>
                        <a:t>. It can be fill-in-the-blank, multiple-choice, matching, etc. Provide a separate answer sheet.</a:t>
                      </a:r>
                      <a:endParaRPr sz="1200" u="none" strike="noStrike" cap="none" dirty="0">
                        <a:latin typeface="Calibri" panose="020F0502020204030204" pitchFamily="34" charset="0"/>
                        <a:cs typeface="Calibri" panose="020F0502020204030204" pitchFamily="34" charset="0"/>
                        <a:sym typeface="Calibri"/>
                      </a:endParaRPr>
                    </a:p>
                    <a:p>
                      <a:pPr marL="0" marR="0" lvl="0" indent="0" algn="ctr" rtl="0">
                        <a:lnSpc>
                          <a:spcPct val="115000"/>
                        </a:lnSpc>
                        <a:spcBef>
                          <a:spcPts val="0"/>
                        </a:spcBef>
                        <a:spcAft>
                          <a:spcPts val="0"/>
                        </a:spcAft>
                        <a:buClr>
                          <a:srgbClr val="000000"/>
                        </a:buClr>
                        <a:buSzPts val="2000"/>
                        <a:buFont typeface="Arial"/>
                        <a:buNone/>
                      </a:pPr>
                      <a:r>
                        <a:rPr lang="en-US" sz="2000" b="1" u="none" strike="noStrike" cap="none" dirty="0">
                          <a:solidFill>
                            <a:srgbClr val="910D28"/>
                          </a:solidFill>
                          <a:latin typeface="Calibri" panose="020F0502020204030204" pitchFamily="34" charset="0"/>
                          <a:cs typeface="Calibri" panose="020F0502020204030204" pitchFamily="34" charset="0"/>
                          <a:sym typeface="Calibri"/>
                        </a:rPr>
                        <a:t>Create-A-Test</a:t>
                      </a:r>
                      <a:endParaRPr sz="2000" b="1" u="none" strike="noStrike" cap="none" dirty="0">
                        <a:solidFill>
                          <a:srgbClr val="910D28"/>
                        </a:solidFill>
                        <a:latin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latin typeface="Calibri" panose="020F0502020204030204" pitchFamily="34" charset="0"/>
                          <a:cs typeface="Calibri" panose="020F0502020204030204" pitchFamily="34" charset="0"/>
                          <a:sym typeface="Calibri"/>
                        </a:rPr>
                        <a:t> </a:t>
                      </a:r>
                      <a:endParaRPr sz="1200" u="none" strike="noStrike" cap="none" dirty="0">
                        <a:latin typeface="Calibri" panose="020F0502020204030204" pitchFamily="34" charset="0"/>
                        <a:ea typeface="Calibri"/>
                        <a:cs typeface="Calibri" panose="020F0502020204030204" pitchFamily="34" charset="0"/>
                        <a:sym typeface="Calibri"/>
                      </a:endParaRPr>
                    </a:p>
                  </a:txBody>
                  <a:tcPr marL="68575" marR="68575" marT="91425" marB="91425" anchor="b">
                    <a:gradFill flip="none" rotWithShape="1">
                      <a:gsLst>
                        <a:gs pos="66000">
                          <a:schemeClr val="accent2">
                            <a:lumMod val="20000"/>
                            <a:lumOff val="80000"/>
                          </a:schemeClr>
                        </a:gs>
                        <a:gs pos="100000">
                          <a:srgbClr val="D8D8D8"/>
                        </a:gs>
                      </a:gsLst>
                      <a:lin ang="2700000" scaled="1"/>
                      <a:tileRect/>
                    </a:gradFill>
                  </a:tcPr>
                </a:tc>
                <a:extLst>
                  <a:ext uri="{0D108BD9-81ED-4DB2-BD59-A6C34878D82A}">
                    <a16:rowId xmlns:a16="http://schemas.microsoft.com/office/drawing/2014/main" val="10001"/>
                  </a:ext>
                </a:extLst>
              </a:tr>
            </a:tbl>
          </a:graphicData>
        </a:graphic>
      </p:graphicFrame>
      <p:sp>
        <p:nvSpPr>
          <p:cNvPr id="246" name="Google Shape;246;g85ed1180c0_0_150"/>
          <p:cNvSpPr txBox="1">
            <a:spLocks noGrp="1"/>
          </p:cNvSpPr>
          <p:nvPr>
            <p:ph type="title"/>
          </p:nvPr>
        </p:nvSpPr>
        <p:spPr>
          <a:xfrm>
            <a:off x="457200" y="129778"/>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Choice Board</a:t>
            </a:r>
            <a:endParaRPr dirty="0"/>
          </a:p>
        </p:txBody>
      </p:sp>
      <p:sp>
        <p:nvSpPr>
          <p:cNvPr id="247" name="Google Shape;247;g85ed1180c0_0_150"/>
          <p:cNvSpPr txBox="1"/>
          <p:nvPr/>
        </p:nvSpPr>
        <p:spPr>
          <a:xfrm>
            <a:off x="2258700" y="2385450"/>
            <a:ext cx="4626600" cy="1035000"/>
          </a:xfrm>
          <a:prstGeom prst="rect">
            <a:avLst/>
          </a:prstGeom>
          <a:solidFill>
            <a:schemeClr val="accent5">
              <a:lumMod val="20000"/>
              <a:lumOff val="80000"/>
            </a:schemeClr>
          </a:solid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600"/>
              </a:spcAft>
              <a:buClr>
                <a:schemeClr val="dk1"/>
              </a:buClr>
              <a:buSzPts val="1100"/>
              <a:buFont typeface="Arial"/>
              <a:buNone/>
            </a:pPr>
            <a:r>
              <a:rPr lang="en-US" sz="2000" b="1" i="0" u="none" strike="noStrike" cap="none" dirty="0">
                <a:solidFill>
                  <a:srgbClr val="910D28"/>
                </a:solidFill>
                <a:latin typeface="Calibri"/>
                <a:ea typeface="Calibri"/>
                <a:cs typeface="Calibri"/>
                <a:sym typeface="Calibri"/>
              </a:rPr>
              <a:t>Chant It</a:t>
            </a:r>
            <a:r>
              <a:rPr lang="en-US" sz="2000" b="1" dirty="0">
                <a:solidFill>
                  <a:srgbClr val="910D28"/>
                </a:solidFill>
                <a:latin typeface="Calibri"/>
                <a:ea typeface="Calibri"/>
                <a:cs typeface="Calibri"/>
                <a:sym typeface="Calibri"/>
              </a:rPr>
              <a:t>, </a:t>
            </a:r>
            <a:r>
              <a:rPr lang="en-US" sz="2000" b="1" i="0" u="none" strike="noStrike" cap="none" dirty="0">
                <a:solidFill>
                  <a:srgbClr val="910D28"/>
                </a:solidFill>
                <a:latin typeface="Calibri"/>
                <a:ea typeface="Calibri"/>
                <a:cs typeface="Calibri"/>
                <a:sym typeface="Calibri"/>
              </a:rPr>
              <a:t>Sing It</a:t>
            </a:r>
            <a:r>
              <a:rPr lang="en-US" sz="2000" b="1" dirty="0">
                <a:solidFill>
                  <a:srgbClr val="910D28"/>
                </a:solidFill>
                <a:latin typeface="Calibri"/>
                <a:ea typeface="Calibri"/>
                <a:cs typeface="Calibri"/>
                <a:sym typeface="Calibri"/>
              </a:rPr>
              <a:t>, </a:t>
            </a:r>
            <a:r>
              <a:rPr lang="en-US" sz="2000" b="1" i="0" u="none" strike="noStrike" cap="none" dirty="0">
                <a:solidFill>
                  <a:srgbClr val="910D28"/>
                </a:solidFill>
                <a:latin typeface="Calibri"/>
                <a:ea typeface="Calibri"/>
                <a:cs typeface="Calibri"/>
                <a:sym typeface="Calibri"/>
              </a:rPr>
              <a:t>Rap It</a:t>
            </a:r>
            <a:endParaRPr sz="2000" b="1" i="0" u="none" strike="noStrike" cap="none" dirty="0">
              <a:solidFill>
                <a:srgbClr val="910D28"/>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Write a song that you will perform for the class that describes each of the different angles and their measurements.</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85ed1180c0_0_17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Card Sort</a:t>
            </a:r>
            <a:endParaRPr/>
          </a:p>
        </p:txBody>
      </p:sp>
      <p:sp>
        <p:nvSpPr>
          <p:cNvPr id="94" name="Google Shape;94;g85ed1180c0_0_172"/>
          <p:cNvSpPr txBox="1">
            <a:spLocks noGrp="1"/>
          </p:cNvSpPr>
          <p:nvPr>
            <p:ph type="body" idx="1"/>
          </p:nvPr>
        </p:nvSpPr>
        <p:spPr>
          <a:xfrm>
            <a:off x="457200" y="1440064"/>
            <a:ext cx="4426772" cy="14107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2400"/>
              <a:buNone/>
            </a:pPr>
            <a:r>
              <a:rPr lang="en-US" sz="2800" dirty="0"/>
              <a:t>Walk around the room and look at the way that other groups sorted their cards.</a:t>
            </a:r>
            <a:endParaRPr sz="2800" dirty="0"/>
          </a:p>
        </p:txBody>
      </p:sp>
      <p:pic>
        <p:nvPicPr>
          <p:cNvPr id="6" name="Google Shape;86;p4">
            <a:extLst>
              <a:ext uri="{FF2B5EF4-FFF2-40B4-BE49-F238E27FC236}">
                <a16:creationId xmlns:a16="http://schemas.microsoft.com/office/drawing/2014/main" id="{88D5A392-80D9-B645-857E-FC52FEBFCE5F}"/>
              </a:ext>
            </a:extLst>
          </p:cNvPr>
          <p:cNvPicPr preferRelativeResize="0">
            <a:picLocks noChangeAspect="1"/>
          </p:cNvPicPr>
          <p:nvPr/>
        </p:nvPicPr>
        <p:blipFill rotWithShape="1">
          <a:blip r:embed="rId3">
            <a:alphaModFix/>
          </a:blip>
          <a:srcRect/>
          <a:stretch/>
        </p:blipFill>
        <p:spPr>
          <a:xfrm rot="540000">
            <a:off x="5432535" y="1005719"/>
            <a:ext cx="2224927" cy="28689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82b36de8fe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100" name="Google Shape;100;g82b36de8fe_0_0"/>
          <p:cNvSpPr txBox="1">
            <a:spLocks noGrp="1"/>
          </p:cNvSpPr>
          <p:nvPr>
            <p:ph type="body" idx="1"/>
          </p:nvPr>
        </p:nvSpPr>
        <p:spPr>
          <a:xfrm>
            <a:off x="530352" y="2028498"/>
            <a:ext cx="8074152"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i="1" dirty="0"/>
              <a:t>How does geometry help us describe objects all around us?</a:t>
            </a:r>
            <a:endParaRPr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2a36e2338_0_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106" name="Google Shape;106;g82a36e2338_0_6"/>
          <p:cNvSpPr txBox="1">
            <a:spLocks noGrp="1"/>
          </p:cNvSpPr>
          <p:nvPr>
            <p:ph type="body" idx="1"/>
          </p:nvPr>
        </p:nvSpPr>
        <p:spPr>
          <a:xfrm>
            <a:off x="457200" y="1451610"/>
            <a:ext cx="8229600" cy="1587425"/>
          </a:xfrm>
          <a:prstGeom prst="rect">
            <a:avLst/>
          </a:prstGeom>
          <a:noFill/>
          <a:ln>
            <a:noFill/>
          </a:ln>
        </p:spPr>
        <p:txBody>
          <a:bodyPr spcFirstLastPara="1" wrap="square" lIns="91425" tIns="45700" rIns="91425" bIns="45700" anchor="ctr" anchorCtr="0">
            <a:noAutofit/>
          </a:bodyPr>
          <a:lstStyle/>
          <a:p>
            <a:pPr marL="457200" lvl="0" indent="-393700" algn="l" rtl="0">
              <a:lnSpc>
                <a:spcPct val="100000"/>
              </a:lnSpc>
              <a:spcBef>
                <a:spcPts val="0"/>
              </a:spcBef>
              <a:spcAft>
                <a:spcPts val="1200"/>
              </a:spcAft>
              <a:buSzPts val="2600"/>
              <a:buChar char="•"/>
            </a:pPr>
            <a:r>
              <a:rPr lang="en-US" dirty="0"/>
              <a:t>Classify and sort shapes based on their angle measurements.</a:t>
            </a:r>
            <a:endParaRPr dirty="0"/>
          </a:p>
          <a:p>
            <a:pPr marL="457200" lvl="0" indent="-393700" algn="l" rtl="0">
              <a:lnSpc>
                <a:spcPct val="100000"/>
              </a:lnSpc>
              <a:spcBef>
                <a:spcPts val="0"/>
              </a:spcBef>
              <a:spcAft>
                <a:spcPts val="1200"/>
              </a:spcAft>
              <a:buSzPts val="2600"/>
              <a:buChar char="•"/>
            </a:pPr>
            <a:r>
              <a:rPr lang="en-US" dirty="0"/>
              <a:t>Measure the size of angles in various objects.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6"/>
          <p:cNvPicPr preferRelativeResize="0">
            <a:picLocks noChangeAspect="1"/>
          </p:cNvPicPr>
          <p:nvPr/>
        </p:nvPicPr>
        <p:blipFill rotWithShape="1">
          <a:blip r:embed="rId3">
            <a:alphaModFix/>
          </a:blip>
          <a:srcRect/>
          <a:stretch/>
        </p:blipFill>
        <p:spPr>
          <a:xfrm rot="540000">
            <a:off x="5356570" y="895434"/>
            <a:ext cx="2458365" cy="3156422"/>
          </a:xfrm>
          <a:prstGeom prst="rect">
            <a:avLst/>
          </a:prstGeom>
          <a:noFill/>
          <a:ln>
            <a:noFill/>
          </a:ln>
        </p:spPr>
      </p:pic>
      <p:sp>
        <p:nvSpPr>
          <p:cNvPr id="112" name="Google Shape;112;p6"/>
          <p:cNvSpPr txBox="1">
            <a:spLocks noGrp="1"/>
          </p:cNvSpPr>
          <p:nvPr>
            <p:ph type="title"/>
          </p:nvPr>
        </p:nvSpPr>
        <p:spPr>
          <a:xfrm>
            <a:off x="457202" y="45267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Strategy Harvest</a:t>
            </a:r>
            <a:endParaRPr dirty="0"/>
          </a:p>
        </p:txBody>
      </p:sp>
      <p:sp>
        <p:nvSpPr>
          <p:cNvPr id="113" name="Google Shape;113;p6"/>
          <p:cNvSpPr txBox="1">
            <a:spLocks noGrp="1"/>
          </p:cNvSpPr>
          <p:nvPr>
            <p:ph type="body" idx="1"/>
          </p:nvPr>
        </p:nvSpPr>
        <p:spPr>
          <a:xfrm>
            <a:off x="457197" y="1506743"/>
            <a:ext cx="4394501" cy="857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600"/>
              <a:buNone/>
            </a:pPr>
            <a:r>
              <a:rPr lang="en-US" dirty="0"/>
              <a:t>What are some different ways we can solve the problem?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82a36e2338_0_19"/>
          <p:cNvSpPr txBox="1">
            <a:spLocks noGrp="1"/>
          </p:cNvSpPr>
          <p:nvPr>
            <p:ph type="body" idx="1"/>
          </p:nvPr>
        </p:nvSpPr>
        <p:spPr>
          <a:xfrm>
            <a:off x="589725" y="758952"/>
            <a:ext cx="7772400" cy="3151401"/>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Your bedroom door is open 66 degrees. To get your new bed inside you need it to be open an additional 31 degrees. To get your new dresser inside you need it to be open another 24 degrees beyond what you need for the bed. How wide, in degrees, does your door need to be open in order to get both your bed and your dresser in your room?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87bd558667_0_0"/>
          <p:cNvSpPr txBox="1">
            <a:spLocks noGrp="1"/>
          </p:cNvSpPr>
          <p:nvPr>
            <p:ph type="body" idx="1"/>
          </p:nvPr>
        </p:nvSpPr>
        <p:spPr>
          <a:xfrm>
            <a:off x="589725" y="1233153"/>
            <a:ext cx="7772400" cy="267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Your bedroom door is open 66 degrees, but in order to get your new bed inside you need it to be open 99 degrees. To get your new dresser in, you need it to be open 127 degrees. How much farther do you need to open your door to get your new bed and dresser inside?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87bd558667_0_4"/>
          <p:cNvSpPr txBox="1">
            <a:spLocks noGrp="1"/>
          </p:cNvSpPr>
          <p:nvPr>
            <p:ph type="body" idx="1"/>
          </p:nvPr>
        </p:nvSpPr>
        <p:spPr>
          <a:xfrm>
            <a:off x="589725" y="1233153"/>
            <a:ext cx="7772400" cy="267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Your bedroom door is open 66 degrees, but to get your new bed inside you need it to be open 99 degrees. To get your new dresser in, you need it to be open 127 degrees. How much farther do you need to open your door for it to make a straight angle?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TotalTime>
  <Words>800</Words>
  <Application>Microsoft Macintosh PowerPoint</Application>
  <PresentationFormat>On-screen Show (16:9)</PresentationFormat>
  <Paragraphs>68</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Calibri</vt:lpstr>
      <vt:lpstr>Arial</vt:lpstr>
      <vt:lpstr>Noto Sans Symbols</vt:lpstr>
      <vt:lpstr>Constantia</vt:lpstr>
      <vt:lpstr>Georgia</vt:lpstr>
      <vt:lpstr>Times New Roman</vt:lpstr>
      <vt:lpstr>LEARN theme</vt:lpstr>
      <vt:lpstr>LEARN theme</vt:lpstr>
      <vt:lpstr>Wild Angles:  Acute and Obtuse and Right, Oh My!</vt:lpstr>
      <vt:lpstr>Card Sort</vt:lpstr>
      <vt:lpstr>Card Sort</vt:lpstr>
      <vt:lpstr>Essential Question</vt:lpstr>
      <vt:lpstr>Learning Objectives</vt:lpstr>
      <vt:lpstr>Strategy Harvest</vt:lpstr>
      <vt:lpstr>PowerPoint Presentation</vt:lpstr>
      <vt:lpstr>PowerPoint Presentation</vt:lpstr>
      <vt:lpstr>PowerPoint Presentation</vt:lpstr>
      <vt:lpstr>STAR Notes</vt:lpstr>
      <vt:lpstr>The Angles Song</vt:lpstr>
      <vt:lpstr>Right Angle</vt:lpstr>
      <vt:lpstr>Acute Angle</vt:lpstr>
      <vt:lpstr>Obtuse Angle</vt:lpstr>
      <vt:lpstr>Straight Angle</vt:lpstr>
      <vt:lpstr>Protractor</vt:lpstr>
      <vt:lpstr>STAR Notes</vt:lpstr>
      <vt:lpstr>Measure Your Name</vt:lpstr>
      <vt:lpstr>Choice Board</vt:lpstr>
      <vt:lpstr>Choice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 Angles:  Acute and Obtuse and Right, Oh My!</dc:title>
  <dc:creator>K20 Center</dc:creator>
  <cp:lastModifiedBy>Hoang, Ada C.</cp:lastModifiedBy>
  <cp:revision>18</cp:revision>
  <dcterms:modified xsi:type="dcterms:W3CDTF">2020-07-09T17:56:17Z</dcterms:modified>
</cp:coreProperties>
</file>