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99" r:id="rId3"/>
    <p:sldId id="257" r:id="rId4"/>
    <p:sldId id="30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3TYY9n/7K99ehqJWRvt0zjxKL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learn.k20center.ou.edu/strategy/151"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pbG9rv6xtZc"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learn.k20center.ou.edu/strategy/12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learn.k20center.ou.edu/strategy/120"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cde3b32a5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cde3b32a5d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SzPts val="1100"/>
              <a:buNone/>
            </a:pPr>
            <a:r>
              <a:rPr lang="en">
                <a:solidFill>
                  <a:schemeClr val="dk1"/>
                </a:solidFill>
              </a:rPr>
              <a:t>Miller, A. (2014, September 25). </a:t>
            </a:r>
            <a:r>
              <a:rPr lang="en" i="1">
                <a:solidFill>
                  <a:schemeClr val="dk1"/>
                </a:solidFill>
              </a:rPr>
              <a:t>Home</a:t>
            </a:r>
            <a:r>
              <a:rPr lang="en">
                <a:solidFill>
                  <a:schemeClr val="dk1"/>
                </a:solidFill>
              </a:rPr>
              <a:t>. bigwords101. https://bigwords101.com/2014/blog/its-well-it-was-national-punctuation-day/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K20 Center. (n.d.). Card matching. Strategies. https://learn.k20center.ou.edu/strategy/1837</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de7eacd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2cde7eacd3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cde7eacd3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2cde7eacd36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de7eacd3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cde7eacd3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cde7eacd3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2cde7eacd36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de7eacd3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cde7eacd3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cde7eacd3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2cde7eacd36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cde7eacd3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2cde7eacd36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cde7eacd3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2cde7eacd36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cde7eacd3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2cde7eacd36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cde7eacd36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2cde7eacd36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cde7eacd3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2cde7eacd36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cde7eacd36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2cde7eacd36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cde7eacd36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2cde7eacd36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cde7eacd3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2cde7eacd36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da162d162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2da162d162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ddd86af8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2ddd86af8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Jolley, Richard.  (1998, 7 July). Someone who knows apostrophes.. https://www.cartoonstock.com/cartoon?searchID=CS269414</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ddd86af80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2ddd86af80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ddd86af80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2ddd86af808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ddd86af80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2ddd86af808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dd86af80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2ddd86af808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ddd86af8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2ddd86af8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ddd86af80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2ddd86af808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ddd86af80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2ddd86af808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ddd86af80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g2ddd86af808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ddd86af808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2ddd86af808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K20 Center. (n.d.). Pass the Problem. Strategies.</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https://learn.k20center.ou.edu/strategy/151</a:t>
            </a:r>
            <a:endParaRPr u="sng">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K20 Center. (n.d.). Taking a bite. Interview with entrepreneur (Restaurant Owner). </a:t>
            </a:r>
            <a:r>
              <a:rPr lang="en-US" dirty="0">
                <a:hlinkClick r:id="rId3"/>
              </a:rPr>
              <a:t>K20 ICAP - Entrepreneur (Restaurant Owner) - Taking a Bite (youtube.com)</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de3b32a5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cde3b32a5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
                <a:solidFill>
                  <a:schemeClr val="dk1"/>
                </a:solidFill>
              </a:rPr>
              <a:t>Rooks, S. (2024, March 16). </a:t>
            </a:r>
            <a:r>
              <a:rPr lang="en" i="1">
                <a:solidFill>
                  <a:schemeClr val="dk1"/>
                </a:solidFill>
              </a:rPr>
              <a:t>No apostrophes in plurals!</a:t>
            </a:r>
            <a:r>
              <a:rPr lang="en">
                <a:solidFill>
                  <a:schemeClr val="dk1"/>
                </a:solidFill>
              </a:rPr>
              <a:t>. Grammar Goddess Communication. https://grammargoddess.com/no-apostrophes-in-plurals-2/ </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cde7eacd3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2cde7eacd36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dirty="0">
                <a:solidFill>
                  <a:schemeClr val="dk1"/>
                </a:solidFill>
              </a:rPr>
              <a:t>K20 Center. (n.d.). Synectics. Strategies. Retrieved from </a:t>
            </a:r>
            <a:r>
              <a:rPr lang="en" u="sng" dirty="0">
                <a:solidFill>
                  <a:srgbClr val="1155CC"/>
                </a:solidFill>
                <a:hlinkClick r:id="rId3">
                  <a:extLst>
                    <a:ext uri="{A12FA001-AC4F-418D-AE19-62706E023703}">
                      <ahyp:hlinkClr xmlns:ahyp="http://schemas.microsoft.com/office/drawing/2018/hyperlinkcolor" val="tx"/>
                    </a:ext>
                  </a:extLst>
                </a:hlinkClick>
              </a:rPr>
              <a:t>https://learn.k20center.ou.edu/strategy/120</a:t>
            </a:r>
            <a:r>
              <a:rPr lang="en" dirty="0">
                <a:solidFill>
                  <a:schemeClr val="dk1"/>
                </a:solidFill>
              </a:rPr>
              <a:t> </a:t>
            </a:r>
          </a:p>
          <a:p>
            <a:pPr marL="0" lvl="0" indent="0" algn="l" rtl="0">
              <a:lnSpc>
                <a:spcPct val="115000"/>
              </a:lnSpc>
              <a:spcBef>
                <a:spcPts val="0"/>
              </a:spcBef>
              <a:spcAft>
                <a:spcPts val="1000"/>
              </a:spcAft>
              <a:buClr>
                <a:schemeClr val="dk1"/>
              </a:buClr>
              <a:buSzPts val="1100"/>
              <a:buFont typeface="Arial"/>
              <a:buNone/>
            </a:pPr>
            <a:r>
              <a:rPr lang="en" dirty="0">
                <a:solidFill>
                  <a:schemeClr val="dk1"/>
                </a:solidFill>
              </a:rPr>
              <a:t>Tricycle. (n.d.). </a:t>
            </a:r>
            <a:r>
              <a:rPr lang="en-US" dirty="0">
                <a:solidFill>
                  <a:schemeClr val="dk1"/>
                </a:solidFill>
              </a:rPr>
              <a:t>https://clipartcraft.com/images/bike-clipart-tricycle-3.png</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da162d162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2da162d162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100"/>
              <a:buNone/>
            </a:pPr>
            <a:r>
              <a:rPr lang="en">
                <a:solidFill>
                  <a:schemeClr val="dk1"/>
                </a:solidFill>
              </a:rPr>
              <a:t>K20 Center. (n.d.). Synectics. Strategies. Retrieved from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https://learn.k20center.ou.edu/strategy/120</a:t>
            </a:r>
            <a:r>
              <a:rPr lang="en">
                <a:solidFill>
                  <a:schemeClr val="dk1"/>
                </a:solidFill>
              </a:rPr>
              <a: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de3b32a5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cde3b32a5d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
                <a:solidFill>
                  <a:schemeClr val="dk1"/>
                </a:solidFill>
              </a:rPr>
              <a:t>Rutkowski, A. (2015, September 30). </a:t>
            </a:r>
            <a:r>
              <a:rPr lang="en" i="1">
                <a:solidFill>
                  <a:schemeClr val="dk1"/>
                </a:solidFill>
              </a:rPr>
              <a:t>The apostrophe (yawn!)</a:t>
            </a:r>
            <a:r>
              <a:rPr lang="en">
                <a:solidFill>
                  <a:schemeClr val="dk1"/>
                </a:solidFill>
              </a:rPr>
              <a:t>. No Harm Spilt. https://noharmspilt.com/2015/09/30/the-apostrophe-yawn/ </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cde3b32a5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2cde3b32a5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Greengrocers. (n.d.). Apostrophes. https://4.bp.blogspot.com/-6mzXOB7Fyp4/UeGbdVNYLQI/AAAAAAAAAG8/I09WTGBr_C4/s1600/Greengrocers%2527_Apostrophe.jpg</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de3b32a5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2cde3b32a5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 i="0" dirty="0">
                <a:solidFill>
                  <a:schemeClr val="dk1"/>
                </a:solidFill>
              </a:rPr>
              <a:t>Oysterville Daybook (blog) " Sydney of Oysterville. Sydney of Oysterville. (n.d.). https://sydneyofoysterville.com/oysterville-daybook/page/3/?wpmp_switcher=desktop </a:t>
            </a:r>
            <a:endParaRPr i="0" dirty="0">
              <a:solidFill>
                <a:schemeClr val="dk1"/>
              </a:solidFill>
            </a:endParaRPr>
          </a:p>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de3b32a5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cde3b32a5d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
              <a:t>The grammar vandal. (n.d.). https://thegrammarvandal.wordpress.com/page/8/ </a:t>
            </a: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de3b32a5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2cde3b32a5d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SzPts val="1100"/>
              <a:buNone/>
            </a:pPr>
            <a:r>
              <a:rPr lang="en">
                <a:solidFill>
                  <a:schemeClr val="dk1"/>
                </a:solidFill>
              </a:rPr>
              <a:t>Linton, B. (2021, March 21). </a:t>
            </a:r>
            <a:r>
              <a:rPr lang="en" i="1">
                <a:solidFill>
                  <a:schemeClr val="dk1"/>
                </a:solidFill>
              </a:rPr>
              <a:t>Punctuation made easy – apostrophes: Beth Linton</a:t>
            </a:r>
            <a:r>
              <a:rPr lang="en">
                <a:solidFill>
                  <a:schemeClr val="dk1"/>
                </a:solidFill>
              </a:rPr>
              <a:t>. Beth Linton - Helen. https://www.bethlinton.co.uk/post/punctuation-made-easy-apostrophes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
        <p:cNvGrpSpPr/>
        <p:nvPr/>
      </p:nvGrpSpPr>
      <p:grpSpPr>
        <a:xfrm>
          <a:off x="0" y="0"/>
          <a:ext cx="0" cy="0"/>
          <a:chOff x="0" y="0"/>
          <a:chExt cx="0" cy="0"/>
        </a:xfrm>
      </p:grpSpPr>
      <p:sp>
        <p:nvSpPr>
          <p:cNvPr id="9" name="Google Shape;9;p3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3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1" name="Google Shape;11;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45"/>
        <p:cNvGrpSpPr/>
        <p:nvPr/>
      </p:nvGrpSpPr>
      <p:grpSpPr>
        <a:xfrm>
          <a:off x="0" y="0"/>
          <a:ext cx="0" cy="0"/>
          <a:chOff x="0" y="0"/>
          <a:chExt cx="0" cy="0"/>
        </a:xfrm>
      </p:grpSpPr>
      <p:pic>
        <p:nvPicPr>
          <p:cNvPr id="46" name="Google Shape;46;p4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9" name="Google Shape;49;p40"/>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50"/>
        <p:cNvGrpSpPr/>
        <p:nvPr/>
      </p:nvGrpSpPr>
      <p:grpSpPr>
        <a:xfrm>
          <a:off x="0" y="0"/>
          <a:ext cx="0" cy="0"/>
          <a:chOff x="0" y="0"/>
          <a:chExt cx="0" cy="0"/>
        </a:xfrm>
      </p:grpSpPr>
      <p:sp>
        <p:nvSpPr>
          <p:cNvPr id="51" name="Google Shape;51;p41"/>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2" name="Google Shape;52;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3" name="Google Shape;53;p4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1"/>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5" name="Google Shape;55;p41"/>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56" name="Google Shape;56;p41"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7"/>
        <p:cNvGrpSpPr/>
        <p:nvPr/>
      </p:nvGrpSpPr>
      <p:grpSpPr>
        <a:xfrm>
          <a:off x="0" y="0"/>
          <a:ext cx="0" cy="0"/>
          <a:chOff x="0" y="0"/>
          <a:chExt cx="0" cy="0"/>
        </a:xfrm>
      </p:grpSpPr>
      <p:sp>
        <p:nvSpPr>
          <p:cNvPr id="58" name="Google Shape;58;p4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9" name="Google Shape;59;p4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0" name="Google Shape;60;p4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1"/>
        <p:cNvGrpSpPr/>
        <p:nvPr/>
      </p:nvGrpSpPr>
      <p:grpSpPr>
        <a:xfrm>
          <a:off x="0" y="0"/>
          <a:ext cx="0" cy="0"/>
          <a:chOff x="0" y="0"/>
          <a:chExt cx="0" cy="0"/>
        </a:xfrm>
      </p:grpSpPr>
      <p:sp>
        <p:nvSpPr>
          <p:cNvPr id="62" name="Google Shape;62;p43"/>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3" name="Google Shape;63;p43"/>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4" name="Google Shape;64;p4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5" name="Google Shape;65;p4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6"/>
        <p:cNvGrpSpPr/>
        <p:nvPr/>
      </p:nvGrpSpPr>
      <p:grpSpPr>
        <a:xfrm>
          <a:off x="0" y="0"/>
          <a:ext cx="0" cy="0"/>
          <a:chOff x="0" y="0"/>
          <a:chExt cx="0" cy="0"/>
        </a:xfrm>
      </p:grpSpPr>
      <p:pic>
        <p:nvPicPr>
          <p:cNvPr id="67" name="Google Shape;67;p4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8" name="Google Shape;68;p44"/>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9" name="Google Shape;69;p4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0"/>
        <p:cNvGrpSpPr/>
        <p:nvPr/>
      </p:nvGrpSpPr>
      <p:grpSpPr>
        <a:xfrm>
          <a:off x="0" y="0"/>
          <a:ext cx="0" cy="0"/>
          <a:chOff x="0" y="0"/>
          <a:chExt cx="0" cy="0"/>
        </a:xfrm>
      </p:grpSpPr>
      <p:pic>
        <p:nvPicPr>
          <p:cNvPr id="71" name="Google Shape;71;p4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4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3"/>
        <p:cNvGrpSpPr/>
        <p:nvPr/>
      </p:nvGrpSpPr>
      <p:grpSpPr>
        <a:xfrm>
          <a:off x="0" y="0"/>
          <a:ext cx="0" cy="0"/>
          <a:chOff x="0" y="0"/>
          <a:chExt cx="0" cy="0"/>
        </a:xfrm>
      </p:grpSpPr>
      <p:pic>
        <p:nvPicPr>
          <p:cNvPr id="74" name="Google Shape;74;p4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5" name="Google Shape;75;p4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6"/>
        <p:cNvGrpSpPr/>
        <p:nvPr/>
      </p:nvGrpSpPr>
      <p:grpSpPr>
        <a:xfrm>
          <a:off x="0" y="0"/>
          <a:ext cx="0" cy="0"/>
          <a:chOff x="0" y="0"/>
          <a:chExt cx="0" cy="0"/>
        </a:xfrm>
      </p:grpSpPr>
      <p:pic>
        <p:nvPicPr>
          <p:cNvPr id="77" name="Google Shape;77;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79"/>
        <p:cNvGrpSpPr/>
        <p:nvPr/>
      </p:nvGrpSpPr>
      <p:grpSpPr>
        <a:xfrm>
          <a:off x="0" y="0"/>
          <a:ext cx="0" cy="0"/>
          <a:chOff x="0" y="0"/>
          <a:chExt cx="0" cy="0"/>
        </a:xfrm>
      </p:grpSpPr>
      <p:pic>
        <p:nvPicPr>
          <p:cNvPr id="80" name="Google Shape;80;p5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1" name="Google Shape;81;p5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83" name="Google Shape;83;p50"/>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2"/>
        <p:cNvGrpSpPr/>
        <p:nvPr/>
      </p:nvGrpSpPr>
      <p:grpSpPr>
        <a:xfrm>
          <a:off x="0" y="0"/>
          <a:ext cx="0" cy="0"/>
          <a:chOff x="0" y="0"/>
          <a:chExt cx="0" cy="0"/>
        </a:xfrm>
      </p:grpSpPr>
      <p:pic>
        <p:nvPicPr>
          <p:cNvPr id="13" name="Google Shape;13;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4"/>
        <p:cNvGrpSpPr/>
        <p:nvPr/>
      </p:nvGrpSpPr>
      <p:grpSpPr>
        <a:xfrm>
          <a:off x="0" y="0"/>
          <a:ext cx="0" cy="0"/>
          <a:chOff x="0" y="0"/>
          <a:chExt cx="0" cy="0"/>
        </a:xfrm>
      </p:grpSpPr>
      <p:sp>
        <p:nvSpPr>
          <p:cNvPr id="15" name="Google Shape;15;p3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34"/>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a:lnSpc>
                <a:spcPct val="115000"/>
              </a:lnSpc>
              <a:spcBef>
                <a:spcPts val="300"/>
              </a:spcBef>
              <a:spcAft>
                <a:spcPts val="0"/>
              </a:spcAft>
              <a:buSzPts val="1300"/>
              <a:buChar char="●"/>
              <a:defRPr/>
            </a:lvl1pPr>
            <a:lvl2pPr marL="914400" lvl="1" indent="-273050" algn="l">
              <a:lnSpc>
                <a:spcPct val="100000"/>
              </a:lnSpc>
              <a:spcBef>
                <a:spcPts val="300"/>
              </a:spcBef>
              <a:spcAft>
                <a:spcPts val="0"/>
              </a:spcAft>
              <a:buSzPts val="7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285750" algn="l">
              <a:lnSpc>
                <a:spcPct val="100000"/>
              </a:lnSpc>
              <a:spcBef>
                <a:spcPts val="300"/>
              </a:spcBef>
              <a:spcAft>
                <a:spcPts val="0"/>
              </a:spcAft>
              <a:buSzPts val="9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21" name="Google Shape;21;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
        <p:cNvGrpSpPr/>
        <p:nvPr/>
      </p:nvGrpSpPr>
      <p:grpSpPr>
        <a:xfrm>
          <a:off x="0" y="0"/>
          <a:ext cx="0" cy="0"/>
          <a:chOff x="0" y="0"/>
          <a:chExt cx="0" cy="0"/>
        </a:xfrm>
      </p:grpSpPr>
      <p:sp>
        <p:nvSpPr>
          <p:cNvPr id="23" name="Google Shape;23;p3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3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3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7" name="Google Shape;27;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 name="Google Shape;28;p3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3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2" name="Google Shape;32;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3" name="Google Shape;33;p3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34"/>
        <p:cNvGrpSpPr/>
        <p:nvPr/>
      </p:nvGrpSpPr>
      <p:grpSpPr>
        <a:xfrm>
          <a:off x="0" y="0"/>
          <a:ext cx="0" cy="0"/>
          <a:chOff x="0" y="0"/>
          <a:chExt cx="0" cy="0"/>
        </a:xfrm>
      </p:grpSpPr>
      <p:pic>
        <p:nvPicPr>
          <p:cNvPr id="35" name="Google Shape;35;p3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sp>
        <p:nvSpPr>
          <p:cNvPr id="37" name="Google Shape;37;p3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8" name="Google Shape;38;p3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9" name="Google Shape;39;p3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40"/>
        <p:cNvGrpSpPr/>
        <p:nvPr/>
      </p:nvGrpSpPr>
      <p:grpSpPr>
        <a:xfrm>
          <a:off x="0" y="0"/>
          <a:ext cx="0" cy="0"/>
          <a:chOff x="0" y="0"/>
          <a:chExt cx="0" cy="0"/>
        </a:xfrm>
      </p:grpSpPr>
      <p:pic>
        <p:nvPicPr>
          <p:cNvPr id="41" name="Google Shape;41;p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3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4" name="Google Shape;44;p39"/>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pbG9rv6xtZc"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2cde3b32a5d_0_21"/>
          <p:cNvPicPr preferRelativeResize="0"/>
          <p:nvPr/>
        </p:nvPicPr>
        <p:blipFill rotWithShape="1">
          <a:blip r:embed="rId3">
            <a:alphaModFix/>
          </a:blip>
          <a:srcRect/>
          <a:stretch/>
        </p:blipFill>
        <p:spPr>
          <a:xfrm>
            <a:off x="2219325" y="1828800"/>
            <a:ext cx="4705350" cy="1485900"/>
          </a:xfrm>
          <a:prstGeom prst="rect">
            <a:avLst/>
          </a:prstGeom>
          <a:noFill/>
          <a:ln w="28575" cap="flat" cmpd="sng">
            <a:solidFill>
              <a:schemeClr val="dk2"/>
            </a:solidFill>
            <a:prstDash val="solid"/>
            <a:round/>
            <a:headEnd type="none" w="sm" len="sm"/>
            <a:tailEnd type="none" w="sm" len="sm"/>
          </a:ln>
        </p:spPr>
      </p:pic>
      <p:pic>
        <p:nvPicPr>
          <p:cNvPr id="138" name="Google Shape;138;g2cde3b32a5d_0_21"/>
          <p:cNvPicPr preferRelativeResize="0"/>
          <p:nvPr/>
        </p:nvPicPr>
        <p:blipFill rotWithShape="1">
          <a:blip r:embed="rId4">
            <a:alphaModFix/>
          </a:blip>
          <a:srcRect l="21133" r="21139"/>
          <a:stretch/>
        </p:blipFill>
        <p:spPr>
          <a:xfrm>
            <a:off x="7583100" y="30725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g2cde3b32a5d_0_25"/>
          <p:cNvPicPr preferRelativeResize="0"/>
          <p:nvPr/>
        </p:nvPicPr>
        <p:blipFill rotWithShape="1">
          <a:blip r:embed="rId3">
            <a:alphaModFix/>
          </a:blip>
          <a:srcRect/>
          <a:stretch/>
        </p:blipFill>
        <p:spPr>
          <a:xfrm>
            <a:off x="2760088" y="152400"/>
            <a:ext cx="3623835" cy="4838702"/>
          </a:xfrm>
          <a:prstGeom prst="rect">
            <a:avLst/>
          </a:prstGeom>
          <a:noFill/>
          <a:ln w="28575" cap="flat" cmpd="sng">
            <a:solidFill>
              <a:schemeClr val="dk2"/>
            </a:solidFill>
            <a:prstDash val="solid"/>
            <a:round/>
            <a:headEnd type="none" w="sm" len="sm"/>
            <a:tailEnd type="none" w="sm" len="sm"/>
          </a:ln>
        </p:spPr>
      </p:pic>
      <p:pic>
        <p:nvPicPr>
          <p:cNvPr id="144" name="Google Shape;144;g2cde3b32a5d_0_25"/>
          <p:cNvPicPr preferRelativeResize="0"/>
          <p:nvPr/>
        </p:nvPicPr>
        <p:blipFill rotWithShape="1">
          <a:blip r:embed="rId4">
            <a:alphaModFix/>
          </a:blip>
          <a:srcRect l="21133" r="21139"/>
          <a:stretch/>
        </p:blipFill>
        <p:spPr>
          <a:xfrm>
            <a:off x="7583100" y="30725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2cde3b32a5d_0_29"/>
          <p:cNvPicPr preferRelativeResize="0"/>
          <p:nvPr/>
        </p:nvPicPr>
        <p:blipFill rotWithShape="1">
          <a:blip r:embed="rId3">
            <a:alphaModFix/>
          </a:blip>
          <a:srcRect/>
          <a:stretch/>
        </p:blipFill>
        <p:spPr>
          <a:xfrm>
            <a:off x="2433963" y="989600"/>
            <a:ext cx="4276075" cy="3164300"/>
          </a:xfrm>
          <a:prstGeom prst="rect">
            <a:avLst/>
          </a:prstGeom>
          <a:noFill/>
          <a:ln w="28575" cap="flat" cmpd="sng">
            <a:solidFill>
              <a:schemeClr val="dk2"/>
            </a:solidFill>
            <a:prstDash val="solid"/>
            <a:round/>
            <a:headEnd type="none" w="sm" len="sm"/>
            <a:tailEnd type="none" w="sm" len="sm"/>
          </a:ln>
        </p:spPr>
      </p:pic>
      <p:pic>
        <p:nvPicPr>
          <p:cNvPr id="150" name="Google Shape;150;g2cde3b32a5d_0_29"/>
          <p:cNvPicPr preferRelativeResize="0"/>
          <p:nvPr/>
        </p:nvPicPr>
        <p:blipFill rotWithShape="1">
          <a:blip r:embed="rId4">
            <a:alphaModFix/>
          </a:blip>
          <a:srcRect l="21133" r="21139"/>
          <a:stretch/>
        </p:blipFill>
        <p:spPr>
          <a:xfrm>
            <a:off x="7583100" y="30725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p>
            <a:pPr marL="0" lvl="0" indent="0" algn="l" rtl="0">
              <a:lnSpc>
                <a:spcPct val="100000"/>
              </a:lnSpc>
              <a:spcBef>
                <a:spcPts val="0"/>
              </a:spcBef>
              <a:spcAft>
                <a:spcPts val="0"/>
              </a:spcAft>
              <a:buSzPts val="1400"/>
              <a:buNone/>
            </a:pPr>
            <a:r>
              <a:rPr lang="en" dirty="0"/>
              <a:t>Card Matching</a:t>
            </a:r>
            <a:endParaRPr dirty="0"/>
          </a:p>
        </p:txBody>
      </p:sp>
      <p:sp>
        <p:nvSpPr>
          <p:cNvPr id="156" name="Google Shape;156;p5"/>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p>
            <a:pPr marL="0" lvl="0" indent="0" algn="l" rtl="0">
              <a:lnSpc>
                <a:spcPct val="115000"/>
              </a:lnSpc>
              <a:spcBef>
                <a:spcPts val="300"/>
              </a:spcBef>
              <a:spcAft>
                <a:spcPts val="0"/>
              </a:spcAft>
              <a:buSzPts val="1300"/>
              <a:buNone/>
            </a:pPr>
            <a:r>
              <a:rPr lang="en" dirty="0"/>
              <a:t>Match the rule with the example sentence.</a:t>
            </a:r>
            <a:endParaRPr dirty="0"/>
          </a:p>
        </p:txBody>
      </p:sp>
      <p:pic>
        <p:nvPicPr>
          <p:cNvPr id="157" name="Google Shape;157;p5"/>
          <p:cNvPicPr preferRelativeResize="0"/>
          <p:nvPr/>
        </p:nvPicPr>
        <p:blipFill rotWithShape="1">
          <a:blip r:embed="rId3">
            <a:alphaModFix/>
          </a:blip>
          <a:srcRect l="-293" t="-13041" r="-293" b="-13038"/>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Rules for Using Apostrophes</a:t>
            </a:r>
            <a:endParaRPr dirty="0"/>
          </a:p>
        </p:txBody>
      </p:sp>
      <p:sp>
        <p:nvSpPr>
          <p:cNvPr id="163" name="Google Shape;163;p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164" name="Google Shape;164;p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dirty="0"/>
              <a:t>Example</a:t>
            </a:r>
            <a:endParaRPr sz="2600" dirty="0"/>
          </a:p>
        </p:txBody>
      </p:sp>
      <p:sp>
        <p:nvSpPr>
          <p:cNvPr id="165" name="Google Shape;165;p7"/>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1800"/>
              <a:buNone/>
            </a:pPr>
            <a:r>
              <a:rPr lang="en" sz="2400" dirty="0"/>
              <a:t>Use an apostrophe to show </a:t>
            </a:r>
            <a:r>
              <a:rPr lang="en" sz="2400" b="1" dirty="0">
                <a:solidFill>
                  <a:srgbClr val="910D28"/>
                </a:solidFill>
              </a:rPr>
              <a:t>possession</a:t>
            </a:r>
            <a:r>
              <a:rPr lang="en" sz="2400" dirty="0"/>
              <a:t> with a </a:t>
            </a:r>
            <a:r>
              <a:rPr lang="en" sz="2400" b="1" dirty="0">
                <a:solidFill>
                  <a:srgbClr val="910D28"/>
                </a:solidFill>
              </a:rPr>
              <a:t>singular noun</a:t>
            </a:r>
            <a:r>
              <a:rPr lang="en" sz="2400" dirty="0"/>
              <a:t> by adding an apostrophe plus the letter </a:t>
            </a:r>
            <a:r>
              <a:rPr lang="en" sz="2400" b="1" dirty="0">
                <a:solidFill>
                  <a:schemeClr val="accent4"/>
                </a:solidFill>
              </a:rPr>
              <a:t>“s.”</a:t>
            </a:r>
            <a:endParaRPr sz="2400" b="1" dirty="0">
              <a:solidFill>
                <a:schemeClr val="accent4"/>
              </a:solidFill>
            </a:endParaRPr>
          </a:p>
        </p:txBody>
      </p:sp>
      <p:sp>
        <p:nvSpPr>
          <p:cNvPr id="166" name="Google Shape;166;p7"/>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360"/>
              </a:spcBef>
              <a:spcAft>
                <a:spcPts val="0"/>
              </a:spcAft>
              <a:buClr>
                <a:schemeClr val="dk1"/>
              </a:buClr>
              <a:buSzPts val="1100"/>
              <a:buFont typeface="Arial"/>
              <a:buNone/>
            </a:pPr>
            <a:r>
              <a:rPr lang="en" sz="2400" dirty="0"/>
              <a:t>Gordon Ramsay's restaurants sometimes reflect the different cultures he has experienced. </a:t>
            </a:r>
            <a:endParaRPr sz="2400" dirty="0"/>
          </a:p>
        </p:txBody>
      </p:sp>
      <p:pic>
        <p:nvPicPr>
          <p:cNvPr id="167" name="Google Shape;167;p7"/>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cde7eacd36_0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Rules for Using Apostrophes</a:t>
            </a:r>
            <a:endParaRPr dirty="0"/>
          </a:p>
        </p:txBody>
      </p:sp>
      <p:sp>
        <p:nvSpPr>
          <p:cNvPr id="173" name="Google Shape;173;g2cde7eacd36_0_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174" name="Google Shape;174;g2cde7eacd36_0_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175" name="Google Shape;175;g2cde7eacd36_0_0"/>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to show </a:t>
            </a:r>
            <a:r>
              <a:rPr lang="en" sz="2400" b="1" dirty="0">
                <a:solidFill>
                  <a:srgbClr val="910D28"/>
                </a:solidFill>
              </a:rPr>
              <a:t>possession</a:t>
            </a:r>
            <a:r>
              <a:rPr lang="en" sz="2400" dirty="0"/>
              <a:t> with a </a:t>
            </a:r>
            <a:r>
              <a:rPr lang="en" sz="2400" b="1" dirty="0">
                <a:solidFill>
                  <a:srgbClr val="910D28"/>
                </a:solidFill>
              </a:rPr>
              <a:t>common noun</a:t>
            </a:r>
            <a:r>
              <a:rPr lang="en" sz="2400" dirty="0"/>
              <a:t> by adding an apostrophe plus the letter </a:t>
            </a:r>
            <a:r>
              <a:rPr lang="en" sz="2400" b="1" dirty="0">
                <a:solidFill>
                  <a:schemeClr val="accent4"/>
                </a:solidFill>
              </a:rPr>
              <a:t>“s.”</a:t>
            </a:r>
            <a:endParaRPr sz="2400" b="1" dirty="0">
              <a:solidFill>
                <a:schemeClr val="accent4"/>
              </a:solidFill>
            </a:endParaRPr>
          </a:p>
        </p:txBody>
      </p:sp>
      <p:sp>
        <p:nvSpPr>
          <p:cNvPr id="176" name="Google Shape;176;g2cde7eacd36_0_0"/>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400" dirty="0"/>
              <a:t>The restaurant’s hours changed when the chef’s hat caught on fire. </a:t>
            </a:r>
            <a:endParaRPr sz="2400" dirty="0"/>
          </a:p>
        </p:txBody>
      </p:sp>
      <p:pic>
        <p:nvPicPr>
          <p:cNvPr id="177" name="Google Shape;177;g2cde7eacd36_0_0"/>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cde7eacd36_0_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Rules for Using Apostrophes</a:t>
            </a:r>
            <a:endParaRPr dirty="0"/>
          </a:p>
        </p:txBody>
      </p:sp>
      <p:sp>
        <p:nvSpPr>
          <p:cNvPr id="183" name="Google Shape;183;g2cde7eacd36_0_8"/>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184" name="Google Shape;184;g2cde7eacd36_0_8"/>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185" name="Google Shape;185;g2cde7eacd36_0_8"/>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a:t>Use an apostrophe to show </a:t>
            </a:r>
            <a:r>
              <a:rPr lang="en" sz="2400" b="1">
                <a:solidFill>
                  <a:srgbClr val="910D28"/>
                </a:solidFill>
              </a:rPr>
              <a:t>possession</a:t>
            </a:r>
            <a:r>
              <a:rPr lang="en" sz="2400"/>
              <a:t> with a </a:t>
            </a:r>
            <a:r>
              <a:rPr lang="en" sz="2400" b="1">
                <a:solidFill>
                  <a:srgbClr val="910D28"/>
                </a:solidFill>
              </a:rPr>
              <a:t>common noun</a:t>
            </a:r>
            <a:r>
              <a:rPr lang="en" sz="2400">
                <a:solidFill>
                  <a:srgbClr val="910D28"/>
                </a:solidFill>
              </a:rPr>
              <a:t> </a:t>
            </a:r>
            <a:r>
              <a:rPr lang="en" sz="2400" b="1">
                <a:solidFill>
                  <a:srgbClr val="910D28"/>
                </a:solidFill>
              </a:rPr>
              <a:t>that ends in “s,”</a:t>
            </a:r>
            <a:r>
              <a:rPr lang="en" sz="2400"/>
              <a:t> by adding a stand-alone apostrophe.</a:t>
            </a:r>
            <a:endParaRPr sz="2400"/>
          </a:p>
        </p:txBody>
      </p:sp>
      <p:sp>
        <p:nvSpPr>
          <p:cNvPr id="186" name="Google Shape;186;g2cde7eacd36_0_8"/>
          <p:cNvSpPr txBox="1">
            <a:spLocks noGrp="1"/>
          </p:cNvSpPr>
          <p:nvPr>
            <p:ph type="body" idx="4"/>
          </p:nvPr>
        </p:nvSpPr>
        <p:spPr>
          <a:xfrm>
            <a:off x="4609837" y="1974760"/>
            <a:ext cx="4075290" cy="1667074"/>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400" dirty="0"/>
              <a:t>The chef had to remove the apricots’ pits before chopping them up. </a:t>
            </a:r>
            <a:endParaRPr sz="2400" dirty="0"/>
          </a:p>
        </p:txBody>
      </p:sp>
      <p:pic>
        <p:nvPicPr>
          <p:cNvPr id="187" name="Google Shape;187;g2cde7eacd36_0_8"/>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cde7eacd36_0_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193" name="Google Shape;193;g2cde7eacd36_0_1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194" name="Google Shape;194;g2cde7eacd36_0_1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195" name="Google Shape;195;g2cde7eacd36_0_1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to show </a:t>
            </a:r>
            <a:r>
              <a:rPr lang="en" sz="2400" b="1" dirty="0">
                <a:solidFill>
                  <a:srgbClr val="910D28"/>
                </a:solidFill>
              </a:rPr>
              <a:t>plural possession</a:t>
            </a:r>
            <a:r>
              <a:rPr lang="en" sz="2400" dirty="0"/>
              <a:t> with a </a:t>
            </a:r>
            <a:r>
              <a:rPr lang="en" sz="2400" b="1" dirty="0">
                <a:solidFill>
                  <a:srgbClr val="910D28"/>
                </a:solidFill>
              </a:rPr>
              <a:t>regular noun</a:t>
            </a:r>
            <a:r>
              <a:rPr lang="en" sz="2400" dirty="0"/>
              <a:t> by adding the letters </a:t>
            </a:r>
            <a:r>
              <a:rPr lang="en" sz="2400" b="1" dirty="0">
                <a:solidFill>
                  <a:schemeClr val="accent4"/>
                </a:solidFill>
              </a:rPr>
              <a:t>“s”</a:t>
            </a:r>
            <a:r>
              <a:rPr lang="en" sz="2400" b="1" dirty="0">
                <a:solidFill>
                  <a:schemeClr val="accent4">
                    <a:lumMod val="75000"/>
                  </a:schemeClr>
                </a:solidFill>
              </a:rPr>
              <a:t> </a:t>
            </a:r>
            <a:r>
              <a:rPr lang="en" sz="2400" dirty="0"/>
              <a:t>or </a:t>
            </a:r>
            <a:r>
              <a:rPr lang="en" sz="2400" b="1" dirty="0">
                <a:solidFill>
                  <a:schemeClr val="accent4"/>
                </a:solidFill>
              </a:rPr>
              <a:t>“es” </a:t>
            </a:r>
            <a:r>
              <a:rPr lang="en" sz="2400" dirty="0"/>
              <a:t>plus an apostrophe.</a:t>
            </a:r>
            <a:endParaRPr sz="2400" dirty="0"/>
          </a:p>
        </p:txBody>
      </p:sp>
      <p:sp>
        <p:nvSpPr>
          <p:cNvPr id="196" name="Google Shape;196;g2cde7eacd36_0_1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360"/>
              </a:spcBef>
              <a:spcAft>
                <a:spcPts val="0"/>
              </a:spcAft>
              <a:buSzPts val="1100"/>
              <a:buNone/>
            </a:pPr>
            <a:r>
              <a:rPr lang="en" sz="2400" dirty="0"/>
              <a:t>Chef Nobu Matsuhisa's restaurants' menus showcase a fusion of traditional Japanese cuisine and innovative techniques, drawing food enthusiasts worldwide.</a:t>
            </a:r>
            <a:endParaRPr sz="2400" dirty="0"/>
          </a:p>
        </p:txBody>
      </p:sp>
      <p:pic>
        <p:nvPicPr>
          <p:cNvPr id="197" name="Google Shape;197;g2cde7eacd36_0_16"/>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cde7eacd36_0_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203" name="Google Shape;203;g2cde7eacd36_0_2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204" name="Google Shape;204;g2cde7eacd36_0_2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205" name="Google Shape;205;g2cde7eacd36_0_24"/>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to show </a:t>
            </a:r>
            <a:r>
              <a:rPr lang="en" sz="2400" b="1" dirty="0">
                <a:solidFill>
                  <a:srgbClr val="910D28"/>
                </a:solidFill>
              </a:rPr>
              <a:t>plural possession</a:t>
            </a:r>
            <a:r>
              <a:rPr lang="en" sz="2400" dirty="0"/>
              <a:t> with </a:t>
            </a:r>
            <a:r>
              <a:rPr lang="en" sz="2400" b="1" dirty="0">
                <a:solidFill>
                  <a:srgbClr val="910D28"/>
                </a:solidFill>
              </a:rPr>
              <a:t>irregular nouns</a:t>
            </a:r>
            <a:r>
              <a:rPr lang="en" sz="2400" b="1" dirty="0"/>
              <a:t> </a:t>
            </a:r>
            <a:r>
              <a:rPr lang="en" sz="2400" dirty="0"/>
              <a:t>by writing out the entire irregular plural noun before adding an apostrophe or an apostrophe </a:t>
            </a:r>
            <a:r>
              <a:rPr lang="en" sz="2400" b="1" dirty="0">
                <a:solidFill>
                  <a:schemeClr val="accent4"/>
                </a:solidFill>
              </a:rPr>
              <a:t>+ “s</a:t>
            </a:r>
            <a:r>
              <a:rPr lang="en" sz="2400" dirty="0">
                <a:solidFill>
                  <a:schemeClr val="accent4"/>
                </a:solidFill>
              </a:rPr>
              <a:t>.”</a:t>
            </a:r>
            <a:endParaRPr sz="2400" dirty="0">
              <a:solidFill>
                <a:schemeClr val="accent4"/>
              </a:solidFill>
            </a:endParaRPr>
          </a:p>
        </p:txBody>
      </p:sp>
      <p:sp>
        <p:nvSpPr>
          <p:cNvPr id="206" name="Google Shape;206;g2cde7eacd36_0_24"/>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360"/>
              </a:spcBef>
              <a:spcAft>
                <a:spcPts val="0"/>
              </a:spcAft>
              <a:buClr>
                <a:schemeClr val="dk1"/>
              </a:buClr>
              <a:buSzPts val="1100"/>
              <a:buFont typeface="Arial"/>
              <a:buNone/>
            </a:pPr>
            <a:r>
              <a:rPr lang="en" sz="2400" dirty="0"/>
              <a:t>The knives’ handles are made from green pakkawood-handled Japanese Damascus steel and offer an elegant and timeless design for chefs to use when cooking.</a:t>
            </a:r>
            <a:endParaRPr sz="2400" dirty="0"/>
          </a:p>
        </p:txBody>
      </p:sp>
      <p:pic>
        <p:nvPicPr>
          <p:cNvPr id="207" name="Google Shape;207;g2cde7eacd36_0_24"/>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cde7eacd36_0_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213" name="Google Shape;213;g2cde7eacd36_0_3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214" name="Google Shape;214;g2cde7eacd36_0_3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215" name="Google Shape;215;g2cde7eacd36_0_32"/>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to show </a:t>
            </a:r>
            <a:r>
              <a:rPr lang="en" sz="2400" b="1" dirty="0">
                <a:solidFill>
                  <a:srgbClr val="910D28"/>
                </a:solidFill>
              </a:rPr>
              <a:t>plural possession</a:t>
            </a:r>
            <a:r>
              <a:rPr lang="en" sz="2400" dirty="0"/>
              <a:t> of </a:t>
            </a:r>
            <a:r>
              <a:rPr lang="en" sz="2400" b="1" dirty="0">
                <a:solidFill>
                  <a:srgbClr val="910D28"/>
                </a:solidFill>
              </a:rPr>
              <a:t>proper names ending in “s,” “ch,” and “z”</a:t>
            </a:r>
            <a:r>
              <a:rPr lang="en" sz="2400" dirty="0"/>
              <a:t> by adding </a:t>
            </a:r>
            <a:r>
              <a:rPr lang="en" sz="2400" b="1" dirty="0">
                <a:solidFill>
                  <a:schemeClr val="accent4"/>
                </a:solidFill>
              </a:rPr>
              <a:t>“es,”</a:t>
            </a:r>
            <a:r>
              <a:rPr lang="en" sz="2400" b="1" dirty="0">
                <a:solidFill>
                  <a:schemeClr val="accent4">
                    <a:lumMod val="75000"/>
                  </a:schemeClr>
                </a:solidFill>
              </a:rPr>
              <a:t> </a:t>
            </a:r>
            <a:r>
              <a:rPr lang="en" sz="2400" dirty="0"/>
              <a:t>plus an apostrophe.</a:t>
            </a:r>
            <a:endParaRPr sz="2400" dirty="0"/>
          </a:p>
        </p:txBody>
      </p:sp>
      <p:sp>
        <p:nvSpPr>
          <p:cNvPr id="216" name="Google Shape;216;g2cde7eacd36_0_32"/>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0"/>
              </a:spcBef>
              <a:spcAft>
                <a:spcPts val="0"/>
              </a:spcAft>
              <a:buSzPts val="1100"/>
              <a:buNone/>
            </a:pPr>
            <a:r>
              <a:rPr lang="en" sz="2400"/>
              <a:t>Aarón Sánchezes’ cooking offers spicy flavors of Mexico in shows like, “Melting Pot,” “Heat Seekers,” “Taco Trip,” and “Chopped.”</a:t>
            </a:r>
            <a:endParaRPr sz="2400"/>
          </a:p>
        </p:txBody>
      </p:sp>
      <p:pic>
        <p:nvPicPr>
          <p:cNvPr id="217" name="Google Shape;217;g2cde7eacd36_0_32"/>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29BB-5F66-A753-1A35-C39CF9DE09F9}"/>
              </a:ext>
            </a:extLst>
          </p:cNvPr>
          <p:cNvSpPr>
            <a:spLocks noGrp="1"/>
          </p:cNvSpPr>
          <p:nvPr>
            <p:ph type="ctrTitle"/>
          </p:nvPr>
        </p:nvSpPr>
        <p:spPr>
          <a:xfrm>
            <a:off x="644652" y="1007598"/>
            <a:ext cx="5231362" cy="1371600"/>
          </a:xfrm>
        </p:spPr>
        <p:txBody>
          <a:bodyPr/>
          <a:lstStyle/>
          <a:p>
            <a:r>
              <a:rPr lang="en-US" dirty="0"/>
              <a:t>Mastering the Art </a:t>
            </a:r>
            <a:br>
              <a:rPr lang="en-US" dirty="0"/>
            </a:br>
            <a:r>
              <a:rPr lang="en-US" dirty="0"/>
              <a:t>of Apostrophes</a:t>
            </a:r>
          </a:p>
        </p:txBody>
      </p:sp>
      <p:sp>
        <p:nvSpPr>
          <p:cNvPr id="3" name="Subtitle 2">
            <a:extLst>
              <a:ext uri="{FF2B5EF4-FFF2-40B4-BE49-F238E27FC236}">
                <a16:creationId xmlns:a16="http://schemas.microsoft.com/office/drawing/2014/main" id="{7D31CF8F-28B4-50D7-C726-7C85CE626760}"/>
              </a:ext>
            </a:extLst>
          </p:cNvPr>
          <p:cNvSpPr>
            <a:spLocks noGrp="1"/>
          </p:cNvSpPr>
          <p:nvPr>
            <p:ph type="subTitle" idx="1"/>
          </p:nvPr>
        </p:nvSpPr>
        <p:spPr/>
        <p:txBody>
          <a:bodyPr/>
          <a:lstStyle/>
          <a:p>
            <a:r>
              <a:rPr lang="en-US" dirty="0"/>
              <a:t>Grammar</a:t>
            </a:r>
          </a:p>
        </p:txBody>
      </p:sp>
      <p:pic>
        <p:nvPicPr>
          <p:cNvPr id="4" name="Google Shape;90;p1">
            <a:extLst>
              <a:ext uri="{FF2B5EF4-FFF2-40B4-BE49-F238E27FC236}">
                <a16:creationId xmlns:a16="http://schemas.microsoft.com/office/drawing/2014/main" id="{92B79CAA-C3DB-073B-9C46-C6630E7DF98F}"/>
              </a:ext>
            </a:extLst>
          </p:cNvPr>
          <p:cNvPicPr preferRelativeResize="0"/>
          <p:nvPr/>
        </p:nvPicPr>
        <p:blipFill rotWithShape="1">
          <a:blip r:embed="rId2">
            <a:alphaModFix/>
          </a:blip>
          <a:srcRect l="23076" r="23070"/>
          <a:stretch/>
        </p:blipFill>
        <p:spPr>
          <a:xfrm>
            <a:off x="5978284" y="653381"/>
            <a:ext cx="2177768" cy="244612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29367331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cde7eacd36_0_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Rules for Using Apostrophes</a:t>
            </a:r>
            <a:endParaRPr dirty="0"/>
          </a:p>
        </p:txBody>
      </p:sp>
      <p:sp>
        <p:nvSpPr>
          <p:cNvPr id="223" name="Google Shape;223;g2cde7eacd36_0_4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224" name="Google Shape;224;g2cde7eacd36_0_4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225" name="Google Shape;225;g2cde7eacd36_0_40"/>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to show </a:t>
            </a:r>
            <a:r>
              <a:rPr lang="en" sz="2400" b="1" dirty="0">
                <a:solidFill>
                  <a:srgbClr val="910D28"/>
                </a:solidFill>
              </a:rPr>
              <a:t>possession</a:t>
            </a:r>
            <a:r>
              <a:rPr lang="en" sz="2400" dirty="0"/>
              <a:t> of a </a:t>
            </a:r>
            <a:r>
              <a:rPr lang="en" sz="2400" b="1" dirty="0">
                <a:solidFill>
                  <a:srgbClr val="910D28"/>
                </a:solidFill>
              </a:rPr>
              <a:t>singular compound noun</a:t>
            </a:r>
            <a:r>
              <a:rPr lang="en" sz="2400" dirty="0"/>
              <a:t> by adding an apostrophe plus the letter </a:t>
            </a:r>
            <a:r>
              <a:rPr lang="en" sz="2400" b="1" dirty="0">
                <a:solidFill>
                  <a:schemeClr val="accent4"/>
                </a:solidFill>
              </a:rPr>
              <a:t>“s</a:t>
            </a:r>
            <a:r>
              <a:rPr lang="en" sz="2400" dirty="0">
                <a:solidFill>
                  <a:schemeClr val="accent4"/>
                </a:solidFill>
              </a:rPr>
              <a:t>.</a:t>
            </a:r>
            <a:r>
              <a:rPr lang="en" sz="2400" b="1" dirty="0">
                <a:solidFill>
                  <a:schemeClr val="accent4"/>
                </a:solidFill>
              </a:rPr>
              <a:t>”</a:t>
            </a:r>
            <a:endParaRPr sz="2400" b="1" dirty="0">
              <a:solidFill>
                <a:schemeClr val="accent4"/>
              </a:solidFill>
            </a:endParaRPr>
          </a:p>
        </p:txBody>
      </p:sp>
      <p:sp>
        <p:nvSpPr>
          <p:cNvPr id="226" name="Google Shape;226;g2cde7eacd36_0_40"/>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360"/>
              </a:spcBef>
              <a:spcAft>
                <a:spcPts val="0"/>
              </a:spcAft>
              <a:buSzPts val="1100"/>
              <a:buNone/>
            </a:pPr>
            <a:r>
              <a:rPr lang="en" sz="2400"/>
              <a:t>The cookbook’s recipes offer a delightful array of culinary delights for any home chef.</a:t>
            </a:r>
            <a:endParaRPr sz="2400"/>
          </a:p>
        </p:txBody>
      </p:sp>
      <p:pic>
        <p:nvPicPr>
          <p:cNvPr id="227" name="Google Shape;227;g2cde7eacd36_0_40"/>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cde7eacd36_0_4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233" name="Google Shape;233;g2cde7eacd36_0_48"/>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a:t>Rule</a:t>
            </a:r>
            <a:endParaRPr sz="2600"/>
          </a:p>
        </p:txBody>
      </p:sp>
      <p:sp>
        <p:nvSpPr>
          <p:cNvPr id="234" name="Google Shape;234;g2cde7eacd36_0_48"/>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235" name="Google Shape;235;g2cde7eacd36_0_48"/>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to show </a:t>
            </a:r>
            <a:r>
              <a:rPr lang="en" sz="2400" b="1" dirty="0">
                <a:solidFill>
                  <a:srgbClr val="910D28"/>
                </a:solidFill>
              </a:rPr>
              <a:t>possession</a:t>
            </a:r>
            <a:r>
              <a:rPr lang="en" sz="2400" dirty="0"/>
              <a:t> of the same item </a:t>
            </a:r>
            <a:r>
              <a:rPr lang="en" sz="2400" b="1" dirty="0">
                <a:solidFill>
                  <a:srgbClr val="910D28"/>
                </a:solidFill>
              </a:rPr>
              <a:t>by two people</a:t>
            </a:r>
            <a:r>
              <a:rPr lang="en" sz="2400" dirty="0"/>
              <a:t> by adding an apostrophe plus the letter</a:t>
            </a:r>
            <a:r>
              <a:rPr lang="en" sz="2400" dirty="0">
                <a:solidFill>
                  <a:schemeClr val="accent4"/>
                </a:solidFill>
              </a:rPr>
              <a:t> </a:t>
            </a:r>
            <a:r>
              <a:rPr lang="en" sz="2400" b="1" dirty="0">
                <a:solidFill>
                  <a:schemeClr val="accent4"/>
                </a:solidFill>
              </a:rPr>
              <a:t>“s”</a:t>
            </a:r>
            <a:r>
              <a:rPr lang="en" sz="2400" b="1" dirty="0">
                <a:solidFill>
                  <a:schemeClr val="accent4">
                    <a:lumMod val="75000"/>
                  </a:schemeClr>
                </a:solidFill>
              </a:rPr>
              <a:t> </a:t>
            </a:r>
            <a:r>
              <a:rPr lang="en" sz="2400" dirty="0"/>
              <a:t>after the second name only.</a:t>
            </a:r>
            <a:endParaRPr sz="2400" dirty="0"/>
          </a:p>
        </p:txBody>
      </p:sp>
      <p:sp>
        <p:nvSpPr>
          <p:cNvPr id="236" name="Google Shape;236;g2cde7eacd36_0_48"/>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360"/>
              </a:spcBef>
              <a:spcAft>
                <a:spcPts val="0"/>
              </a:spcAft>
              <a:buSzPts val="1100"/>
              <a:buNone/>
            </a:pPr>
            <a:r>
              <a:rPr lang="en" sz="2400"/>
              <a:t>Richard Blais and Gordon Ramsay’s teams are always coming behind Nyesha Arrington’s team on the show “Next Level Chef.”</a:t>
            </a:r>
            <a:endParaRPr sz="2400"/>
          </a:p>
        </p:txBody>
      </p:sp>
      <p:pic>
        <p:nvPicPr>
          <p:cNvPr id="237" name="Google Shape;237;g2cde7eacd36_0_48"/>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cde7eacd36_0_5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243" name="Google Shape;243;g2cde7eacd36_0_5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244" name="Google Shape;244;g2cde7eacd36_0_5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245" name="Google Shape;245;g2cde7eacd36_0_5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fontScale="92500" lnSpcReduction="10000"/>
          </a:bodyPr>
          <a:lstStyle/>
          <a:p>
            <a:pPr marL="0" lvl="0" indent="0" algn="l" rtl="0">
              <a:lnSpc>
                <a:spcPct val="115000"/>
              </a:lnSpc>
              <a:spcBef>
                <a:spcPts val="0"/>
              </a:spcBef>
              <a:spcAft>
                <a:spcPts val="600"/>
              </a:spcAft>
              <a:buSzPct val="108108"/>
              <a:buNone/>
            </a:pPr>
            <a:r>
              <a:rPr lang="en" sz="2400" dirty="0"/>
              <a:t>Use an apostrophe to show </a:t>
            </a:r>
            <a:r>
              <a:rPr lang="en" sz="2400" b="1" dirty="0">
                <a:solidFill>
                  <a:srgbClr val="910D28"/>
                </a:solidFill>
              </a:rPr>
              <a:t>possession</a:t>
            </a:r>
            <a:r>
              <a:rPr lang="en" sz="2400" dirty="0"/>
              <a:t> of the same item by </a:t>
            </a:r>
            <a:r>
              <a:rPr lang="en" sz="2400" b="1" dirty="0">
                <a:solidFill>
                  <a:srgbClr val="910D28"/>
                </a:solidFill>
              </a:rPr>
              <a:t>two people</a:t>
            </a:r>
            <a:r>
              <a:rPr lang="en" sz="2400" i="1" dirty="0"/>
              <a:t>–when the first is named and the second is a pronoun–</a:t>
            </a:r>
            <a:r>
              <a:rPr lang="en" sz="2400" dirty="0"/>
              <a:t>by adding an apostrophe plus the letter</a:t>
            </a:r>
            <a:r>
              <a:rPr lang="en" sz="2400" dirty="0">
                <a:solidFill>
                  <a:schemeClr val="accent4"/>
                </a:solidFill>
              </a:rPr>
              <a:t> </a:t>
            </a:r>
            <a:r>
              <a:rPr lang="en" sz="2400" b="1" dirty="0">
                <a:solidFill>
                  <a:schemeClr val="accent4"/>
                </a:solidFill>
              </a:rPr>
              <a:t>“s”</a:t>
            </a:r>
            <a:r>
              <a:rPr lang="en" sz="2400" b="1" dirty="0">
                <a:solidFill>
                  <a:schemeClr val="accent4">
                    <a:lumMod val="75000"/>
                  </a:schemeClr>
                </a:solidFill>
              </a:rPr>
              <a:t> </a:t>
            </a:r>
            <a:r>
              <a:rPr lang="en" sz="2400" dirty="0"/>
              <a:t>after the proper name only.</a:t>
            </a:r>
            <a:endParaRPr sz="2400" dirty="0"/>
          </a:p>
        </p:txBody>
      </p:sp>
      <p:sp>
        <p:nvSpPr>
          <p:cNvPr id="246" name="Google Shape;246;g2cde7eacd36_0_5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360"/>
              </a:spcBef>
              <a:spcAft>
                <a:spcPts val="0"/>
              </a:spcAft>
              <a:buClr>
                <a:schemeClr val="dk1"/>
              </a:buClr>
              <a:buSzPts val="1100"/>
              <a:buFont typeface="Arial"/>
              <a:buNone/>
            </a:pPr>
            <a:r>
              <a:rPr lang="en" sz="2400"/>
              <a:t>Vianney Massot is one of the youngest proteges of Chef Joël Robuchon. His and Robuchon’s contemporary French influence is leaving a mark in Singapore.</a:t>
            </a:r>
            <a:endParaRPr sz="2400"/>
          </a:p>
        </p:txBody>
      </p:sp>
      <p:pic>
        <p:nvPicPr>
          <p:cNvPr id="247" name="Google Shape;247;g2cde7eacd36_0_56"/>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cde7eacd36_0_6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253" name="Google Shape;253;g2cde7eacd36_0_6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254" name="Google Shape;254;g2cde7eacd36_0_6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255" name="Google Shape;255;g2cde7eacd36_0_64"/>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to show </a:t>
            </a:r>
            <a:r>
              <a:rPr lang="en" sz="2400" b="1" dirty="0">
                <a:solidFill>
                  <a:srgbClr val="910D28"/>
                </a:solidFill>
              </a:rPr>
              <a:t>separate possession</a:t>
            </a:r>
            <a:r>
              <a:rPr lang="en" sz="2400" dirty="0"/>
              <a:t> by using the possessive form by adding an apostrophe plus the letter </a:t>
            </a:r>
            <a:r>
              <a:rPr lang="en" sz="2400" b="1" dirty="0">
                <a:solidFill>
                  <a:schemeClr val="accent4"/>
                </a:solidFill>
              </a:rPr>
              <a:t>“s”</a:t>
            </a:r>
            <a:r>
              <a:rPr lang="en" sz="2400" b="1" dirty="0">
                <a:solidFill>
                  <a:schemeClr val="accent4">
                    <a:lumMod val="75000"/>
                  </a:schemeClr>
                </a:solidFill>
              </a:rPr>
              <a:t> </a:t>
            </a:r>
            <a:r>
              <a:rPr lang="en" sz="2400" dirty="0"/>
              <a:t>for both people. </a:t>
            </a:r>
            <a:endParaRPr sz="2400" dirty="0"/>
          </a:p>
        </p:txBody>
      </p:sp>
      <p:sp>
        <p:nvSpPr>
          <p:cNvPr id="256" name="Google Shape;256;g2cde7eacd36_0_64"/>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360"/>
              </a:spcBef>
              <a:spcAft>
                <a:spcPts val="0"/>
              </a:spcAft>
              <a:buClr>
                <a:schemeClr val="dk1"/>
              </a:buClr>
              <a:buSzPts val="1100"/>
              <a:buFont typeface="Arial"/>
              <a:buNone/>
            </a:pPr>
            <a:r>
              <a:rPr lang="en" sz="2400"/>
              <a:t>At the dinner party, Sarah's and David's desserts delighted the guests with their exquisite flavors and presentation.</a:t>
            </a:r>
            <a:endParaRPr sz="2400"/>
          </a:p>
        </p:txBody>
      </p:sp>
      <p:pic>
        <p:nvPicPr>
          <p:cNvPr id="257" name="Google Shape;257;g2cde7eacd36_0_64"/>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cde7eacd36_0_7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263" name="Google Shape;263;g2cde7eacd36_0_7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264" name="Google Shape;264;g2cde7eacd36_0_7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265" name="Google Shape;265;g2cde7eacd36_0_72"/>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a:t>Use an apostrophe to </a:t>
            </a:r>
            <a:r>
              <a:rPr lang="en" sz="2400" b="1">
                <a:solidFill>
                  <a:srgbClr val="910D28"/>
                </a:solidFill>
              </a:rPr>
              <a:t>combine two words</a:t>
            </a:r>
            <a:r>
              <a:rPr lang="en" sz="2400"/>
              <a:t> in a </a:t>
            </a:r>
            <a:r>
              <a:rPr lang="en" sz="2400" b="1">
                <a:solidFill>
                  <a:srgbClr val="910D28"/>
                </a:solidFill>
              </a:rPr>
              <a:t>contraction</a:t>
            </a:r>
            <a:r>
              <a:rPr lang="en" sz="2400"/>
              <a:t>, placing the apostrophe where a letter or letters have been removed.</a:t>
            </a:r>
            <a:endParaRPr sz="2400"/>
          </a:p>
        </p:txBody>
      </p:sp>
      <p:sp>
        <p:nvSpPr>
          <p:cNvPr id="266" name="Google Shape;266;g2cde7eacd36_0_72"/>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lnSpcReduction="10000"/>
          </a:bodyPr>
          <a:lstStyle/>
          <a:p>
            <a:pPr marL="0" lvl="0" indent="0" algn="l" rtl="0">
              <a:lnSpc>
                <a:spcPct val="100000"/>
              </a:lnSpc>
              <a:spcBef>
                <a:spcPts val="360"/>
              </a:spcBef>
              <a:spcAft>
                <a:spcPts val="0"/>
              </a:spcAft>
              <a:buClr>
                <a:schemeClr val="dk1"/>
              </a:buClr>
              <a:buSzPts val="1100"/>
              <a:buFont typeface="Arial"/>
              <a:buNone/>
            </a:pPr>
            <a:r>
              <a:rPr lang="en" sz="2400" dirty="0"/>
              <a:t>“It's not something I really wanted; I didn't say to my chef, 'OK you have to recruit only women;' it's a fact that there are more and more women in the culinary world and it's good.”  - Hélène Darroze</a:t>
            </a:r>
            <a:endParaRPr sz="2400" dirty="0"/>
          </a:p>
        </p:txBody>
      </p:sp>
      <p:pic>
        <p:nvPicPr>
          <p:cNvPr id="267" name="Google Shape;267;g2cde7eacd36_0_72"/>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cde7eacd36_0_8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273" name="Google Shape;273;g2cde7eacd36_0_8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274" name="Google Shape;274;g2cde7eacd36_0_8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275" name="Google Shape;275;g2cde7eacd36_0_80"/>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for </a:t>
            </a:r>
            <a:r>
              <a:rPr lang="en" sz="2400" b="1" dirty="0">
                <a:solidFill>
                  <a:srgbClr val="910D28"/>
                </a:solidFill>
              </a:rPr>
              <a:t>plural single letter abbreviations</a:t>
            </a:r>
            <a:r>
              <a:rPr lang="en" sz="2400" dirty="0"/>
              <a:t> by adding an apostrophe plus the letter </a:t>
            </a:r>
            <a:r>
              <a:rPr lang="en" sz="2400" b="1" dirty="0">
                <a:solidFill>
                  <a:schemeClr val="accent4"/>
                </a:solidFill>
              </a:rPr>
              <a:t>“s.”</a:t>
            </a:r>
            <a:endParaRPr sz="2400" b="1" dirty="0">
              <a:solidFill>
                <a:schemeClr val="accent4"/>
              </a:solidFill>
            </a:endParaRPr>
          </a:p>
        </p:txBody>
      </p:sp>
      <p:sp>
        <p:nvSpPr>
          <p:cNvPr id="276" name="Google Shape;276;g2cde7eacd36_0_80"/>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360"/>
              </a:spcBef>
              <a:spcAft>
                <a:spcPts val="0"/>
              </a:spcAft>
              <a:buClr>
                <a:schemeClr val="dk1"/>
              </a:buClr>
              <a:buSzPts val="1100"/>
              <a:buFont typeface="Arial"/>
              <a:buNone/>
            </a:pPr>
            <a:r>
              <a:rPr lang="en" sz="2400" dirty="0"/>
              <a:t>Receiving a Michelin Star is like getting all A’s on the toughest final exams.</a:t>
            </a:r>
            <a:endParaRPr sz="2400" dirty="0"/>
          </a:p>
        </p:txBody>
      </p:sp>
      <p:pic>
        <p:nvPicPr>
          <p:cNvPr id="277" name="Google Shape;277;g2cde7eacd36_0_80"/>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cde7eacd36_0_8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283" name="Google Shape;283;g2cde7eacd36_0_88"/>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284" name="Google Shape;284;g2cde7eacd36_0_88"/>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285" name="Google Shape;285;g2cde7eacd36_0_88"/>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to show </a:t>
            </a:r>
            <a:r>
              <a:rPr lang="en" sz="2400" b="1" dirty="0">
                <a:solidFill>
                  <a:srgbClr val="910D28"/>
                </a:solidFill>
              </a:rPr>
              <a:t>possession</a:t>
            </a:r>
            <a:r>
              <a:rPr lang="en" sz="2400" dirty="0"/>
              <a:t> of </a:t>
            </a:r>
            <a:r>
              <a:rPr lang="en" sz="2400" b="1" dirty="0">
                <a:solidFill>
                  <a:srgbClr val="910D28"/>
                </a:solidFill>
              </a:rPr>
              <a:t>multiple letter abbreviations and/or acronyms</a:t>
            </a:r>
            <a:r>
              <a:rPr lang="en" sz="2400" dirty="0"/>
              <a:t> by adding an apostrophe plus the letter </a:t>
            </a:r>
            <a:r>
              <a:rPr lang="en" sz="2400" b="1" dirty="0">
                <a:solidFill>
                  <a:schemeClr val="accent4">
                    <a:lumMod val="75000"/>
                  </a:schemeClr>
                </a:solidFill>
              </a:rPr>
              <a:t>“s.” </a:t>
            </a:r>
            <a:endParaRPr sz="2400" b="1" dirty="0">
              <a:solidFill>
                <a:schemeClr val="accent4">
                  <a:lumMod val="75000"/>
                </a:schemeClr>
              </a:solidFill>
            </a:endParaRPr>
          </a:p>
        </p:txBody>
      </p:sp>
      <p:sp>
        <p:nvSpPr>
          <p:cNvPr id="286" name="Google Shape;286;g2cde7eacd36_0_88"/>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360"/>
              </a:spcBef>
              <a:spcAft>
                <a:spcPts val="0"/>
              </a:spcAft>
              <a:buClr>
                <a:schemeClr val="dk1"/>
              </a:buClr>
              <a:buSzPts val="1100"/>
              <a:buFont typeface="Arial"/>
              <a:buNone/>
            </a:pPr>
            <a:r>
              <a:rPr lang="en" sz="2400" dirty="0"/>
              <a:t>There are only 11 Certified Master Pastry Chefs® (CMPC®). CMPC®'s hold the highest degree of professional culinary knowledge, skill, and mastery of cooking and baking techniques. </a:t>
            </a:r>
            <a:endParaRPr sz="2400" dirty="0"/>
          </a:p>
        </p:txBody>
      </p:sp>
      <p:pic>
        <p:nvPicPr>
          <p:cNvPr id="287" name="Google Shape;287;g2cde7eacd36_0_88"/>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cde7eacd36_0_9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293" name="Google Shape;293;g2cde7eacd36_0_9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294" name="Google Shape;294;g2cde7eacd36_0_9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295" name="Google Shape;295;g2cde7eacd36_0_9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when </a:t>
            </a:r>
            <a:r>
              <a:rPr lang="en" sz="2400" b="1" dirty="0">
                <a:solidFill>
                  <a:srgbClr val="910D28"/>
                </a:solidFill>
              </a:rPr>
              <a:t>amounts of time or money</a:t>
            </a:r>
            <a:r>
              <a:rPr lang="en" sz="2400" dirty="0"/>
              <a:t> are used as </a:t>
            </a:r>
            <a:r>
              <a:rPr lang="en" sz="2400" b="1" dirty="0">
                <a:solidFill>
                  <a:srgbClr val="910D28"/>
                </a:solidFill>
              </a:rPr>
              <a:t>possessive adjectives</a:t>
            </a:r>
            <a:r>
              <a:rPr lang="en" sz="2400" dirty="0"/>
              <a:t> by adding an apostrophe after the letter </a:t>
            </a:r>
            <a:r>
              <a:rPr lang="en" sz="2400" b="1" dirty="0">
                <a:solidFill>
                  <a:schemeClr val="accent4"/>
                </a:solidFill>
              </a:rPr>
              <a:t>“s.”</a:t>
            </a:r>
            <a:endParaRPr sz="2400" b="1" dirty="0">
              <a:solidFill>
                <a:schemeClr val="accent4"/>
              </a:solidFill>
            </a:endParaRPr>
          </a:p>
        </p:txBody>
      </p:sp>
      <p:sp>
        <p:nvSpPr>
          <p:cNvPr id="296" name="Google Shape;296;g2cde7eacd36_0_9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360"/>
              </a:spcBef>
              <a:spcAft>
                <a:spcPts val="0"/>
              </a:spcAft>
              <a:buClr>
                <a:schemeClr val="dk1"/>
              </a:buClr>
              <a:buSzPts val="1100"/>
              <a:buFont typeface="Arial"/>
              <a:buNone/>
            </a:pPr>
            <a:r>
              <a:rPr lang="en" sz="2400"/>
              <a:t>TikTok chefs often challenge themselves to create gourmet dishes with just five dollars’ worth of ingredients.</a:t>
            </a:r>
            <a:endParaRPr sz="2400"/>
          </a:p>
        </p:txBody>
      </p:sp>
      <p:pic>
        <p:nvPicPr>
          <p:cNvPr id="297" name="Google Shape;297;g2cde7eacd36_0_96"/>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cde7eacd36_0_10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Rules for Using Apostrophes</a:t>
            </a:r>
            <a:endParaRPr/>
          </a:p>
        </p:txBody>
      </p:sp>
      <p:sp>
        <p:nvSpPr>
          <p:cNvPr id="303" name="Google Shape;303;g2cde7eacd36_0_10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480"/>
              </a:spcBef>
              <a:spcAft>
                <a:spcPts val="0"/>
              </a:spcAft>
              <a:buSzPts val="2400"/>
              <a:buNone/>
            </a:pPr>
            <a:r>
              <a:rPr lang="en" sz="2600" dirty="0"/>
              <a:t>Rule</a:t>
            </a:r>
            <a:endParaRPr sz="2600" dirty="0"/>
          </a:p>
        </p:txBody>
      </p:sp>
      <p:sp>
        <p:nvSpPr>
          <p:cNvPr id="304" name="Google Shape;304;g2cde7eacd36_0_10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480"/>
              </a:spcBef>
              <a:spcAft>
                <a:spcPts val="0"/>
              </a:spcAft>
              <a:buSzPts val="2400"/>
              <a:buNone/>
            </a:pPr>
            <a:r>
              <a:rPr lang="en" sz="2600"/>
              <a:t>Example</a:t>
            </a:r>
            <a:endParaRPr sz="2600"/>
          </a:p>
        </p:txBody>
      </p:sp>
      <p:sp>
        <p:nvSpPr>
          <p:cNvPr id="305" name="Google Shape;305;g2cde7eacd36_0_104"/>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15000"/>
              </a:lnSpc>
              <a:spcBef>
                <a:spcPts val="0"/>
              </a:spcBef>
              <a:spcAft>
                <a:spcPts val="600"/>
              </a:spcAft>
              <a:buSzPts val="2400"/>
              <a:buNone/>
            </a:pPr>
            <a:r>
              <a:rPr lang="en" sz="2400" dirty="0"/>
              <a:t>Use an apostrophe before a </a:t>
            </a:r>
            <a:r>
              <a:rPr lang="en" sz="2400" b="1" dirty="0">
                <a:solidFill>
                  <a:srgbClr val="910D28"/>
                </a:solidFill>
              </a:rPr>
              <a:t>shortened word or number. </a:t>
            </a:r>
            <a:r>
              <a:rPr lang="en" sz="2400" dirty="0">
                <a:solidFill>
                  <a:schemeClr val="tx1"/>
                </a:solidFill>
              </a:rPr>
              <a:t>T</a:t>
            </a:r>
            <a:r>
              <a:rPr lang="en" sz="2400" dirty="0"/>
              <a:t>ake care that it is an apostrophe and not a single quotation mark.</a:t>
            </a:r>
            <a:endParaRPr sz="2400" dirty="0"/>
          </a:p>
        </p:txBody>
      </p:sp>
      <p:sp>
        <p:nvSpPr>
          <p:cNvPr id="306" name="Google Shape;306;g2cde7eacd36_0_104"/>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p>
            <a:pPr marL="0" lvl="0" indent="0" algn="l" rtl="0">
              <a:lnSpc>
                <a:spcPct val="100000"/>
              </a:lnSpc>
              <a:spcBef>
                <a:spcPts val="360"/>
              </a:spcBef>
              <a:spcAft>
                <a:spcPts val="0"/>
              </a:spcAft>
              <a:buSzPts val="1100"/>
              <a:buNone/>
            </a:pPr>
            <a:r>
              <a:rPr lang="en" sz="2400"/>
              <a:t>“In France in the '80s when you were a good student you didn't go in the kitchen for an apprenticeship -- in fact only the bad boys learned how to be a chef!” - Hélène Darroze</a:t>
            </a:r>
            <a:endParaRPr sz="2400"/>
          </a:p>
        </p:txBody>
      </p:sp>
      <p:pic>
        <p:nvPicPr>
          <p:cNvPr id="307" name="Google Shape;307;g2cde7eacd36_0_104"/>
          <p:cNvPicPr preferRelativeResize="0"/>
          <p:nvPr/>
        </p:nvPicPr>
        <p:blipFill rotWithShape="1">
          <a:blip r:embed="rId3">
            <a:alphaModFix/>
          </a:blip>
          <a:srcRect l="2134" r="2134"/>
          <a:stretch/>
        </p:blipFill>
        <p:spPr>
          <a:xfrm>
            <a:off x="7583100" y="307250"/>
            <a:ext cx="1103700" cy="1152900"/>
          </a:xfrm>
          <a:prstGeom prst="ellipse">
            <a:avLst/>
          </a:prstGeom>
          <a:solidFill>
            <a:schemeClr val="accent2"/>
          </a:solid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8"/>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p>
            <a:pPr marL="0" lvl="0" indent="0" algn="l" rtl="0">
              <a:lnSpc>
                <a:spcPct val="100000"/>
              </a:lnSpc>
              <a:spcBef>
                <a:spcPts val="0"/>
              </a:spcBef>
              <a:spcAft>
                <a:spcPts val="0"/>
              </a:spcAft>
              <a:buSzPts val="1400"/>
              <a:buNone/>
            </a:pPr>
            <a:r>
              <a:rPr lang="en" dirty="0"/>
              <a:t>Pass the Problem</a:t>
            </a:r>
            <a:endParaRPr dirty="0"/>
          </a:p>
        </p:txBody>
      </p:sp>
      <p:sp>
        <p:nvSpPr>
          <p:cNvPr id="313" name="Google Shape;313;p28"/>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p>
            <a:pPr marL="457200" lvl="0" indent="-311150" algn="l" rtl="0">
              <a:lnSpc>
                <a:spcPct val="115000"/>
              </a:lnSpc>
              <a:spcBef>
                <a:spcPts val="300"/>
              </a:spcBef>
              <a:spcAft>
                <a:spcPts val="0"/>
              </a:spcAft>
              <a:buSzPts val="1300"/>
              <a:buChar char="●"/>
            </a:pPr>
            <a:r>
              <a:rPr lang="en" dirty="0"/>
              <a:t>Read the paragraph you have been assigned.</a:t>
            </a:r>
            <a:endParaRPr dirty="0"/>
          </a:p>
          <a:p>
            <a:pPr marL="457200" lvl="0" indent="-311150" algn="l" rtl="0">
              <a:lnSpc>
                <a:spcPct val="115000"/>
              </a:lnSpc>
              <a:spcBef>
                <a:spcPts val="0"/>
              </a:spcBef>
              <a:spcAft>
                <a:spcPts val="0"/>
              </a:spcAft>
              <a:buSzPts val="1300"/>
              <a:buChar char="●"/>
            </a:pPr>
            <a:r>
              <a:rPr lang="en" dirty="0"/>
              <a:t>Make appropriate revisions in the time given with the color pen you have been assigned.</a:t>
            </a:r>
            <a:endParaRPr dirty="0"/>
          </a:p>
        </p:txBody>
      </p:sp>
      <p:pic>
        <p:nvPicPr>
          <p:cNvPr id="314" name="Google Shape;314;p28"/>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96" name="Google Shape;96;p2"/>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520"/>
              </a:spcBef>
              <a:spcAft>
                <a:spcPts val="0"/>
              </a:spcAft>
              <a:buSzPts val="2600"/>
              <a:buNone/>
            </a:pPr>
            <a:r>
              <a:rPr lang="en" dirty="0"/>
              <a:t>How should apostrophes be used correctly in sentence?</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da162d162f_0_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p>
            <a:pPr marL="0" lvl="0" indent="0" algn="l" rtl="0">
              <a:lnSpc>
                <a:spcPct val="100000"/>
              </a:lnSpc>
              <a:spcBef>
                <a:spcPts val="0"/>
              </a:spcBef>
              <a:spcAft>
                <a:spcPts val="0"/>
              </a:spcAft>
              <a:buSzPts val="1400"/>
              <a:buNone/>
            </a:pPr>
            <a:r>
              <a:rPr lang="en" dirty="0"/>
              <a:t>Pass the Problem</a:t>
            </a:r>
            <a:endParaRPr dirty="0"/>
          </a:p>
        </p:txBody>
      </p:sp>
      <p:sp>
        <p:nvSpPr>
          <p:cNvPr id="320" name="Google Shape;320;g2da162d162f_0_1"/>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p>
            <a:pPr marL="457200" lvl="0" indent="-311150" algn="l" rtl="0">
              <a:lnSpc>
                <a:spcPct val="115000"/>
              </a:lnSpc>
              <a:spcBef>
                <a:spcPts val="300"/>
              </a:spcBef>
              <a:spcAft>
                <a:spcPts val="0"/>
              </a:spcAft>
              <a:buSzPts val="1300"/>
              <a:buChar char="●"/>
            </a:pPr>
            <a:r>
              <a:rPr lang="en" dirty="0"/>
              <a:t>Pass your paragraph to the next person in your group.</a:t>
            </a:r>
            <a:endParaRPr dirty="0"/>
          </a:p>
          <a:p>
            <a:pPr marL="457200" lvl="0" indent="-311150" algn="l" rtl="0">
              <a:lnSpc>
                <a:spcPct val="115000"/>
              </a:lnSpc>
              <a:spcBef>
                <a:spcPts val="0"/>
              </a:spcBef>
              <a:spcAft>
                <a:spcPts val="0"/>
              </a:spcAft>
              <a:buSzPts val="1300"/>
              <a:buChar char="●"/>
            </a:pPr>
            <a:r>
              <a:rPr lang="en" dirty="0"/>
              <a:t>Read the paragraph and review the revisions the previous student made.</a:t>
            </a:r>
            <a:endParaRPr dirty="0"/>
          </a:p>
          <a:p>
            <a:pPr marL="457200" lvl="0" indent="-311150" algn="l" rtl="0">
              <a:lnSpc>
                <a:spcPct val="115000"/>
              </a:lnSpc>
              <a:spcBef>
                <a:spcPts val="0"/>
              </a:spcBef>
              <a:spcAft>
                <a:spcPts val="0"/>
              </a:spcAft>
              <a:buSzPts val="1300"/>
              <a:buChar char="●"/>
            </a:pPr>
            <a:r>
              <a:rPr lang="en" dirty="0"/>
              <a:t>Continue to make appropriate revisions to the paragraph in the time given with the color pen you have been assigned.</a:t>
            </a:r>
            <a:endParaRPr dirty="0"/>
          </a:p>
        </p:txBody>
      </p:sp>
      <p:pic>
        <p:nvPicPr>
          <p:cNvPr id="2" name="Google Shape;314;p28">
            <a:extLst>
              <a:ext uri="{FF2B5EF4-FFF2-40B4-BE49-F238E27FC236}">
                <a16:creationId xmlns:a16="http://schemas.microsoft.com/office/drawing/2014/main" id="{0A90EF1E-A9EC-B5E2-900C-9EC06B70F042}"/>
              </a:ext>
            </a:extLst>
          </p:cNvPr>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ddd86af808_0_0"/>
          <p:cNvSpPr txBox="1">
            <a:spLocks noGrp="1"/>
          </p:cNvSpPr>
          <p:nvPr>
            <p:ph type="title"/>
          </p:nvPr>
        </p:nvSpPr>
        <p:spPr>
          <a:xfrm>
            <a:off x="457200" y="195160"/>
            <a:ext cx="8229600"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SzPts val="1134"/>
              <a:buNone/>
            </a:pPr>
            <a:r>
              <a:rPr lang="en" sz="2600" dirty="0"/>
              <a:t>The Great Chefs: Masters of the Culinary Arts</a:t>
            </a:r>
            <a:endParaRPr sz="2600" dirty="0"/>
          </a:p>
        </p:txBody>
      </p:sp>
      <p:sp>
        <p:nvSpPr>
          <p:cNvPr id="327" name="Google Shape;327;g2ddd86af808_0_0"/>
          <p:cNvSpPr txBox="1">
            <a:spLocks noGrp="1"/>
          </p:cNvSpPr>
          <p:nvPr>
            <p:ph type="body" idx="1"/>
          </p:nvPr>
        </p:nvSpPr>
        <p:spPr>
          <a:xfrm>
            <a:off x="482424" y="1148913"/>
            <a:ext cx="6260281" cy="3291900"/>
          </a:xfrm>
          <a:prstGeom prst="rect">
            <a:avLst/>
          </a:prstGeom>
          <a:noFill/>
          <a:ln>
            <a:noFill/>
          </a:ln>
        </p:spPr>
        <p:txBody>
          <a:bodyPr spcFirstLastPara="1" wrap="square" lIns="97525" tIns="48750" rIns="97525" bIns="48750" anchor="t" anchorCtr="0">
            <a:normAutofit/>
          </a:bodyPr>
          <a:lstStyle/>
          <a:p>
            <a:pPr marL="0" lvl="0" indent="0" algn="l" rtl="0">
              <a:lnSpc>
                <a:spcPct val="100000"/>
              </a:lnSpc>
              <a:spcBef>
                <a:spcPts val="300"/>
              </a:spcBef>
              <a:spcAft>
                <a:spcPts val="0"/>
              </a:spcAft>
              <a:buNone/>
            </a:pPr>
            <a:r>
              <a:rPr lang="en" sz="1600" dirty="0"/>
              <a:t>In the world of gastronomy, famous chefs like Gordon Ramsay and Julia Child’s have captured the hearts and taste buds of food enthusiasts worldwide. These culinary maestro's have a way of transforming simple ingredients into exquisite dishes that leave diners craving for more. They weave their culture’s culinary art’s into their dishes’. Despite their busy schedules and demanding kitchens, each chef's passion for cooking drives them to create memorable dining experiences that keep patrons coming back for seconds. From signature dishes to innovative cooking techniques, these chefs' dedication to their craft sets them apart in the competitive culinary world.</a:t>
            </a:r>
            <a:endParaRPr sz="1600" dirty="0"/>
          </a:p>
        </p:txBody>
      </p:sp>
      <p:pic>
        <p:nvPicPr>
          <p:cNvPr id="2" name="Google Shape;314;p28">
            <a:extLst>
              <a:ext uri="{FF2B5EF4-FFF2-40B4-BE49-F238E27FC236}">
                <a16:creationId xmlns:a16="http://schemas.microsoft.com/office/drawing/2014/main" id="{991FD38C-C076-A320-FC1B-C3D0BD3F03FE}"/>
              </a:ext>
            </a:extLst>
          </p:cNvPr>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ddd86af808_0_16"/>
          <p:cNvSpPr txBox="1">
            <a:spLocks noGrp="1"/>
          </p:cNvSpPr>
          <p:nvPr>
            <p:ph type="title"/>
          </p:nvPr>
        </p:nvSpPr>
        <p:spPr>
          <a:xfrm>
            <a:off x="488731" y="77070"/>
            <a:ext cx="6794938"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SzPts val="1134"/>
              <a:buNone/>
            </a:pPr>
            <a:r>
              <a:rPr lang="en" sz="2600" dirty="0"/>
              <a:t>The Great Chefs: Masters of the Culinary Arts</a:t>
            </a:r>
            <a:endParaRPr sz="2600" dirty="0"/>
          </a:p>
        </p:txBody>
      </p:sp>
      <p:sp>
        <p:nvSpPr>
          <p:cNvPr id="334" name="Google Shape;334;g2ddd86af808_0_16"/>
          <p:cNvSpPr txBox="1">
            <a:spLocks noGrp="1"/>
          </p:cNvSpPr>
          <p:nvPr>
            <p:ph type="body" idx="1"/>
          </p:nvPr>
        </p:nvSpPr>
        <p:spPr>
          <a:xfrm>
            <a:off x="469819" y="987194"/>
            <a:ext cx="5111700" cy="3257400"/>
          </a:xfrm>
          <a:prstGeom prst="rect">
            <a:avLst/>
          </a:prstGeom>
          <a:noFill/>
          <a:ln>
            <a:noFill/>
          </a:ln>
        </p:spPr>
        <p:txBody>
          <a:bodyPr spcFirstLastPara="1" wrap="square" lIns="97525" tIns="48750" rIns="97525" bIns="48750" anchor="t" anchorCtr="0">
            <a:normAutofit fontScale="77500" lnSpcReduction="20000"/>
          </a:bodyPr>
          <a:lstStyle/>
          <a:p>
            <a:pPr marL="0" lvl="0" indent="0" algn="l" rtl="0">
              <a:lnSpc>
                <a:spcPct val="120000"/>
              </a:lnSpc>
              <a:spcBef>
                <a:spcPts val="420"/>
              </a:spcBef>
              <a:spcAft>
                <a:spcPts val="0"/>
              </a:spcAft>
              <a:buNone/>
            </a:pPr>
            <a:r>
              <a:rPr lang="en" dirty="0"/>
              <a:t>In the world of gastronomy, famous chefs like Gordon Ramsay and </a:t>
            </a:r>
            <a:r>
              <a:rPr lang="en" dirty="0">
                <a:highlight>
                  <a:srgbClr val="00FFFF"/>
                </a:highlight>
              </a:rPr>
              <a:t>Julia Child’s</a:t>
            </a:r>
            <a:r>
              <a:rPr lang="en" dirty="0"/>
              <a:t> have captured the hearts and taste buds of food enthusiasts worldwide. These culinary </a:t>
            </a:r>
            <a:r>
              <a:rPr lang="en" dirty="0">
                <a:highlight>
                  <a:srgbClr val="00FFFF"/>
                </a:highlight>
              </a:rPr>
              <a:t>maestro's</a:t>
            </a:r>
            <a:r>
              <a:rPr lang="en" dirty="0"/>
              <a:t> have a way of transforming simple ingredients into exquisite dishes that leave diners craving for more. They weave their culture’s culinary </a:t>
            </a:r>
            <a:r>
              <a:rPr lang="en" dirty="0">
                <a:highlight>
                  <a:srgbClr val="00FFFF"/>
                </a:highlight>
              </a:rPr>
              <a:t>art’s</a:t>
            </a:r>
            <a:r>
              <a:rPr lang="en" dirty="0"/>
              <a:t> into their </a:t>
            </a:r>
            <a:r>
              <a:rPr lang="en" dirty="0">
                <a:highlight>
                  <a:srgbClr val="00FFFF"/>
                </a:highlight>
              </a:rPr>
              <a:t>dishes’</a:t>
            </a:r>
            <a:r>
              <a:rPr lang="en" dirty="0"/>
              <a:t>. Despite their busy schedules and demanding kitchens, each </a:t>
            </a:r>
            <a:r>
              <a:rPr lang="en" dirty="0">
                <a:highlight>
                  <a:srgbClr val="00FFFF"/>
                </a:highlight>
              </a:rPr>
              <a:t>chefs</a:t>
            </a:r>
            <a:r>
              <a:rPr lang="en" dirty="0"/>
              <a:t> passion for cooking drives them to create memorable dining experiences that keep patrons coming back for seconds. From signature dishes to innovative cooking techniques, these </a:t>
            </a:r>
            <a:r>
              <a:rPr lang="en" dirty="0">
                <a:highlight>
                  <a:srgbClr val="00FFFF"/>
                </a:highlight>
              </a:rPr>
              <a:t>chefs</a:t>
            </a:r>
            <a:r>
              <a:rPr lang="en" dirty="0"/>
              <a:t> dedication to their craft sets them apart in the competitive culinary world.</a:t>
            </a:r>
            <a:endParaRPr dirty="0"/>
          </a:p>
        </p:txBody>
      </p:sp>
      <p:sp>
        <p:nvSpPr>
          <p:cNvPr id="335" name="Google Shape;335;g2ddd86af808_0_16"/>
          <p:cNvSpPr txBox="1">
            <a:spLocks noGrp="1"/>
          </p:cNvSpPr>
          <p:nvPr>
            <p:ph type="body" idx="2"/>
          </p:nvPr>
        </p:nvSpPr>
        <p:spPr>
          <a:xfrm>
            <a:off x="5562600" y="987194"/>
            <a:ext cx="3124200" cy="3257400"/>
          </a:xfrm>
          <a:prstGeom prst="rect">
            <a:avLst/>
          </a:prstGeom>
        </p:spPr>
        <p:txBody>
          <a:bodyPr spcFirstLastPara="1" wrap="square" lIns="91425" tIns="0" rIns="91425" bIns="45700" anchor="t" anchorCtr="0">
            <a:normAutofit/>
          </a:bodyPr>
          <a:lstStyle/>
          <a:p>
            <a:pPr marL="457200" lvl="0" indent="-342900" algn="l" rtl="0">
              <a:spcBef>
                <a:spcPts val="360"/>
              </a:spcBef>
              <a:spcAft>
                <a:spcPts val="0"/>
              </a:spcAft>
              <a:buSzPts val="1800"/>
              <a:buChar char="•"/>
            </a:pPr>
            <a:r>
              <a:rPr lang="en" dirty="0"/>
              <a:t>“Julia Child’s” should be “Julia Child”</a:t>
            </a:r>
            <a:endParaRPr dirty="0"/>
          </a:p>
          <a:p>
            <a:pPr marL="457200" lvl="0" indent="-342900" algn="l" rtl="0">
              <a:spcBef>
                <a:spcPts val="360"/>
              </a:spcBef>
              <a:spcAft>
                <a:spcPts val="0"/>
              </a:spcAft>
              <a:buSzPts val="1800"/>
              <a:buChar char="•"/>
            </a:pPr>
            <a:r>
              <a:rPr lang="en" dirty="0"/>
              <a:t>“maestro’s” should be “maestros”</a:t>
            </a:r>
            <a:endParaRPr dirty="0"/>
          </a:p>
          <a:p>
            <a:pPr marL="457200" lvl="0" indent="-342900" algn="l" rtl="0">
              <a:spcBef>
                <a:spcPts val="360"/>
              </a:spcBef>
              <a:spcAft>
                <a:spcPts val="0"/>
              </a:spcAft>
              <a:buSzPts val="1800"/>
              <a:buChar char="•"/>
            </a:pPr>
            <a:r>
              <a:rPr lang="en" dirty="0"/>
              <a:t>“art’s” should be “arts”</a:t>
            </a:r>
            <a:endParaRPr dirty="0"/>
          </a:p>
          <a:p>
            <a:pPr marL="457200" lvl="0" indent="-342900" algn="l" rtl="0">
              <a:spcBef>
                <a:spcPts val="360"/>
              </a:spcBef>
              <a:spcAft>
                <a:spcPts val="0"/>
              </a:spcAft>
              <a:buSzPts val="1800"/>
              <a:buChar char="•"/>
            </a:pPr>
            <a:r>
              <a:rPr lang="en" dirty="0"/>
              <a:t>“dishes’” should be “dishes”</a:t>
            </a:r>
            <a:endParaRPr dirty="0"/>
          </a:p>
          <a:p>
            <a:pPr marL="457200" lvl="0" indent="-342900" algn="l" rtl="0">
              <a:spcBef>
                <a:spcPts val="360"/>
              </a:spcBef>
              <a:spcAft>
                <a:spcPts val="0"/>
              </a:spcAft>
              <a:buSzPts val="1800"/>
              <a:buChar char="•"/>
            </a:pPr>
            <a:r>
              <a:rPr lang="en" dirty="0"/>
              <a:t>“chefs” should be “chef’s”</a:t>
            </a:r>
            <a:endParaRPr dirty="0"/>
          </a:p>
          <a:p>
            <a:pPr marL="457200" lvl="0" indent="-342900" algn="l" rtl="0">
              <a:spcBef>
                <a:spcPts val="360"/>
              </a:spcBef>
              <a:spcAft>
                <a:spcPts val="0"/>
              </a:spcAft>
              <a:buSzPts val="1800"/>
              <a:buChar char="•"/>
            </a:pPr>
            <a:r>
              <a:rPr lang="en" dirty="0"/>
              <a:t>“chefs” should be “chefs’”</a:t>
            </a:r>
            <a:endParaRPr dirty="0"/>
          </a:p>
        </p:txBody>
      </p:sp>
      <p:pic>
        <p:nvPicPr>
          <p:cNvPr id="3" name="Google Shape;314;p28">
            <a:extLst>
              <a:ext uri="{FF2B5EF4-FFF2-40B4-BE49-F238E27FC236}">
                <a16:creationId xmlns:a16="http://schemas.microsoft.com/office/drawing/2014/main" id="{FE6C9BF2-8826-B137-73E2-99CE12FD1E6A}"/>
              </a:ext>
            </a:extLst>
          </p:cNvPr>
          <p:cNvPicPr preferRelativeResize="0"/>
          <p:nvPr/>
        </p:nvPicPr>
        <p:blipFill rotWithShape="1">
          <a:blip r:embed="rId3">
            <a:alphaModFix/>
          </a:blip>
          <a:srcRect l="2134" r="2134"/>
          <a:stretch/>
        </p:blipFill>
        <p:spPr>
          <a:xfrm>
            <a:off x="7988617" y="298339"/>
            <a:ext cx="574938" cy="600567"/>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ddd86af808_0_23"/>
          <p:cNvSpPr txBox="1">
            <a:spLocks noGrp="1"/>
          </p:cNvSpPr>
          <p:nvPr>
            <p:ph type="title"/>
          </p:nvPr>
        </p:nvSpPr>
        <p:spPr>
          <a:xfrm>
            <a:off x="422516" y="80325"/>
            <a:ext cx="8229600"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SzPts val="1134"/>
              <a:buNone/>
            </a:pPr>
            <a:r>
              <a:rPr lang="en" sz="2600" dirty="0"/>
              <a:t>Famous Chefs: A Culinary Journey of Success</a:t>
            </a:r>
            <a:endParaRPr sz="2600" dirty="0"/>
          </a:p>
        </p:txBody>
      </p:sp>
      <p:sp>
        <p:nvSpPr>
          <p:cNvPr id="341" name="Google Shape;341;g2ddd86af808_0_23"/>
          <p:cNvSpPr txBox="1">
            <a:spLocks noGrp="1"/>
          </p:cNvSpPr>
          <p:nvPr>
            <p:ph type="body" idx="1"/>
          </p:nvPr>
        </p:nvSpPr>
        <p:spPr>
          <a:xfrm>
            <a:off x="422516" y="1016481"/>
            <a:ext cx="6776019" cy="3291900"/>
          </a:xfrm>
          <a:prstGeom prst="rect">
            <a:avLst/>
          </a:prstGeom>
          <a:noFill/>
          <a:ln>
            <a:noFill/>
          </a:ln>
        </p:spPr>
        <p:txBody>
          <a:bodyPr spcFirstLastPara="1" wrap="square" lIns="97525" tIns="48750" rIns="97525" bIns="48750" anchor="t" anchorCtr="0">
            <a:noAutofit/>
          </a:bodyPr>
          <a:lstStyle/>
          <a:p>
            <a:pPr marL="0" lvl="0" indent="0" algn="l" rtl="0">
              <a:lnSpc>
                <a:spcPct val="100000"/>
              </a:lnSpc>
              <a:spcBef>
                <a:spcPts val="300"/>
              </a:spcBef>
              <a:spcAft>
                <a:spcPts val="0"/>
              </a:spcAft>
              <a:buNone/>
            </a:pPr>
            <a:r>
              <a:rPr lang="en" sz="1600" dirty="0"/>
              <a:t>Today, we delve into the fascinating world of famous chef’s and their culinary adventures. From mastering the art of cooking to running renowned restaurants, these exceptional individuals’ have truly made their mark in the gastronomic realm.</a:t>
            </a:r>
            <a:endParaRPr sz="1600" dirty="0"/>
          </a:p>
          <a:p>
            <a:pPr marL="0" lvl="0" indent="0" algn="l" rtl="0">
              <a:lnSpc>
                <a:spcPct val="100000"/>
              </a:lnSpc>
              <a:spcBef>
                <a:spcPts val="300"/>
              </a:spcBef>
              <a:spcAft>
                <a:spcPts val="0"/>
              </a:spcAft>
              <a:buNone/>
            </a:pPr>
            <a:r>
              <a:rPr lang="en" sz="1600" dirty="0"/>
              <a:t>One of the most renowned chefs in the industry is Gordon Ramsay. Known for his fiery personality and exceptional culinary skills, Ramsay has earned multiple Michelin stars for his restaurants worldwide. His dedication to perfection in the kitchen has inspired aspiring chefs around the globe.</a:t>
            </a:r>
            <a:endParaRPr sz="1600" dirty="0"/>
          </a:p>
          <a:p>
            <a:pPr marL="0" lvl="0" indent="0" algn="l" rtl="0">
              <a:lnSpc>
                <a:spcPct val="100000"/>
              </a:lnSpc>
              <a:spcBef>
                <a:spcPts val="300"/>
              </a:spcBef>
              <a:spcAft>
                <a:spcPts val="0"/>
              </a:spcAft>
              <a:buNone/>
            </a:pPr>
            <a:r>
              <a:rPr lang="en" sz="1600" dirty="0"/>
              <a:t>Another legendary chef is Julia Child’s. With her groundbreaking TV show and bestselling cookbooks, Child introduced French cuisine to American households. Her passion for cooking and unique cooking techniques revolutionized the way people approached food.</a:t>
            </a:r>
            <a:endParaRPr sz="1600" dirty="0"/>
          </a:p>
        </p:txBody>
      </p:sp>
      <p:pic>
        <p:nvPicPr>
          <p:cNvPr id="2" name="Google Shape;314;p28">
            <a:extLst>
              <a:ext uri="{FF2B5EF4-FFF2-40B4-BE49-F238E27FC236}">
                <a16:creationId xmlns:a16="http://schemas.microsoft.com/office/drawing/2014/main" id="{62CC102A-3DD6-621E-F21A-DCB4F46B37FD}"/>
              </a:ext>
            </a:extLst>
          </p:cNvPr>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ddd86af808_0_41"/>
          <p:cNvSpPr txBox="1">
            <a:spLocks noGrp="1"/>
          </p:cNvSpPr>
          <p:nvPr>
            <p:ph type="title"/>
          </p:nvPr>
        </p:nvSpPr>
        <p:spPr>
          <a:xfrm>
            <a:off x="450374" y="121214"/>
            <a:ext cx="8229600"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SzPts val="1134"/>
              <a:buNone/>
            </a:pPr>
            <a:r>
              <a:rPr lang="en" sz="2600" dirty="0"/>
              <a:t>Famous Chefs: A Culinary Journey of Success</a:t>
            </a:r>
            <a:endParaRPr sz="2600" dirty="0"/>
          </a:p>
        </p:txBody>
      </p:sp>
      <p:sp>
        <p:nvSpPr>
          <p:cNvPr id="348" name="Google Shape;348;g2ddd86af808_0_41"/>
          <p:cNvSpPr txBox="1">
            <a:spLocks noGrp="1"/>
          </p:cNvSpPr>
          <p:nvPr>
            <p:ph type="body" idx="1"/>
          </p:nvPr>
        </p:nvSpPr>
        <p:spPr>
          <a:xfrm>
            <a:off x="457726" y="1065204"/>
            <a:ext cx="5111700" cy="3787422"/>
          </a:xfrm>
          <a:prstGeom prst="rect">
            <a:avLst/>
          </a:prstGeom>
          <a:noFill/>
          <a:ln>
            <a:noFill/>
          </a:ln>
        </p:spPr>
        <p:txBody>
          <a:bodyPr spcFirstLastPara="1" wrap="square" lIns="97525" tIns="48750" rIns="97525" bIns="48750" anchor="t" anchorCtr="0">
            <a:noAutofit/>
          </a:bodyPr>
          <a:lstStyle/>
          <a:p>
            <a:pPr marL="0" lvl="0" indent="0" algn="l" rtl="0">
              <a:spcBef>
                <a:spcPts val="300"/>
              </a:spcBef>
              <a:spcAft>
                <a:spcPts val="0"/>
              </a:spcAft>
              <a:buNone/>
            </a:pPr>
            <a:r>
              <a:rPr lang="en" sz="1600" dirty="0"/>
              <a:t>Today, we delve into the fascinating world of famous </a:t>
            </a:r>
            <a:r>
              <a:rPr lang="en" sz="1600" dirty="0">
                <a:highlight>
                  <a:srgbClr val="00FFFF"/>
                </a:highlight>
              </a:rPr>
              <a:t>chef’s</a:t>
            </a:r>
            <a:r>
              <a:rPr lang="en" sz="1600" dirty="0"/>
              <a:t> and their culinary adventures. From mastering the art of cooking to running renowned restaurants, these exceptional </a:t>
            </a:r>
            <a:r>
              <a:rPr lang="en" sz="1600" dirty="0">
                <a:highlight>
                  <a:srgbClr val="00FFFF"/>
                </a:highlight>
              </a:rPr>
              <a:t>individuals’</a:t>
            </a:r>
            <a:r>
              <a:rPr lang="en" sz="1600" dirty="0"/>
              <a:t> have truly made their mark in the gastronomic realm.</a:t>
            </a:r>
            <a:endParaRPr sz="1600" dirty="0"/>
          </a:p>
          <a:p>
            <a:pPr marL="0" lvl="0" indent="0" algn="l" rtl="0">
              <a:spcBef>
                <a:spcPts val="300"/>
              </a:spcBef>
              <a:spcAft>
                <a:spcPts val="0"/>
              </a:spcAft>
              <a:buNone/>
            </a:pPr>
            <a:r>
              <a:rPr lang="en" sz="1600" dirty="0"/>
              <a:t>One of the most renowned chefs in the industry is Gordon Ramsay. Known for his fiery personality and exceptional culinary skills, Ramsay has earned multiple Michelin stars for his restaurants worldwide. His dedication to perfection in the kitchen has inspired aspiring chefs around the globe.</a:t>
            </a:r>
            <a:endParaRPr sz="1600" dirty="0"/>
          </a:p>
          <a:p>
            <a:pPr marL="0" lvl="0" indent="0" algn="l" rtl="0">
              <a:spcBef>
                <a:spcPts val="300"/>
              </a:spcBef>
              <a:spcAft>
                <a:spcPts val="0"/>
              </a:spcAft>
              <a:buNone/>
            </a:pPr>
            <a:r>
              <a:rPr lang="en" sz="1600" dirty="0"/>
              <a:t>Another legendary chef is </a:t>
            </a:r>
            <a:r>
              <a:rPr lang="en" sz="1600" dirty="0">
                <a:highlight>
                  <a:srgbClr val="00FFFF"/>
                </a:highlight>
              </a:rPr>
              <a:t>Julia Child’s</a:t>
            </a:r>
            <a:r>
              <a:rPr lang="en" sz="1600" dirty="0"/>
              <a:t>. With her groundbreaking TV show and bestselling cookbooks, Child introduced French cuisine to American households. Her passion for cooking and unique cooking techniques revolutionized the way people approached food.</a:t>
            </a:r>
            <a:endParaRPr sz="1600" dirty="0"/>
          </a:p>
        </p:txBody>
      </p:sp>
      <p:sp>
        <p:nvSpPr>
          <p:cNvPr id="349" name="Google Shape;349;g2ddd86af808_0_41"/>
          <p:cNvSpPr txBox="1">
            <a:spLocks noGrp="1"/>
          </p:cNvSpPr>
          <p:nvPr>
            <p:ph type="body" idx="2"/>
          </p:nvPr>
        </p:nvSpPr>
        <p:spPr>
          <a:xfrm>
            <a:off x="5515823" y="1301959"/>
            <a:ext cx="3124200" cy="2539582"/>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“chef’s” should be “chefs”</a:t>
            </a:r>
            <a:endParaRPr dirty="0"/>
          </a:p>
          <a:p>
            <a:pPr marL="457200" lvl="0" indent="-342900" algn="l" rtl="0">
              <a:spcBef>
                <a:spcPts val="360"/>
              </a:spcBef>
              <a:spcAft>
                <a:spcPts val="0"/>
              </a:spcAft>
              <a:buSzPts val="1800"/>
              <a:buChar char="•"/>
            </a:pPr>
            <a:r>
              <a:rPr lang="en" dirty="0"/>
              <a:t>“individuals’” should be “individuals”</a:t>
            </a:r>
            <a:endParaRPr dirty="0"/>
          </a:p>
          <a:p>
            <a:pPr marL="457200" lvl="0" indent="-342900" algn="l" rtl="0">
              <a:spcBef>
                <a:spcPts val="360"/>
              </a:spcBef>
              <a:spcAft>
                <a:spcPts val="0"/>
              </a:spcAft>
              <a:buSzPts val="1800"/>
              <a:buChar char="•"/>
            </a:pPr>
            <a:r>
              <a:rPr lang="en" dirty="0"/>
              <a:t>“Julia Child’s” should be “Julia Child”</a:t>
            </a:r>
            <a:endParaRPr dirty="0"/>
          </a:p>
        </p:txBody>
      </p:sp>
      <p:pic>
        <p:nvPicPr>
          <p:cNvPr id="3" name="Google Shape;314;p28">
            <a:extLst>
              <a:ext uri="{FF2B5EF4-FFF2-40B4-BE49-F238E27FC236}">
                <a16:creationId xmlns:a16="http://schemas.microsoft.com/office/drawing/2014/main" id="{CEAEDFA4-0420-3837-8BE7-436DBCDD718C}"/>
              </a:ext>
            </a:extLst>
          </p:cNvPr>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ddd86af808_0_29"/>
          <p:cNvSpPr txBox="1">
            <a:spLocks noGrp="1"/>
          </p:cNvSpPr>
          <p:nvPr>
            <p:ph type="title"/>
          </p:nvPr>
        </p:nvSpPr>
        <p:spPr>
          <a:xfrm>
            <a:off x="457200" y="130775"/>
            <a:ext cx="8229600"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SzPts val="1134"/>
              <a:buNone/>
            </a:pPr>
            <a:r>
              <a:rPr lang="en" sz="2600" dirty="0"/>
              <a:t>Famous Chefs: A Culinary Journey of Success</a:t>
            </a:r>
            <a:endParaRPr sz="2600" dirty="0"/>
          </a:p>
        </p:txBody>
      </p:sp>
      <p:sp>
        <p:nvSpPr>
          <p:cNvPr id="355" name="Google Shape;355;g2ddd86af808_0_29"/>
          <p:cNvSpPr txBox="1">
            <a:spLocks noGrp="1"/>
          </p:cNvSpPr>
          <p:nvPr>
            <p:ph type="body" idx="1"/>
          </p:nvPr>
        </p:nvSpPr>
        <p:spPr>
          <a:xfrm>
            <a:off x="491885" y="1092156"/>
            <a:ext cx="6690886" cy="3291900"/>
          </a:xfrm>
          <a:prstGeom prst="rect">
            <a:avLst/>
          </a:prstGeom>
          <a:noFill/>
          <a:ln>
            <a:noFill/>
          </a:ln>
        </p:spPr>
        <p:txBody>
          <a:bodyPr spcFirstLastPara="1" wrap="square" lIns="97525" tIns="48750" rIns="97525" bIns="48750" anchor="t" anchorCtr="0">
            <a:normAutofit/>
          </a:bodyPr>
          <a:lstStyle/>
          <a:p>
            <a:pPr marL="0" lvl="0" indent="0" algn="l" rtl="0">
              <a:lnSpc>
                <a:spcPct val="100000"/>
              </a:lnSpc>
              <a:spcBef>
                <a:spcPts val="300"/>
              </a:spcBef>
              <a:spcAft>
                <a:spcPts val="0"/>
              </a:spcAft>
              <a:buNone/>
            </a:pPr>
            <a:r>
              <a:rPr lang="en" sz="1600" dirty="0"/>
              <a:t>On the other hand, lets not forget the importance of using apostrophes correctly. Incorrect usage can lead to confusion and misunderstanding. For example, "chef's" indicates possession, while "chefs" simply refers to multiple chefs. Its essential to pay attention to these details to communicate effectively.</a:t>
            </a:r>
            <a:endParaRPr sz="1600" dirty="0"/>
          </a:p>
          <a:p>
            <a:pPr marL="0" lvl="0" indent="0" algn="l" rtl="0">
              <a:lnSpc>
                <a:spcPct val="100000"/>
              </a:lnSpc>
              <a:spcBef>
                <a:spcPts val="300"/>
              </a:spcBef>
              <a:spcAft>
                <a:spcPts val="0"/>
              </a:spcAft>
              <a:buNone/>
            </a:pPr>
            <a:r>
              <a:rPr lang="en" sz="1600" dirty="0"/>
              <a:t>In conclusion, the world of famous chefs is a vibrant tapestry of talent, creativity, and innovation. As we celebrate their culinary achievements, lets also remember the importance of mastering the basics, including the proper use of apostrophes. Stay tuned for more exciting culinary adventures!</a:t>
            </a:r>
            <a:endParaRPr sz="1600" dirty="0"/>
          </a:p>
        </p:txBody>
      </p:sp>
      <p:pic>
        <p:nvPicPr>
          <p:cNvPr id="2" name="Google Shape;314;p28">
            <a:extLst>
              <a:ext uri="{FF2B5EF4-FFF2-40B4-BE49-F238E27FC236}">
                <a16:creationId xmlns:a16="http://schemas.microsoft.com/office/drawing/2014/main" id="{22E28EE1-ADE7-C451-4116-13589B605765}"/>
              </a:ext>
            </a:extLst>
          </p:cNvPr>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ddd86af808_0_9"/>
          <p:cNvSpPr txBox="1">
            <a:spLocks noGrp="1"/>
          </p:cNvSpPr>
          <p:nvPr>
            <p:ph type="title"/>
          </p:nvPr>
        </p:nvSpPr>
        <p:spPr>
          <a:xfrm>
            <a:off x="463506" y="108601"/>
            <a:ext cx="6504852"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SzPts val="1134"/>
              <a:buNone/>
            </a:pPr>
            <a:r>
              <a:rPr lang="en" sz="2600" dirty="0"/>
              <a:t>Famous Chefs: A Culinary Journey of Success</a:t>
            </a:r>
            <a:endParaRPr sz="2600" dirty="0"/>
          </a:p>
        </p:txBody>
      </p:sp>
      <p:sp>
        <p:nvSpPr>
          <p:cNvPr id="362" name="Google Shape;362;g2ddd86af808_0_9"/>
          <p:cNvSpPr txBox="1">
            <a:spLocks noGrp="1"/>
          </p:cNvSpPr>
          <p:nvPr>
            <p:ph type="body" idx="1"/>
          </p:nvPr>
        </p:nvSpPr>
        <p:spPr>
          <a:xfrm>
            <a:off x="457200" y="1164585"/>
            <a:ext cx="5111700" cy="3257400"/>
          </a:xfrm>
          <a:prstGeom prst="rect">
            <a:avLst/>
          </a:prstGeom>
          <a:noFill/>
          <a:ln>
            <a:noFill/>
          </a:ln>
        </p:spPr>
        <p:txBody>
          <a:bodyPr spcFirstLastPara="1" wrap="square" lIns="97525" tIns="48750" rIns="97525" bIns="48750" anchor="t" anchorCtr="0">
            <a:normAutofit fontScale="62500" lnSpcReduction="20000"/>
          </a:bodyPr>
          <a:lstStyle/>
          <a:p>
            <a:pPr marL="0" lvl="0" indent="0" algn="l" rtl="0">
              <a:lnSpc>
                <a:spcPct val="115000"/>
              </a:lnSpc>
              <a:spcBef>
                <a:spcPts val="300"/>
              </a:spcBef>
              <a:spcAft>
                <a:spcPts val="0"/>
              </a:spcAft>
              <a:buNone/>
            </a:pPr>
            <a:r>
              <a:rPr lang="en" sz="2600" dirty="0"/>
              <a:t>On the other hand, </a:t>
            </a:r>
            <a:r>
              <a:rPr lang="en" sz="2600" dirty="0">
                <a:highlight>
                  <a:srgbClr val="00FFFF"/>
                </a:highlight>
              </a:rPr>
              <a:t>lets</a:t>
            </a:r>
            <a:r>
              <a:rPr lang="en" sz="2600" dirty="0"/>
              <a:t> not forget the importance of using apostrophes correctly. Incorrect usage can lead to confusion and misunderstanding. For example, "chef's" indicates possession, while "chefs" simply refers to multiple chefs. </a:t>
            </a:r>
            <a:r>
              <a:rPr lang="en" sz="2600" dirty="0">
                <a:highlight>
                  <a:srgbClr val="00FFFF"/>
                </a:highlight>
              </a:rPr>
              <a:t>Its</a:t>
            </a:r>
            <a:r>
              <a:rPr lang="en" sz="2600" dirty="0"/>
              <a:t> essential to pay attention to these details to communicate effectively.</a:t>
            </a:r>
            <a:endParaRPr sz="2600" dirty="0"/>
          </a:p>
          <a:p>
            <a:pPr marL="0" lvl="0" indent="0" algn="l" rtl="0">
              <a:lnSpc>
                <a:spcPct val="115000"/>
              </a:lnSpc>
              <a:spcBef>
                <a:spcPts val="300"/>
              </a:spcBef>
              <a:spcAft>
                <a:spcPts val="0"/>
              </a:spcAft>
              <a:buNone/>
            </a:pPr>
            <a:r>
              <a:rPr lang="en" sz="2600" dirty="0"/>
              <a:t>In conclusion, the world of famous chefs is a vibrant tapestry of talent, creativity, and innovation. As we celebrate their culinary achievements, </a:t>
            </a:r>
            <a:r>
              <a:rPr lang="en" sz="2600" dirty="0">
                <a:highlight>
                  <a:srgbClr val="00FFFF"/>
                </a:highlight>
              </a:rPr>
              <a:t>lets</a:t>
            </a:r>
            <a:r>
              <a:rPr lang="en" sz="2600" dirty="0"/>
              <a:t> also remember the importance of mastering the basics, including the proper use of apostrophes. Stay tuned for more exciting culinary adventures!</a:t>
            </a:r>
            <a:endParaRPr dirty="0"/>
          </a:p>
        </p:txBody>
      </p:sp>
      <p:sp>
        <p:nvSpPr>
          <p:cNvPr id="363" name="Google Shape;363;g2ddd86af808_0_9"/>
          <p:cNvSpPr txBox="1">
            <a:spLocks noGrp="1"/>
          </p:cNvSpPr>
          <p:nvPr>
            <p:ph type="body" idx="2"/>
          </p:nvPr>
        </p:nvSpPr>
        <p:spPr>
          <a:xfrm>
            <a:off x="5568900" y="1319087"/>
            <a:ext cx="3124200" cy="325740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“lets” should be “let’s”</a:t>
            </a:r>
            <a:endParaRPr dirty="0"/>
          </a:p>
          <a:p>
            <a:pPr marL="457200" lvl="0" indent="-342900" algn="l" rtl="0">
              <a:spcBef>
                <a:spcPts val="360"/>
              </a:spcBef>
              <a:spcAft>
                <a:spcPts val="0"/>
              </a:spcAft>
              <a:buSzPts val="1800"/>
              <a:buChar char="•"/>
            </a:pPr>
            <a:r>
              <a:rPr lang="en" dirty="0"/>
              <a:t>“its” should be “it’s”</a:t>
            </a:r>
            <a:endParaRPr dirty="0"/>
          </a:p>
          <a:p>
            <a:pPr marL="457200" lvl="0" indent="-342900" algn="l" rtl="0">
              <a:spcBef>
                <a:spcPts val="360"/>
              </a:spcBef>
              <a:spcAft>
                <a:spcPts val="0"/>
              </a:spcAft>
              <a:buSzPts val="1800"/>
              <a:buChar char="•"/>
            </a:pPr>
            <a:r>
              <a:rPr lang="en" dirty="0"/>
              <a:t>“lets” should be “let’s”</a:t>
            </a:r>
            <a:endParaRPr dirty="0"/>
          </a:p>
        </p:txBody>
      </p:sp>
      <p:pic>
        <p:nvPicPr>
          <p:cNvPr id="3" name="Google Shape;314;p28">
            <a:extLst>
              <a:ext uri="{FF2B5EF4-FFF2-40B4-BE49-F238E27FC236}">
                <a16:creationId xmlns:a16="http://schemas.microsoft.com/office/drawing/2014/main" id="{4AFE302B-366F-352E-F3C6-1243BD00C72C}"/>
              </a:ext>
            </a:extLst>
          </p:cNvPr>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2ddd86af808_0_50"/>
          <p:cNvSpPr txBox="1">
            <a:spLocks noGrp="1"/>
          </p:cNvSpPr>
          <p:nvPr>
            <p:ph type="title"/>
          </p:nvPr>
        </p:nvSpPr>
        <p:spPr>
          <a:xfrm>
            <a:off x="457200" y="384670"/>
            <a:ext cx="6646742"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SzPts val="1021"/>
              <a:buNone/>
            </a:pPr>
            <a:r>
              <a:rPr lang="en" sz="2600" dirty="0"/>
              <a:t>The Culinary Legends: Famous Chefs Making Their Mark</a:t>
            </a:r>
            <a:endParaRPr sz="2600" dirty="0"/>
          </a:p>
        </p:txBody>
      </p:sp>
      <p:sp>
        <p:nvSpPr>
          <p:cNvPr id="369" name="Google Shape;369;g2ddd86af808_0_50"/>
          <p:cNvSpPr txBox="1">
            <a:spLocks noGrp="1"/>
          </p:cNvSpPr>
          <p:nvPr>
            <p:ph type="body" idx="1"/>
          </p:nvPr>
        </p:nvSpPr>
        <p:spPr>
          <a:xfrm>
            <a:off x="457200" y="1456409"/>
            <a:ext cx="6697192" cy="3291900"/>
          </a:xfrm>
          <a:prstGeom prst="rect">
            <a:avLst/>
          </a:prstGeom>
          <a:noFill/>
          <a:ln>
            <a:noFill/>
          </a:ln>
        </p:spPr>
        <p:txBody>
          <a:bodyPr spcFirstLastPara="1" wrap="square" lIns="97525" tIns="48750" rIns="97525" bIns="48750" anchor="t" anchorCtr="0">
            <a:normAutofit/>
          </a:bodyPr>
          <a:lstStyle/>
          <a:p>
            <a:pPr marL="0" lvl="0" indent="0" algn="l" rtl="0">
              <a:lnSpc>
                <a:spcPct val="100000"/>
              </a:lnSpc>
              <a:spcBef>
                <a:spcPts val="300"/>
              </a:spcBef>
              <a:spcAft>
                <a:spcPts val="0"/>
              </a:spcAft>
              <a:buNone/>
            </a:pPr>
            <a:r>
              <a:rPr lang="en" sz="1600" dirty="0"/>
              <a:t>Today, we dive into the fascinating world of renowned chef’s who have left an indelible mark on the culinary landscape. From creating mouthwatering dishes to revolutionizing the way we think about food, these culinary geniuses’ have truly elevated the art of cooking to new heights.</a:t>
            </a:r>
            <a:endParaRPr sz="1600" dirty="0"/>
          </a:p>
          <a:p>
            <a:pPr marL="0" lvl="0" indent="0" algn="l" rtl="0">
              <a:lnSpc>
                <a:spcPct val="100000"/>
              </a:lnSpc>
              <a:spcBef>
                <a:spcPts val="300"/>
              </a:spcBef>
              <a:spcAft>
                <a:spcPts val="0"/>
              </a:spcAft>
              <a:buNone/>
            </a:pPr>
            <a:r>
              <a:rPr lang="en" sz="1600" dirty="0"/>
              <a:t>One of the most iconic chefs of our time is Gordon Ramsay. Known for his fiery personality and exceptional culinary skills, Ramsay has earned multiple Michelin stars for his world-class restaurants. However, not all chefs restaurants receive such prestigious awards.</a:t>
            </a:r>
            <a:endParaRPr sz="1600" dirty="0"/>
          </a:p>
        </p:txBody>
      </p:sp>
      <p:pic>
        <p:nvPicPr>
          <p:cNvPr id="2" name="Google Shape;314;p28">
            <a:extLst>
              <a:ext uri="{FF2B5EF4-FFF2-40B4-BE49-F238E27FC236}">
                <a16:creationId xmlns:a16="http://schemas.microsoft.com/office/drawing/2014/main" id="{5F57D0A0-9947-CEA8-5DED-363FC16EFD12}"/>
              </a:ext>
            </a:extLst>
          </p:cNvPr>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ddd86af808_0_62"/>
          <p:cNvSpPr txBox="1">
            <a:spLocks noGrp="1"/>
          </p:cNvSpPr>
          <p:nvPr>
            <p:ph type="title"/>
          </p:nvPr>
        </p:nvSpPr>
        <p:spPr>
          <a:xfrm>
            <a:off x="457200" y="307247"/>
            <a:ext cx="6504852"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SzPts val="1021"/>
              <a:buNone/>
            </a:pPr>
            <a:r>
              <a:rPr lang="en" sz="2600" dirty="0"/>
              <a:t>The Culinary Legends: Famous Chefs Making Their Mark</a:t>
            </a:r>
            <a:endParaRPr sz="2600" dirty="0"/>
          </a:p>
        </p:txBody>
      </p:sp>
      <p:sp>
        <p:nvSpPr>
          <p:cNvPr id="376" name="Google Shape;376;g2ddd86af808_0_62"/>
          <p:cNvSpPr txBox="1">
            <a:spLocks noGrp="1"/>
          </p:cNvSpPr>
          <p:nvPr>
            <p:ph type="body" idx="1"/>
          </p:nvPr>
        </p:nvSpPr>
        <p:spPr>
          <a:xfrm>
            <a:off x="425670" y="1325392"/>
            <a:ext cx="5111700" cy="3257400"/>
          </a:xfrm>
          <a:prstGeom prst="rect">
            <a:avLst/>
          </a:prstGeom>
          <a:noFill/>
          <a:ln>
            <a:noFill/>
          </a:ln>
        </p:spPr>
        <p:txBody>
          <a:bodyPr spcFirstLastPara="1" wrap="square" lIns="97525" tIns="48750" rIns="97525" bIns="48750" anchor="t" anchorCtr="0">
            <a:normAutofit fontScale="62500" lnSpcReduction="20000"/>
          </a:bodyPr>
          <a:lstStyle/>
          <a:p>
            <a:pPr marL="0" lvl="0" indent="0" algn="l" rtl="0">
              <a:lnSpc>
                <a:spcPct val="115000"/>
              </a:lnSpc>
              <a:spcBef>
                <a:spcPts val="300"/>
              </a:spcBef>
              <a:spcAft>
                <a:spcPts val="0"/>
              </a:spcAft>
              <a:buNone/>
            </a:pPr>
            <a:r>
              <a:rPr lang="en" sz="2600" dirty="0"/>
              <a:t>Today, we dive into the fascinating world of renowned </a:t>
            </a:r>
            <a:r>
              <a:rPr lang="en" sz="2600" dirty="0">
                <a:highlight>
                  <a:srgbClr val="00FFFF"/>
                </a:highlight>
              </a:rPr>
              <a:t>chef’s</a:t>
            </a:r>
            <a:r>
              <a:rPr lang="en" sz="2600" dirty="0"/>
              <a:t> who have left an indelible mark on the culinary landscape. From creating mouthwatering dishes to revolutionizing the way we think about food, these culinary </a:t>
            </a:r>
            <a:r>
              <a:rPr lang="en" sz="2600" dirty="0">
                <a:highlight>
                  <a:srgbClr val="00FFFF"/>
                </a:highlight>
              </a:rPr>
              <a:t>geniuses’</a:t>
            </a:r>
            <a:r>
              <a:rPr lang="en" sz="2600" dirty="0"/>
              <a:t> have truly elevated the art of cooking to new heights.</a:t>
            </a:r>
            <a:endParaRPr sz="2600" dirty="0"/>
          </a:p>
          <a:p>
            <a:pPr marL="0" lvl="0" indent="0" algn="l" rtl="0">
              <a:lnSpc>
                <a:spcPct val="115000"/>
              </a:lnSpc>
              <a:spcBef>
                <a:spcPts val="300"/>
              </a:spcBef>
              <a:spcAft>
                <a:spcPts val="0"/>
              </a:spcAft>
              <a:buNone/>
            </a:pPr>
            <a:r>
              <a:rPr lang="en" sz="2600" dirty="0"/>
              <a:t>One of the most iconic chefs of our time is Gordon Ramsay. Known for his fiery personality and exceptional culinary skills, Ramsay has earned multiple Michelin stars for his world-class restaurants. However, not all </a:t>
            </a:r>
            <a:r>
              <a:rPr lang="en" sz="2600" dirty="0">
                <a:highlight>
                  <a:srgbClr val="00FFFF"/>
                </a:highlight>
              </a:rPr>
              <a:t>chefs</a:t>
            </a:r>
            <a:r>
              <a:rPr lang="en" sz="2600" dirty="0"/>
              <a:t> restaurants receive such prestigious awards.</a:t>
            </a:r>
            <a:endParaRPr sz="2600" dirty="0"/>
          </a:p>
        </p:txBody>
      </p:sp>
      <p:sp>
        <p:nvSpPr>
          <p:cNvPr id="377" name="Google Shape;377;g2ddd86af808_0_62"/>
          <p:cNvSpPr txBox="1">
            <a:spLocks noGrp="1"/>
          </p:cNvSpPr>
          <p:nvPr>
            <p:ph type="body" idx="2"/>
          </p:nvPr>
        </p:nvSpPr>
        <p:spPr>
          <a:xfrm>
            <a:off x="5508992" y="1463040"/>
            <a:ext cx="3124200" cy="2385080"/>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“chef’s” should be “chefs”</a:t>
            </a:r>
            <a:endParaRPr dirty="0"/>
          </a:p>
          <a:p>
            <a:pPr marL="457200" lvl="0" indent="-342900" algn="l" rtl="0">
              <a:spcBef>
                <a:spcPts val="360"/>
              </a:spcBef>
              <a:spcAft>
                <a:spcPts val="0"/>
              </a:spcAft>
              <a:buSzPts val="1800"/>
              <a:buChar char="•"/>
            </a:pPr>
            <a:r>
              <a:rPr lang="en" dirty="0"/>
              <a:t>“geniuses’” should be “geniuses”</a:t>
            </a:r>
            <a:endParaRPr dirty="0"/>
          </a:p>
          <a:p>
            <a:pPr marL="457200" lvl="0" indent="-342900" algn="l" rtl="0">
              <a:spcBef>
                <a:spcPts val="360"/>
              </a:spcBef>
              <a:spcAft>
                <a:spcPts val="0"/>
              </a:spcAft>
              <a:buSzPts val="1800"/>
              <a:buChar char="•"/>
            </a:pPr>
            <a:r>
              <a:rPr lang="en" dirty="0"/>
              <a:t>“chefs” should be “chefs’”</a:t>
            </a:r>
            <a:endParaRPr dirty="0"/>
          </a:p>
        </p:txBody>
      </p:sp>
      <p:pic>
        <p:nvPicPr>
          <p:cNvPr id="3" name="Google Shape;314;p28">
            <a:extLst>
              <a:ext uri="{FF2B5EF4-FFF2-40B4-BE49-F238E27FC236}">
                <a16:creationId xmlns:a16="http://schemas.microsoft.com/office/drawing/2014/main" id="{8891DD02-21CE-AD0F-2420-B948FCD464F1}"/>
              </a:ext>
            </a:extLst>
          </p:cNvPr>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ddd86af808_0_56"/>
          <p:cNvSpPr txBox="1">
            <a:spLocks noGrp="1"/>
          </p:cNvSpPr>
          <p:nvPr>
            <p:ph type="title"/>
          </p:nvPr>
        </p:nvSpPr>
        <p:spPr>
          <a:xfrm>
            <a:off x="457200" y="328002"/>
            <a:ext cx="6618364"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SzPts val="1021"/>
              <a:buNone/>
            </a:pPr>
            <a:r>
              <a:rPr lang="en" sz="2600" dirty="0"/>
              <a:t>The Culinary Legends: Famous Chefs Making Their Mark</a:t>
            </a:r>
            <a:endParaRPr sz="2600" dirty="0"/>
          </a:p>
        </p:txBody>
      </p:sp>
      <p:sp>
        <p:nvSpPr>
          <p:cNvPr id="383" name="Google Shape;383;g2ddd86af808_0_56"/>
          <p:cNvSpPr txBox="1">
            <a:spLocks noGrp="1"/>
          </p:cNvSpPr>
          <p:nvPr>
            <p:ph type="body" idx="1"/>
          </p:nvPr>
        </p:nvSpPr>
        <p:spPr>
          <a:xfrm>
            <a:off x="457200" y="1292961"/>
            <a:ext cx="6514312" cy="3826685"/>
          </a:xfrm>
          <a:prstGeom prst="rect">
            <a:avLst/>
          </a:prstGeom>
          <a:noFill/>
          <a:ln>
            <a:noFill/>
          </a:ln>
        </p:spPr>
        <p:txBody>
          <a:bodyPr spcFirstLastPara="1" wrap="square" lIns="97525" tIns="48750" rIns="97525" bIns="48750" anchor="t" anchorCtr="0">
            <a:noAutofit/>
          </a:bodyPr>
          <a:lstStyle/>
          <a:p>
            <a:pPr marL="0" lvl="0" indent="0" algn="l" rtl="0">
              <a:lnSpc>
                <a:spcPct val="100000"/>
              </a:lnSpc>
              <a:spcBef>
                <a:spcPts val="300"/>
              </a:spcBef>
              <a:spcAft>
                <a:spcPts val="0"/>
              </a:spcAft>
              <a:buNone/>
            </a:pPr>
            <a:r>
              <a:rPr lang="en" sz="1600" dirty="0"/>
              <a:t>Another chef who has captured the hearts and taste buds of many is Julia Child. Her groundbreaking TV show and cookbooks have inspired countless home cooks around the globe. But, some chefs’ struggle to find their footing in the competitive culinary world.</a:t>
            </a:r>
            <a:endParaRPr sz="1600" dirty="0"/>
          </a:p>
          <a:p>
            <a:pPr marL="0" lvl="0" indent="0" algn="l" rtl="0">
              <a:lnSpc>
                <a:spcPct val="100000"/>
              </a:lnSpc>
              <a:spcBef>
                <a:spcPts val="300"/>
              </a:spcBef>
              <a:spcAft>
                <a:spcPts val="0"/>
              </a:spcAft>
              <a:buNone/>
            </a:pPr>
            <a:r>
              <a:rPr lang="en" sz="1600" dirty="0"/>
              <a:t>Furthermore, we cannot talk about famous chefs without mentioning Bobby Flay. His innovative approach to Southwestern cuisine has made him a household name. Yet, its essential for chefs to remember the humble beginnings that shaped their culinary journey.</a:t>
            </a:r>
          </a:p>
          <a:p>
            <a:pPr marL="0" lvl="0" indent="0" algn="l" rtl="0">
              <a:lnSpc>
                <a:spcPct val="100000"/>
              </a:lnSpc>
              <a:spcBef>
                <a:spcPts val="300"/>
              </a:spcBef>
              <a:spcAft>
                <a:spcPts val="0"/>
              </a:spcAft>
              <a:buNone/>
            </a:pPr>
            <a:r>
              <a:rPr lang="en" sz="1600" dirty="0"/>
              <a:t>In conclusion, these famous chefs serve as an inspiration to aspiring culinary artists everywhere. Their dedication, creativity, and passion for food have solidified their rightful place in the pantheon of culinary legends. So, whether youre perfecting a signature dish or experimenting with new flavors, remember that the world of gastronomy is as vast as your imagination allows.</a:t>
            </a:r>
            <a:endParaRPr sz="1600" dirty="0"/>
          </a:p>
        </p:txBody>
      </p:sp>
      <p:pic>
        <p:nvPicPr>
          <p:cNvPr id="2" name="Google Shape;314;p28">
            <a:extLst>
              <a:ext uri="{FF2B5EF4-FFF2-40B4-BE49-F238E27FC236}">
                <a16:creationId xmlns:a16="http://schemas.microsoft.com/office/drawing/2014/main" id="{ED0B3410-4BF5-AA37-26F6-9F81D329836F}"/>
              </a:ext>
            </a:extLst>
          </p:cNvPr>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EB0C-AF3C-2BBD-E514-DAE67C26AF32}"/>
              </a:ext>
            </a:extLst>
          </p:cNvPr>
          <p:cNvSpPr>
            <a:spLocks noGrp="1"/>
          </p:cNvSpPr>
          <p:nvPr>
            <p:ph type="title"/>
          </p:nvPr>
        </p:nvSpPr>
        <p:spPr>
          <a:xfrm>
            <a:off x="492515" y="533505"/>
            <a:ext cx="7772400" cy="1021800"/>
          </a:xfrm>
        </p:spPr>
        <p:txBody>
          <a:bodyPr/>
          <a:lstStyle/>
          <a:p>
            <a:r>
              <a:rPr lang="en" dirty="0"/>
              <a:t>Learning Objectives</a:t>
            </a:r>
            <a:endParaRPr lang="en-US" dirty="0"/>
          </a:p>
        </p:txBody>
      </p:sp>
      <p:sp>
        <p:nvSpPr>
          <p:cNvPr id="3" name="Text Placeholder 2">
            <a:extLst>
              <a:ext uri="{FF2B5EF4-FFF2-40B4-BE49-F238E27FC236}">
                <a16:creationId xmlns:a16="http://schemas.microsoft.com/office/drawing/2014/main" id="{1B5C8D2A-D24A-EB1D-155B-3D3FD732279C}"/>
              </a:ext>
            </a:extLst>
          </p:cNvPr>
          <p:cNvSpPr>
            <a:spLocks noGrp="1"/>
          </p:cNvSpPr>
          <p:nvPr>
            <p:ph type="body" idx="1"/>
          </p:nvPr>
        </p:nvSpPr>
        <p:spPr>
          <a:xfrm>
            <a:off x="530352" y="1899221"/>
            <a:ext cx="7772400" cy="1132200"/>
          </a:xfrm>
        </p:spPr>
        <p:txBody>
          <a:bodyPr>
            <a:noAutofit/>
          </a:bodyPr>
          <a:lstStyle/>
          <a:p>
            <a:pPr marL="0" lvl="0" indent="0" algn="l" rtl="0">
              <a:spcBef>
                <a:spcPts val="300"/>
              </a:spcBef>
              <a:spcAft>
                <a:spcPts val="0"/>
              </a:spcAft>
              <a:buClr>
                <a:schemeClr val="dk1"/>
              </a:buClr>
              <a:buSzPts val="1100"/>
              <a:buFont typeface="Arial"/>
              <a:buNone/>
            </a:pPr>
            <a:r>
              <a:rPr lang="en-US" dirty="0"/>
              <a:t>Students will be able to perform the following: </a:t>
            </a:r>
          </a:p>
          <a:p>
            <a:pPr marL="457200" lvl="0" indent="-311150" algn="l" rtl="0">
              <a:spcBef>
                <a:spcPts val="300"/>
              </a:spcBef>
              <a:spcAft>
                <a:spcPts val="0"/>
              </a:spcAft>
              <a:buSzPts val="1300"/>
              <a:buChar char="●"/>
            </a:pPr>
            <a:r>
              <a:rPr lang="en-US" dirty="0"/>
              <a:t>Identify the apostrophe rules.</a:t>
            </a:r>
          </a:p>
          <a:p>
            <a:pPr marL="457200" lvl="0" indent="-311150" algn="l" rtl="0">
              <a:spcBef>
                <a:spcPts val="300"/>
              </a:spcBef>
              <a:spcAft>
                <a:spcPts val="0"/>
              </a:spcAft>
              <a:buSzPts val="1300"/>
              <a:buChar char="●"/>
            </a:pPr>
            <a:r>
              <a:rPr lang="en-US" dirty="0"/>
              <a:t>Revise writing to include the appropriate uses of an apostrophe.</a:t>
            </a:r>
          </a:p>
          <a:p>
            <a:endParaRPr lang="en-US" dirty="0"/>
          </a:p>
        </p:txBody>
      </p:sp>
    </p:spTree>
    <p:extLst>
      <p:ext uri="{BB962C8B-B14F-4D97-AF65-F5344CB8AC3E}">
        <p14:creationId xmlns:p14="http://schemas.microsoft.com/office/powerpoint/2010/main" val="8071893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ddd86af808_0_68"/>
          <p:cNvSpPr txBox="1">
            <a:spLocks noGrp="1"/>
          </p:cNvSpPr>
          <p:nvPr>
            <p:ph type="title"/>
          </p:nvPr>
        </p:nvSpPr>
        <p:spPr>
          <a:xfrm>
            <a:off x="356164" y="408408"/>
            <a:ext cx="8229600" cy="857400"/>
          </a:xfrm>
          <a:prstGeom prst="rect">
            <a:avLst/>
          </a:prstGeom>
          <a:noFill/>
          <a:ln>
            <a:noFill/>
          </a:ln>
        </p:spPr>
        <p:txBody>
          <a:bodyPr spcFirstLastPara="1" wrap="square" lIns="0" tIns="48750" rIns="0" bIns="0" anchor="b" anchorCtr="0">
            <a:normAutofit/>
          </a:bodyPr>
          <a:lstStyle/>
          <a:p>
            <a:pPr marL="0" lvl="0" indent="0" algn="l" rtl="0">
              <a:spcBef>
                <a:spcPts val="0"/>
              </a:spcBef>
              <a:spcAft>
                <a:spcPts val="0"/>
              </a:spcAft>
              <a:buSzPts val="1021"/>
              <a:buNone/>
            </a:pPr>
            <a:r>
              <a:rPr lang="en" sz="2600" dirty="0"/>
              <a:t>The Culinary Legends: Famous Chefs Making </a:t>
            </a:r>
            <a:br>
              <a:rPr lang="en" sz="2600" dirty="0"/>
            </a:br>
            <a:r>
              <a:rPr lang="en" sz="2600" dirty="0"/>
              <a:t>Their Mark</a:t>
            </a:r>
            <a:endParaRPr sz="2600" dirty="0"/>
          </a:p>
        </p:txBody>
      </p:sp>
      <p:sp>
        <p:nvSpPr>
          <p:cNvPr id="390" name="Google Shape;390;g2ddd86af808_0_68"/>
          <p:cNvSpPr txBox="1">
            <a:spLocks noGrp="1"/>
          </p:cNvSpPr>
          <p:nvPr>
            <p:ph type="body" idx="1"/>
          </p:nvPr>
        </p:nvSpPr>
        <p:spPr>
          <a:xfrm>
            <a:off x="397153" y="1308131"/>
            <a:ext cx="5111700" cy="4091639"/>
          </a:xfrm>
          <a:prstGeom prst="rect">
            <a:avLst/>
          </a:prstGeom>
          <a:noFill/>
          <a:ln>
            <a:noFill/>
          </a:ln>
        </p:spPr>
        <p:txBody>
          <a:bodyPr spcFirstLastPara="1" wrap="square" lIns="97525" tIns="48750" rIns="97525" bIns="48750" anchor="t" anchorCtr="0">
            <a:noAutofit/>
          </a:bodyPr>
          <a:lstStyle/>
          <a:p>
            <a:pPr marL="0" lvl="0" indent="0" algn="l" rtl="0">
              <a:spcBef>
                <a:spcPts val="300"/>
              </a:spcBef>
              <a:spcAft>
                <a:spcPts val="0"/>
              </a:spcAft>
              <a:buNone/>
            </a:pPr>
            <a:r>
              <a:rPr lang="en" sz="1400" dirty="0"/>
              <a:t>Another chef who has captured the hearts and taste buds of many is Julia Child. Her groundbreaking TV show and cookbooks have inspired countless home cooks around the globe. But, some </a:t>
            </a:r>
            <a:r>
              <a:rPr lang="en" sz="1400" dirty="0">
                <a:highlight>
                  <a:srgbClr val="00FFFF"/>
                </a:highlight>
              </a:rPr>
              <a:t>chefs’</a:t>
            </a:r>
            <a:r>
              <a:rPr lang="en" sz="1400" dirty="0"/>
              <a:t> struggle to find their footing in the competitive culinary world.</a:t>
            </a:r>
            <a:endParaRPr sz="1400" dirty="0"/>
          </a:p>
          <a:p>
            <a:pPr marL="0" lvl="0" indent="0" algn="l" rtl="0">
              <a:spcBef>
                <a:spcPts val="300"/>
              </a:spcBef>
              <a:spcAft>
                <a:spcPts val="0"/>
              </a:spcAft>
              <a:buNone/>
            </a:pPr>
            <a:r>
              <a:rPr lang="en" sz="1400" dirty="0"/>
              <a:t>Furthermore, we cannot talk about famous chefs without mentioning Bobby Flay. His innovative approach to Southwestern cuisine has made him a household name. Yet, </a:t>
            </a:r>
            <a:r>
              <a:rPr lang="en" sz="1400" dirty="0">
                <a:highlight>
                  <a:srgbClr val="00FFFF"/>
                </a:highlight>
              </a:rPr>
              <a:t>its</a:t>
            </a:r>
            <a:r>
              <a:rPr lang="en" sz="1400" dirty="0"/>
              <a:t> essential for chefs to remember the humble beginnings that shaped their culinary journey.</a:t>
            </a:r>
            <a:endParaRPr sz="1400" dirty="0"/>
          </a:p>
          <a:p>
            <a:pPr marL="0" lvl="0" indent="0" algn="l" rtl="0">
              <a:spcBef>
                <a:spcPts val="300"/>
              </a:spcBef>
              <a:spcAft>
                <a:spcPts val="0"/>
              </a:spcAft>
              <a:buNone/>
            </a:pPr>
            <a:r>
              <a:rPr lang="en" sz="1400" dirty="0"/>
              <a:t>In conclusion, these famous chefs serve as an inspiration to aspiring culinary artists everywhere. Their dedication, creativity, and passion for food have solidified their rightful place in the pantheon of culinary legends. So, whether </a:t>
            </a:r>
            <a:r>
              <a:rPr lang="en" sz="1400" dirty="0">
                <a:highlight>
                  <a:srgbClr val="00FFFF"/>
                </a:highlight>
              </a:rPr>
              <a:t>youre</a:t>
            </a:r>
            <a:r>
              <a:rPr lang="en" sz="1400" dirty="0"/>
              <a:t> perfecting a signature dish or experimenting with new flavors, remember that the world of gastronomy is as vast as your imagination allows.</a:t>
            </a:r>
            <a:endParaRPr sz="1400" dirty="0"/>
          </a:p>
        </p:txBody>
      </p:sp>
      <p:sp>
        <p:nvSpPr>
          <p:cNvPr id="391" name="Google Shape;391;g2ddd86af808_0_68"/>
          <p:cNvSpPr txBox="1">
            <a:spLocks noGrp="1"/>
          </p:cNvSpPr>
          <p:nvPr>
            <p:ph type="body" idx="2"/>
          </p:nvPr>
        </p:nvSpPr>
        <p:spPr>
          <a:xfrm>
            <a:off x="5606744" y="1265808"/>
            <a:ext cx="3124200" cy="2770488"/>
          </a:xfrm>
          <a:prstGeom prst="rect">
            <a:avLst/>
          </a:prstGeom>
        </p:spPr>
        <p:txBody>
          <a:bodyPr spcFirstLastPara="1" wrap="square" lIns="91425" tIns="0" rIns="91425" bIns="45700" anchor="ctr" anchorCtr="0">
            <a:normAutofit/>
          </a:bodyPr>
          <a:lstStyle/>
          <a:p>
            <a:pPr marL="457200" lvl="0" indent="-342900" algn="l" rtl="0">
              <a:spcBef>
                <a:spcPts val="360"/>
              </a:spcBef>
              <a:spcAft>
                <a:spcPts val="0"/>
              </a:spcAft>
              <a:buSzPts val="1800"/>
              <a:buChar char="•"/>
            </a:pPr>
            <a:r>
              <a:rPr lang="en" dirty="0"/>
              <a:t>“chefs’” should be “chefs”</a:t>
            </a:r>
            <a:endParaRPr dirty="0"/>
          </a:p>
          <a:p>
            <a:pPr marL="457200" lvl="0" indent="-342900" algn="l" rtl="0">
              <a:spcBef>
                <a:spcPts val="360"/>
              </a:spcBef>
              <a:spcAft>
                <a:spcPts val="0"/>
              </a:spcAft>
              <a:buSzPts val="1800"/>
              <a:buChar char="•"/>
            </a:pPr>
            <a:r>
              <a:rPr lang="en" dirty="0"/>
              <a:t>“its” should be “it’s”</a:t>
            </a:r>
            <a:endParaRPr dirty="0"/>
          </a:p>
          <a:p>
            <a:pPr marL="457200" lvl="0" indent="-342900" algn="l" rtl="0">
              <a:spcBef>
                <a:spcPts val="360"/>
              </a:spcBef>
              <a:spcAft>
                <a:spcPts val="0"/>
              </a:spcAft>
              <a:buSzPts val="1800"/>
              <a:buChar char="•"/>
            </a:pPr>
            <a:r>
              <a:rPr lang="en" dirty="0"/>
              <a:t>“youre” should be “you’re”</a:t>
            </a:r>
            <a:endParaRPr dirty="0"/>
          </a:p>
        </p:txBody>
      </p:sp>
      <p:pic>
        <p:nvPicPr>
          <p:cNvPr id="3" name="Google Shape;314;p28">
            <a:extLst>
              <a:ext uri="{FF2B5EF4-FFF2-40B4-BE49-F238E27FC236}">
                <a16:creationId xmlns:a16="http://schemas.microsoft.com/office/drawing/2014/main" id="{5D567744-AA4F-5147-D5CA-4AF35A011924}"/>
              </a:ext>
            </a:extLst>
          </p:cNvPr>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9" descr="Truong Le describes what it's like owning a local restaurant in Oklahoma City and how his first generation Asian-American roots inspire the cuisine he creates." title="K20 ICAP - Entrepreneur (Restaurant Owner) - Taking a Bite">
            <a:hlinkClick r:id="rId3"/>
          </p:cNvPr>
          <p:cNvPicPr preferRelativeResize="0"/>
          <p:nvPr/>
        </p:nvPicPr>
        <p:blipFill rotWithShape="1">
          <a:blip r:embed="rId4">
            <a:alphaModFix/>
          </a:blip>
          <a:srcRect/>
          <a:stretch/>
        </p:blipFill>
        <p:spPr>
          <a:xfrm>
            <a:off x="1663188" y="935558"/>
            <a:ext cx="5817625" cy="327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cde7eacd36_0_112"/>
          <p:cNvSpPr txBox="1">
            <a:spLocks noGrp="1"/>
          </p:cNvSpPr>
          <p:nvPr>
            <p:ph type="title"/>
          </p:nvPr>
        </p:nvSpPr>
        <p:spPr>
          <a:xfrm>
            <a:off x="457200" y="528075"/>
            <a:ext cx="6665100" cy="857400"/>
          </a:xfrm>
          <a:prstGeom prst="rect">
            <a:avLst/>
          </a:prstGeom>
          <a:noFill/>
          <a:ln>
            <a:noFill/>
          </a:ln>
        </p:spPr>
        <p:txBody>
          <a:bodyPr spcFirstLastPara="1" wrap="square" lIns="0" tIns="48750" rIns="0" bIns="0" anchor="b" anchorCtr="0">
            <a:normAutofit/>
          </a:bodyPr>
          <a:lstStyle/>
          <a:p>
            <a:pPr marL="0" lvl="0" indent="0" algn="l" rtl="0">
              <a:lnSpc>
                <a:spcPct val="100000"/>
              </a:lnSpc>
              <a:spcBef>
                <a:spcPts val="0"/>
              </a:spcBef>
              <a:spcAft>
                <a:spcPts val="0"/>
              </a:spcAft>
              <a:buSzPts val="1400"/>
              <a:buNone/>
            </a:pPr>
            <a:r>
              <a:rPr lang="en" dirty="0" err="1"/>
              <a:t>Synectics</a:t>
            </a:r>
            <a:r>
              <a:rPr lang="en" dirty="0"/>
              <a:t> Example</a:t>
            </a:r>
            <a:endParaRPr dirty="0"/>
          </a:p>
        </p:txBody>
      </p:sp>
      <p:sp>
        <p:nvSpPr>
          <p:cNvPr id="402" name="Google Shape;402;g2cde7eacd36_0_112"/>
          <p:cNvSpPr txBox="1">
            <a:spLocks noGrp="1"/>
          </p:cNvSpPr>
          <p:nvPr>
            <p:ph type="body" idx="1"/>
          </p:nvPr>
        </p:nvSpPr>
        <p:spPr>
          <a:xfrm>
            <a:off x="457200" y="1451610"/>
            <a:ext cx="6252604" cy="3291900"/>
          </a:xfrm>
          <a:prstGeom prst="rect">
            <a:avLst/>
          </a:prstGeom>
          <a:noFill/>
          <a:ln>
            <a:noFill/>
          </a:ln>
        </p:spPr>
        <p:txBody>
          <a:bodyPr spcFirstLastPara="1" wrap="square" lIns="97525" tIns="48750" rIns="97525" bIns="48750" anchor="t" anchorCtr="0">
            <a:normAutofit/>
          </a:bodyPr>
          <a:lstStyle/>
          <a:p>
            <a:pPr marL="0" lvl="0" indent="0" algn="l" rtl="0">
              <a:lnSpc>
                <a:spcPct val="115000"/>
              </a:lnSpc>
              <a:spcBef>
                <a:spcPts val="300"/>
              </a:spcBef>
              <a:spcAft>
                <a:spcPts val="0"/>
              </a:spcAft>
              <a:buSzPts val="1300"/>
              <a:buNone/>
            </a:pPr>
            <a:r>
              <a:rPr lang="en" dirty="0"/>
              <a:t>The Constitution is like a tricycle because it divides the government into three branches and because a tricycle has three wheels.</a:t>
            </a:r>
          </a:p>
          <a:p>
            <a:pPr marL="0" lvl="0" indent="0" algn="l" rtl="0">
              <a:lnSpc>
                <a:spcPct val="115000"/>
              </a:lnSpc>
              <a:spcBef>
                <a:spcPts val="300"/>
              </a:spcBef>
              <a:spcAft>
                <a:spcPts val="0"/>
              </a:spcAft>
              <a:buSzPts val="1300"/>
              <a:buNone/>
            </a:pPr>
            <a:endParaRPr lang="en" dirty="0"/>
          </a:p>
          <a:p>
            <a:pPr marL="0" lvl="0" indent="0" algn="l" rtl="0">
              <a:lnSpc>
                <a:spcPct val="115000"/>
              </a:lnSpc>
              <a:spcBef>
                <a:spcPts val="300"/>
              </a:spcBef>
              <a:spcAft>
                <a:spcPts val="0"/>
              </a:spcAft>
              <a:buSzPts val="1300"/>
              <a:buNone/>
            </a:pPr>
            <a:endParaRPr dirty="0"/>
          </a:p>
        </p:txBody>
      </p:sp>
      <p:pic>
        <p:nvPicPr>
          <p:cNvPr id="403" name="Google Shape;403;g2cde7eacd36_0_112"/>
          <p:cNvPicPr preferRelativeResize="0"/>
          <p:nvPr/>
        </p:nvPicPr>
        <p:blipFill rotWithShape="1">
          <a:blip r:embed="rId3">
            <a:alphaModFix/>
          </a:blip>
          <a:srcRect l="-4865" t="-28750" r="-4865" b="-28750"/>
          <a:stretch/>
        </p:blipFill>
        <p:spPr>
          <a:xfrm>
            <a:off x="7583100" y="307247"/>
            <a:ext cx="1103700" cy="1152144"/>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pic>
        <p:nvPicPr>
          <p:cNvPr id="4" name="Picture 3">
            <a:extLst>
              <a:ext uri="{FF2B5EF4-FFF2-40B4-BE49-F238E27FC236}">
                <a16:creationId xmlns:a16="http://schemas.microsoft.com/office/drawing/2014/main" id="{29B5A6FE-4663-A536-DB33-0FADAC99E675}"/>
              </a:ext>
            </a:extLst>
          </p:cNvPr>
          <p:cNvPicPr>
            <a:picLocks noChangeAspect="1"/>
          </p:cNvPicPr>
          <p:nvPr/>
        </p:nvPicPr>
        <p:blipFill>
          <a:blip r:embed="rId4"/>
          <a:stretch>
            <a:fillRect/>
          </a:stretch>
        </p:blipFill>
        <p:spPr>
          <a:xfrm>
            <a:off x="2639324" y="3135530"/>
            <a:ext cx="1888355" cy="147989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da162d162f_0_8"/>
          <p:cNvSpPr txBox="1">
            <a:spLocks noGrp="1"/>
          </p:cNvSpPr>
          <p:nvPr>
            <p:ph type="title"/>
          </p:nvPr>
        </p:nvSpPr>
        <p:spPr>
          <a:xfrm>
            <a:off x="457200" y="528075"/>
            <a:ext cx="6665100" cy="857400"/>
          </a:xfrm>
          <a:prstGeom prst="rect">
            <a:avLst/>
          </a:prstGeom>
          <a:noFill/>
          <a:ln>
            <a:noFill/>
          </a:ln>
        </p:spPr>
        <p:txBody>
          <a:bodyPr spcFirstLastPara="1" wrap="square" lIns="0" tIns="48750" rIns="0" bIns="0" anchor="b" anchorCtr="0">
            <a:normAutofit/>
          </a:bodyPr>
          <a:lstStyle/>
          <a:p>
            <a:pPr marL="0" lvl="0" indent="0" algn="l" rtl="0">
              <a:lnSpc>
                <a:spcPct val="100000"/>
              </a:lnSpc>
              <a:spcBef>
                <a:spcPts val="0"/>
              </a:spcBef>
              <a:spcAft>
                <a:spcPts val="0"/>
              </a:spcAft>
              <a:buSzPts val="1400"/>
              <a:buNone/>
            </a:pPr>
            <a:r>
              <a:rPr lang="en" dirty="0" err="1"/>
              <a:t>Synectics</a:t>
            </a:r>
            <a:endParaRPr dirty="0"/>
          </a:p>
        </p:txBody>
      </p:sp>
      <p:sp>
        <p:nvSpPr>
          <p:cNvPr id="409" name="Google Shape;409;g2da162d162f_0_8"/>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p>
            <a:pPr marL="457200" lvl="0" indent="-311150" algn="l" rtl="0">
              <a:lnSpc>
                <a:spcPct val="115000"/>
              </a:lnSpc>
              <a:spcBef>
                <a:spcPts val="300"/>
              </a:spcBef>
              <a:spcAft>
                <a:spcPts val="0"/>
              </a:spcAft>
              <a:buSzPts val="1300"/>
              <a:buChar char="●"/>
            </a:pPr>
            <a:r>
              <a:rPr lang="en" dirty="0"/>
              <a:t>Complete the analogy:</a:t>
            </a:r>
            <a:endParaRPr dirty="0"/>
          </a:p>
          <a:p>
            <a:pPr lvl="1" algn="l" rtl="0">
              <a:lnSpc>
                <a:spcPct val="115000"/>
              </a:lnSpc>
              <a:spcBef>
                <a:spcPts val="0"/>
              </a:spcBef>
              <a:spcAft>
                <a:spcPts val="0"/>
              </a:spcAft>
              <a:buSzPct val="100000"/>
              <a:buFont typeface="Wingdings" panose="05000000000000000000" pitchFamily="2" charset="2"/>
              <a:buChar char="§"/>
            </a:pPr>
            <a:r>
              <a:rPr lang="en" dirty="0"/>
              <a:t>“Cooking is like grammar because __________.”</a:t>
            </a:r>
            <a:endParaRPr dirty="0"/>
          </a:p>
          <a:p>
            <a:pPr marL="457200" lvl="0" indent="-311150" algn="l" rtl="0">
              <a:lnSpc>
                <a:spcPct val="115000"/>
              </a:lnSpc>
              <a:spcBef>
                <a:spcPts val="0"/>
              </a:spcBef>
              <a:spcAft>
                <a:spcPts val="0"/>
              </a:spcAft>
              <a:buSzPts val="1300"/>
              <a:buChar char="●"/>
            </a:pPr>
            <a:r>
              <a:rPr lang="en" dirty="0"/>
              <a:t>Write three (3) unique  synectics statements comparing cooking and grammar </a:t>
            </a:r>
            <a:r>
              <a:rPr lang="en" i="1" dirty="0">
                <a:solidFill>
                  <a:srgbClr val="910D28"/>
                </a:solidFill>
              </a:rPr>
              <a:t>-or-</a:t>
            </a:r>
            <a:r>
              <a:rPr lang="en" dirty="0"/>
              <a:t> cooking and apostrophes.</a:t>
            </a:r>
            <a:endParaRPr dirty="0"/>
          </a:p>
        </p:txBody>
      </p:sp>
      <p:pic>
        <p:nvPicPr>
          <p:cNvPr id="410" name="Google Shape;410;g2da162d162f_0_8"/>
          <p:cNvPicPr preferRelativeResize="0"/>
          <p:nvPr/>
        </p:nvPicPr>
        <p:blipFill rotWithShape="1">
          <a:blip r:embed="rId3">
            <a:alphaModFix/>
          </a:blip>
          <a:srcRect l="-4861" t="-28744" r="-4871" b="-28760"/>
          <a:stretch/>
        </p:blipFill>
        <p:spPr>
          <a:xfrm>
            <a:off x="7583100" y="307247"/>
            <a:ext cx="1103700" cy="11520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0"/>
          <p:cNvSpPr txBox="1">
            <a:spLocks noGrp="1"/>
          </p:cNvSpPr>
          <p:nvPr>
            <p:ph type="title"/>
          </p:nvPr>
        </p:nvSpPr>
        <p:spPr>
          <a:xfrm>
            <a:off x="457200" y="37627"/>
            <a:ext cx="6851100" cy="857400"/>
          </a:xfrm>
          <a:prstGeom prst="rect">
            <a:avLst/>
          </a:prstGeom>
          <a:noFill/>
          <a:ln>
            <a:noFill/>
          </a:ln>
        </p:spPr>
        <p:txBody>
          <a:bodyPr spcFirstLastPara="1" wrap="square" lIns="0" tIns="48750" rIns="0" bIns="0" anchor="b" anchorCtr="0">
            <a:normAutofit/>
          </a:bodyPr>
          <a:lstStyle/>
          <a:p>
            <a:pPr marL="0" lvl="0" indent="0" algn="l" rtl="0">
              <a:lnSpc>
                <a:spcPct val="100000"/>
              </a:lnSpc>
              <a:spcBef>
                <a:spcPts val="0"/>
              </a:spcBef>
              <a:spcAft>
                <a:spcPts val="0"/>
              </a:spcAft>
              <a:buSzPts val="1400"/>
              <a:buNone/>
            </a:pPr>
            <a:r>
              <a:rPr lang="en" dirty="0"/>
              <a:t>Critique the Bot</a:t>
            </a:r>
            <a:endParaRPr dirty="0"/>
          </a:p>
        </p:txBody>
      </p:sp>
      <p:sp>
        <p:nvSpPr>
          <p:cNvPr id="416" name="Google Shape;416;p30"/>
          <p:cNvSpPr txBox="1">
            <a:spLocks noGrp="1"/>
          </p:cNvSpPr>
          <p:nvPr>
            <p:ph type="body" idx="1"/>
          </p:nvPr>
        </p:nvSpPr>
        <p:spPr>
          <a:xfrm>
            <a:off x="356301" y="956573"/>
            <a:ext cx="8229600" cy="3291900"/>
          </a:xfrm>
          <a:prstGeom prst="rect">
            <a:avLst/>
          </a:prstGeom>
          <a:noFill/>
          <a:ln>
            <a:noFill/>
          </a:ln>
        </p:spPr>
        <p:txBody>
          <a:bodyPr spcFirstLastPara="1" wrap="square" lIns="97525" tIns="48750" rIns="97525" bIns="48750" anchor="t" anchorCtr="0">
            <a:normAutofit/>
          </a:bodyPr>
          <a:lstStyle/>
          <a:p>
            <a:pPr marL="457200" lvl="0" indent="-311150" algn="l" rtl="0">
              <a:lnSpc>
                <a:spcPct val="115000"/>
              </a:lnSpc>
              <a:spcBef>
                <a:spcPts val="300"/>
              </a:spcBef>
              <a:spcAft>
                <a:spcPts val="0"/>
              </a:spcAft>
              <a:buSzPts val="1300"/>
              <a:buChar char="●"/>
            </a:pPr>
            <a:r>
              <a:rPr lang="en" sz="2000" dirty="0"/>
              <a:t>Read the article, “Tantalizing Tales: Culinary Titans’ Savory Success Stories” written by ChatGPT.</a:t>
            </a:r>
            <a:endParaRPr sz="2000" dirty="0"/>
          </a:p>
          <a:p>
            <a:pPr marL="457200" lvl="0" indent="-311150" algn="l" rtl="0">
              <a:lnSpc>
                <a:spcPct val="115000"/>
              </a:lnSpc>
              <a:spcBef>
                <a:spcPts val="0"/>
              </a:spcBef>
              <a:spcAft>
                <a:spcPts val="0"/>
              </a:spcAft>
              <a:buSzPts val="1300"/>
              <a:buChar char="●"/>
            </a:pPr>
            <a:r>
              <a:rPr lang="en" sz="2000" dirty="0"/>
              <a:t>Highlight every apostrophe that you find.</a:t>
            </a:r>
            <a:endParaRPr sz="2000" dirty="0"/>
          </a:p>
          <a:p>
            <a:pPr marL="457200" lvl="0" indent="-311150" algn="l" rtl="0">
              <a:lnSpc>
                <a:spcPct val="115000"/>
              </a:lnSpc>
              <a:spcBef>
                <a:spcPts val="0"/>
              </a:spcBef>
              <a:spcAft>
                <a:spcPts val="0"/>
              </a:spcAft>
              <a:buSzPts val="1300"/>
              <a:buChar char="●"/>
            </a:pPr>
            <a:r>
              <a:rPr lang="en" sz="2000" dirty="0"/>
              <a:t>Reflect on the overall paper and the use of apostrophes</a:t>
            </a:r>
            <a:endParaRPr sz="2000" dirty="0"/>
          </a:p>
          <a:p>
            <a:pPr lvl="1" algn="l" rtl="0">
              <a:lnSpc>
                <a:spcPct val="115000"/>
              </a:lnSpc>
              <a:spcBef>
                <a:spcPts val="0"/>
              </a:spcBef>
              <a:spcAft>
                <a:spcPts val="0"/>
              </a:spcAft>
              <a:buSzPct val="100000"/>
              <a:buFont typeface="Wingdings" panose="05000000000000000000" pitchFamily="2" charset="2"/>
              <a:buChar char="§"/>
            </a:pPr>
            <a:r>
              <a:rPr lang="en" sz="2000" dirty="0"/>
              <a:t>Are they used appropriately?</a:t>
            </a:r>
            <a:endParaRPr sz="2000" dirty="0"/>
          </a:p>
          <a:p>
            <a:pPr lvl="1" algn="l" rtl="0">
              <a:lnSpc>
                <a:spcPct val="115000"/>
              </a:lnSpc>
              <a:spcBef>
                <a:spcPts val="0"/>
              </a:spcBef>
              <a:spcAft>
                <a:spcPts val="0"/>
              </a:spcAft>
              <a:buSzPct val="100000"/>
              <a:buFont typeface="Wingdings" panose="05000000000000000000" pitchFamily="2" charset="2"/>
              <a:buChar char="§"/>
            </a:pPr>
            <a:r>
              <a:rPr lang="en" sz="2000" dirty="0"/>
              <a:t>Are they used correctly?</a:t>
            </a:r>
            <a:endParaRPr sz="2000" dirty="0"/>
          </a:p>
          <a:p>
            <a:pPr lvl="1" algn="l" rtl="0">
              <a:lnSpc>
                <a:spcPct val="115000"/>
              </a:lnSpc>
              <a:spcBef>
                <a:spcPts val="0"/>
              </a:spcBef>
              <a:spcAft>
                <a:spcPts val="0"/>
              </a:spcAft>
              <a:buSzPct val="100000"/>
              <a:buFont typeface="Wingdings" panose="05000000000000000000" pitchFamily="2" charset="2"/>
              <a:buChar char="§"/>
            </a:pPr>
            <a:r>
              <a:rPr lang="en" sz="2000" dirty="0"/>
              <a:t>How would you grade the paper?</a:t>
            </a:r>
            <a:endParaRPr sz="2000" dirty="0"/>
          </a:p>
          <a:p>
            <a:pPr marL="457200" lvl="0" indent="-311150" algn="l" rtl="0">
              <a:lnSpc>
                <a:spcPct val="115000"/>
              </a:lnSpc>
              <a:spcBef>
                <a:spcPts val="0"/>
              </a:spcBef>
              <a:spcAft>
                <a:spcPts val="0"/>
              </a:spcAft>
              <a:buSzPts val="1300"/>
              <a:buChar char="●"/>
            </a:pPr>
            <a:r>
              <a:rPr lang="en" sz="2000" dirty="0"/>
              <a:t>Provide justification for the grade you would give the bot.</a:t>
            </a:r>
            <a:endParaRPr sz="2000" dirty="0"/>
          </a:p>
        </p:txBody>
      </p:sp>
      <p:pic>
        <p:nvPicPr>
          <p:cNvPr id="417" name="Google Shape;417;p30"/>
          <p:cNvPicPr preferRelativeResize="0"/>
          <p:nvPr/>
        </p:nvPicPr>
        <p:blipFill rotWithShape="1">
          <a:blip r:embed="rId3">
            <a:alphaModFix/>
          </a:blip>
          <a:srcRect l="2134" r="2134"/>
          <a:stretch/>
        </p:blipFill>
        <p:spPr>
          <a:xfrm>
            <a:off x="7948973" y="231572"/>
            <a:ext cx="882870" cy="998138"/>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a:stretch/>
        </p:blipFill>
        <p:spPr>
          <a:xfrm>
            <a:off x="3038299" y="1031538"/>
            <a:ext cx="3067400" cy="3080425"/>
          </a:xfrm>
          <a:prstGeom prst="rect">
            <a:avLst/>
          </a:prstGeom>
          <a:noFill/>
          <a:ln w="28575" cap="flat" cmpd="sng">
            <a:solidFill>
              <a:schemeClr val="dk2"/>
            </a:solidFill>
            <a:prstDash val="solid"/>
            <a:round/>
            <a:headEnd type="none" w="sm" len="sm"/>
            <a:tailEnd type="none" w="sm" len="sm"/>
          </a:ln>
        </p:spPr>
      </p:pic>
      <p:pic>
        <p:nvPicPr>
          <p:cNvPr id="108" name="Google Shape;108;p4"/>
          <p:cNvPicPr preferRelativeResize="0"/>
          <p:nvPr/>
        </p:nvPicPr>
        <p:blipFill rotWithShape="1">
          <a:blip r:embed="rId4">
            <a:alphaModFix/>
          </a:blip>
          <a:srcRect l="21133" r="21139"/>
          <a:stretch/>
        </p:blipFill>
        <p:spPr>
          <a:xfrm>
            <a:off x="7583100" y="30725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g2cde3b32a5d_0_5"/>
          <p:cNvPicPr preferRelativeResize="0"/>
          <p:nvPr/>
        </p:nvPicPr>
        <p:blipFill rotWithShape="1">
          <a:blip r:embed="rId3">
            <a:alphaModFix/>
          </a:blip>
          <a:srcRect/>
          <a:stretch/>
        </p:blipFill>
        <p:spPr>
          <a:xfrm>
            <a:off x="3143250" y="1143000"/>
            <a:ext cx="2857500" cy="2857500"/>
          </a:xfrm>
          <a:prstGeom prst="rect">
            <a:avLst/>
          </a:prstGeom>
          <a:noFill/>
          <a:ln w="28575" cap="flat" cmpd="sng">
            <a:solidFill>
              <a:schemeClr val="dk2"/>
            </a:solidFill>
            <a:prstDash val="solid"/>
            <a:round/>
            <a:headEnd type="none" w="sm" len="sm"/>
            <a:tailEnd type="none" w="sm" len="sm"/>
          </a:ln>
        </p:spPr>
      </p:pic>
      <p:pic>
        <p:nvPicPr>
          <p:cNvPr id="114" name="Google Shape;114;g2cde3b32a5d_0_5"/>
          <p:cNvPicPr preferRelativeResize="0"/>
          <p:nvPr/>
        </p:nvPicPr>
        <p:blipFill rotWithShape="1">
          <a:blip r:embed="rId4">
            <a:alphaModFix/>
          </a:blip>
          <a:srcRect l="21133" r="21139"/>
          <a:stretch/>
        </p:blipFill>
        <p:spPr>
          <a:xfrm>
            <a:off x="7583100" y="30725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g2cde3b32a5d_0_9"/>
          <p:cNvPicPr preferRelativeResize="0"/>
          <p:nvPr/>
        </p:nvPicPr>
        <p:blipFill rotWithShape="1">
          <a:blip r:embed="rId3">
            <a:alphaModFix/>
          </a:blip>
          <a:srcRect/>
          <a:stretch/>
        </p:blipFill>
        <p:spPr>
          <a:xfrm>
            <a:off x="1302601" y="731126"/>
            <a:ext cx="6538798" cy="3681249"/>
          </a:xfrm>
          <a:prstGeom prst="rect">
            <a:avLst/>
          </a:prstGeom>
          <a:noFill/>
          <a:ln w="28575" cap="flat" cmpd="sng">
            <a:solidFill>
              <a:schemeClr val="dk2"/>
            </a:solidFill>
            <a:prstDash val="solid"/>
            <a:round/>
            <a:headEnd type="none" w="sm" len="sm"/>
            <a:tailEnd type="none" w="sm" len="sm"/>
          </a:ln>
        </p:spPr>
      </p:pic>
      <p:pic>
        <p:nvPicPr>
          <p:cNvPr id="120" name="Google Shape;120;g2cde3b32a5d_0_9"/>
          <p:cNvPicPr preferRelativeResize="0"/>
          <p:nvPr/>
        </p:nvPicPr>
        <p:blipFill rotWithShape="1">
          <a:blip r:embed="rId4">
            <a:alphaModFix/>
          </a:blip>
          <a:srcRect l="21133" r="21139"/>
          <a:stretch/>
        </p:blipFill>
        <p:spPr>
          <a:xfrm>
            <a:off x="7583100" y="30725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2cde3b32a5d_0_13"/>
          <p:cNvPicPr preferRelativeResize="0"/>
          <p:nvPr/>
        </p:nvPicPr>
        <p:blipFill rotWithShape="1">
          <a:blip r:embed="rId3">
            <a:alphaModFix/>
          </a:blip>
          <a:srcRect/>
          <a:stretch/>
        </p:blipFill>
        <p:spPr>
          <a:xfrm>
            <a:off x="2786063" y="985838"/>
            <a:ext cx="3571875" cy="3171825"/>
          </a:xfrm>
          <a:prstGeom prst="rect">
            <a:avLst/>
          </a:prstGeom>
          <a:noFill/>
          <a:ln w="28575" cap="flat" cmpd="sng">
            <a:solidFill>
              <a:schemeClr val="dk2"/>
            </a:solidFill>
            <a:prstDash val="solid"/>
            <a:round/>
            <a:headEnd type="none" w="sm" len="sm"/>
            <a:tailEnd type="none" w="sm" len="sm"/>
          </a:ln>
        </p:spPr>
      </p:pic>
      <p:pic>
        <p:nvPicPr>
          <p:cNvPr id="126" name="Google Shape;126;g2cde3b32a5d_0_13"/>
          <p:cNvPicPr preferRelativeResize="0"/>
          <p:nvPr/>
        </p:nvPicPr>
        <p:blipFill rotWithShape="1">
          <a:blip r:embed="rId4">
            <a:alphaModFix/>
          </a:blip>
          <a:srcRect l="21133" r="21139"/>
          <a:stretch/>
        </p:blipFill>
        <p:spPr>
          <a:xfrm>
            <a:off x="7583100" y="30725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g2cde3b32a5d_0_17"/>
          <p:cNvPicPr preferRelativeResize="0"/>
          <p:nvPr/>
        </p:nvPicPr>
        <p:blipFill rotWithShape="1">
          <a:blip r:embed="rId3">
            <a:alphaModFix/>
          </a:blip>
          <a:srcRect/>
          <a:stretch/>
        </p:blipFill>
        <p:spPr>
          <a:xfrm>
            <a:off x="3338513" y="1647825"/>
            <a:ext cx="2466975" cy="1847850"/>
          </a:xfrm>
          <a:prstGeom prst="rect">
            <a:avLst/>
          </a:prstGeom>
          <a:noFill/>
          <a:ln w="28575" cap="flat" cmpd="sng">
            <a:solidFill>
              <a:schemeClr val="dk2"/>
            </a:solidFill>
            <a:prstDash val="solid"/>
            <a:round/>
            <a:headEnd type="none" w="sm" len="sm"/>
            <a:tailEnd type="none" w="sm" len="sm"/>
          </a:ln>
        </p:spPr>
      </p:pic>
      <p:pic>
        <p:nvPicPr>
          <p:cNvPr id="132" name="Google Shape;132;g2cde3b32a5d_0_17"/>
          <p:cNvPicPr preferRelativeResize="0"/>
          <p:nvPr/>
        </p:nvPicPr>
        <p:blipFill rotWithShape="1">
          <a:blip r:embed="rId4">
            <a:alphaModFix/>
          </a:blip>
          <a:srcRect l="21133" r="21139"/>
          <a:stretch/>
        </p:blipFill>
        <p:spPr>
          <a:xfrm>
            <a:off x="7583100" y="30725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3186</Words>
  <Application>Microsoft Macintosh PowerPoint</Application>
  <PresentationFormat>On-screen Show (16:9)</PresentationFormat>
  <Paragraphs>181</Paragraphs>
  <Slides>44</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Noto Sans Symbols</vt:lpstr>
      <vt:lpstr>Wingdings</vt:lpstr>
      <vt:lpstr>LEARN theme</vt:lpstr>
      <vt:lpstr>PowerPoint Presentation</vt:lpstr>
      <vt:lpstr>Mastering the Art  of Apostrophes</vt:lpstr>
      <vt:lpstr>Essential Question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 Matching</vt:lpstr>
      <vt:lpstr>Rules for Using Apostrophes</vt:lpstr>
      <vt:lpstr>Rules for Using Apostrophes</vt:lpstr>
      <vt:lpstr>Rules for Using Apostrophes</vt:lpstr>
      <vt:lpstr>Rules for Using Apostrophes</vt:lpstr>
      <vt:lpstr>Rules for Using Apostrophes</vt:lpstr>
      <vt:lpstr>Rules for Using Apostrophes</vt:lpstr>
      <vt:lpstr>Rules for Using Apostrophes</vt:lpstr>
      <vt:lpstr>Rules for Using Apostrophes</vt:lpstr>
      <vt:lpstr>Rules for Using Apostrophes</vt:lpstr>
      <vt:lpstr>Rules for Using Apostrophes</vt:lpstr>
      <vt:lpstr>Rules for Using Apostrophes</vt:lpstr>
      <vt:lpstr>Rules for Using Apostrophes</vt:lpstr>
      <vt:lpstr>Rules for Using Apostrophes</vt:lpstr>
      <vt:lpstr>Rules for Using Apostrophes</vt:lpstr>
      <vt:lpstr>Rules for Using Apostrophes</vt:lpstr>
      <vt:lpstr>Pass the Problem</vt:lpstr>
      <vt:lpstr>Pass the Problem</vt:lpstr>
      <vt:lpstr>The Great Chefs: Masters of the Culinary Arts</vt:lpstr>
      <vt:lpstr>The Great Chefs: Masters of the Culinary Arts</vt:lpstr>
      <vt:lpstr>Famous Chefs: A Culinary Journey of Success</vt:lpstr>
      <vt:lpstr>Famous Chefs: A Culinary Journey of Success</vt:lpstr>
      <vt:lpstr>Famous Chefs: A Culinary Journey of Success</vt:lpstr>
      <vt:lpstr>Famous Chefs: A Culinary Journey of Success</vt:lpstr>
      <vt:lpstr>The Culinary Legends: Famous Chefs Making Their Mark</vt:lpstr>
      <vt:lpstr>The Culinary Legends: Famous Chefs Making Their Mark</vt:lpstr>
      <vt:lpstr>The Culinary Legends: Famous Chefs Making Their Mark</vt:lpstr>
      <vt:lpstr>The Culinary Legends: Famous Chefs Making  Their Mark</vt:lpstr>
      <vt:lpstr>PowerPoint Presentation</vt:lpstr>
      <vt:lpstr>Synectics Example</vt:lpstr>
      <vt:lpstr>Synectics</vt:lpstr>
      <vt:lpstr>Critique the Bot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Porter, Delma</dc:creator>
  <cp:lastModifiedBy>Gracia, Ann M.</cp:lastModifiedBy>
  <cp:revision>2</cp:revision>
  <dcterms:modified xsi:type="dcterms:W3CDTF">2024-05-30T19:34:51Z</dcterms:modified>
</cp:coreProperties>
</file>