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PVSZI4YEOcopmgoJO8I+E3DF//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A45019-207B-8F4A-AF71-E9E372DC177B}" v="145" dt="2024-06-03T16:16:54.025"/>
  </p1510:revLst>
</p1510:revInfo>
</file>

<file path=ppt/tableStyles.xml><?xml version="1.0" encoding="utf-8"?>
<a:tblStyleLst xmlns:a="http://schemas.openxmlformats.org/drawingml/2006/main" def="{BD7B28FC-7120-4EAF-9AFD-A9F5EF79C2E0}">
  <a:tblStyle styleId="{BD7B28FC-7120-4EAF-9AFD-A9F5EF79C2E0}" styleName="Table_0">
    <a:wholeTbl>
      <a:tcTxStyle>
        <a:font>
          <a:latin typeface="Arial"/>
          <a:ea typeface="Arial"/>
          <a:cs typeface="Arial"/>
        </a:font>
        <a:srgbClr val="000000"/>
      </a:tcTxStyle>
      <a:tcStyle>
        <a:tcBdr>
          <a:left>
            <a:ln w="12700" cap="flat" cmpd="sng">
              <a:solidFill>
                <a:srgbClr val="BED7D3"/>
              </a:solidFill>
              <a:prstDash val="solid"/>
              <a:round/>
              <a:headEnd type="none" w="sm" len="sm"/>
              <a:tailEnd type="none" w="sm" len="sm"/>
            </a:ln>
          </a:left>
          <a:right>
            <a:ln w="12700" cap="flat" cmpd="sng">
              <a:solidFill>
                <a:srgbClr val="BED7D3"/>
              </a:solidFill>
              <a:prstDash val="solid"/>
              <a:round/>
              <a:headEnd type="none" w="sm" len="sm"/>
              <a:tailEnd type="none" w="sm" len="sm"/>
            </a:ln>
          </a:right>
          <a:top>
            <a:ln w="12700" cap="flat" cmpd="sng">
              <a:solidFill>
                <a:srgbClr val="BED7D3"/>
              </a:solidFill>
              <a:prstDash val="solid"/>
              <a:round/>
              <a:headEnd type="none" w="sm" len="sm"/>
              <a:tailEnd type="none" w="sm" len="sm"/>
            </a:ln>
          </a:top>
          <a:bottom>
            <a:ln w="12700" cap="flat" cmpd="sng">
              <a:solidFill>
                <a:srgbClr val="BED7D3"/>
              </a:solidFill>
              <a:prstDash val="solid"/>
              <a:round/>
              <a:headEnd type="none" w="sm" len="sm"/>
              <a:tailEnd type="none" w="sm" len="sm"/>
            </a:ln>
          </a:bottom>
          <a:insideH>
            <a:ln w="12700" cap="flat" cmpd="sng">
              <a:solidFill>
                <a:srgbClr val="BED7D3"/>
              </a:solidFill>
              <a:prstDash val="solid"/>
              <a:round/>
              <a:headEnd type="none" w="sm" len="sm"/>
              <a:tailEnd type="none" w="sm" len="sm"/>
            </a:ln>
          </a:insideH>
          <a:insideV>
            <a:ln w="12700" cap="flat" cmpd="sng">
              <a:solidFill>
                <a:srgbClr val="BED7D3"/>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customschemas.google.com/relationships/presentationmetadata" Target="metadata"/><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rram, Jehanne" userId="85e21374-e6a7-4794-bfaa-d28b9d520c64" providerId="ADAL" clId="{B5A45019-207B-8F4A-AF71-E9E372DC177B}"/>
    <pc:docChg chg="undo custSel modSld">
      <pc:chgData name="Moharram, Jehanne" userId="85e21374-e6a7-4794-bfaa-d28b9d520c64" providerId="ADAL" clId="{B5A45019-207B-8F4A-AF71-E9E372DC177B}" dt="2024-06-03T16:26:51.275" v="468" actId="12"/>
      <pc:docMkLst>
        <pc:docMk/>
      </pc:docMkLst>
      <pc:sldChg chg="modSp mod">
        <pc:chgData name="Moharram, Jehanne" userId="85e21374-e6a7-4794-bfaa-d28b9d520c64" providerId="ADAL" clId="{B5A45019-207B-8F4A-AF71-E9E372DC177B}" dt="2024-06-03T15:53:22.290" v="227" actId="1076"/>
        <pc:sldMkLst>
          <pc:docMk/>
          <pc:sldMk cId="0" sldId="263"/>
        </pc:sldMkLst>
        <pc:spChg chg="mod">
          <ac:chgData name="Moharram, Jehanne" userId="85e21374-e6a7-4794-bfaa-d28b9d520c64" providerId="ADAL" clId="{B5A45019-207B-8F4A-AF71-E9E372DC177B}" dt="2024-06-03T15:53:08.565" v="225" actId="255"/>
          <ac:spMkLst>
            <pc:docMk/>
            <pc:sldMk cId="0" sldId="263"/>
            <ac:spMk id="131" creationId="{00000000-0000-0000-0000-000000000000}"/>
          </ac:spMkLst>
        </pc:spChg>
        <pc:picChg chg="mod">
          <ac:chgData name="Moharram, Jehanne" userId="85e21374-e6a7-4794-bfaa-d28b9d520c64" providerId="ADAL" clId="{B5A45019-207B-8F4A-AF71-E9E372DC177B}" dt="2024-06-03T15:53:22.290" v="227" actId="1076"/>
          <ac:picMkLst>
            <pc:docMk/>
            <pc:sldMk cId="0" sldId="263"/>
            <ac:picMk id="134" creationId="{00000000-0000-0000-0000-000000000000}"/>
          </ac:picMkLst>
        </pc:picChg>
      </pc:sldChg>
      <pc:sldChg chg="modNotesTx">
        <pc:chgData name="Moharram, Jehanne" userId="85e21374-e6a7-4794-bfaa-d28b9d520c64" providerId="ADAL" clId="{B5A45019-207B-8F4A-AF71-E9E372DC177B}" dt="2024-06-03T16:11:25.970" v="454"/>
        <pc:sldMkLst>
          <pc:docMk/>
          <pc:sldMk cId="0" sldId="265"/>
        </pc:sldMkLst>
      </pc:sldChg>
      <pc:sldChg chg="modNotesTx">
        <pc:chgData name="Moharram, Jehanne" userId="85e21374-e6a7-4794-bfaa-d28b9d520c64" providerId="ADAL" clId="{B5A45019-207B-8F4A-AF71-E9E372DC177B}" dt="2024-06-03T16:11:04.841" v="452" actId="20577"/>
        <pc:sldMkLst>
          <pc:docMk/>
          <pc:sldMk cId="0" sldId="266"/>
        </pc:sldMkLst>
      </pc:sldChg>
      <pc:sldChg chg="modNotesTx">
        <pc:chgData name="Moharram, Jehanne" userId="85e21374-e6a7-4794-bfaa-d28b9d520c64" providerId="ADAL" clId="{B5A45019-207B-8F4A-AF71-E9E372DC177B}" dt="2024-06-03T16:10:38.073" v="439" actId="20577"/>
        <pc:sldMkLst>
          <pc:docMk/>
          <pc:sldMk cId="0" sldId="267"/>
        </pc:sldMkLst>
      </pc:sldChg>
      <pc:sldChg chg="modNotesTx">
        <pc:chgData name="Moharram, Jehanne" userId="85e21374-e6a7-4794-bfaa-d28b9d520c64" providerId="ADAL" clId="{B5A45019-207B-8F4A-AF71-E9E372DC177B}" dt="2024-06-03T16:13:49.241" v="464" actId="20577"/>
        <pc:sldMkLst>
          <pc:docMk/>
          <pc:sldMk cId="0" sldId="268"/>
        </pc:sldMkLst>
      </pc:sldChg>
      <pc:sldChg chg="modNotesTx">
        <pc:chgData name="Moharram, Jehanne" userId="85e21374-e6a7-4794-bfaa-d28b9d520c64" providerId="ADAL" clId="{B5A45019-207B-8F4A-AF71-E9E372DC177B}" dt="2024-06-03T16:16:54.025" v="465"/>
        <pc:sldMkLst>
          <pc:docMk/>
          <pc:sldMk cId="0" sldId="269"/>
        </pc:sldMkLst>
      </pc:sldChg>
      <pc:sldChg chg="modSp mod">
        <pc:chgData name="Moharram, Jehanne" userId="85e21374-e6a7-4794-bfaa-d28b9d520c64" providerId="ADAL" clId="{B5A45019-207B-8F4A-AF71-E9E372DC177B}" dt="2024-06-03T16:26:34.186" v="467" actId="1076"/>
        <pc:sldMkLst>
          <pc:docMk/>
          <pc:sldMk cId="0" sldId="272"/>
        </pc:sldMkLst>
        <pc:spChg chg="mod">
          <ac:chgData name="Moharram, Jehanne" userId="85e21374-e6a7-4794-bfaa-d28b9d520c64" providerId="ADAL" clId="{B5A45019-207B-8F4A-AF71-E9E372DC177B}" dt="2024-06-03T16:26:31.633" v="466" actId="14100"/>
          <ac:spMkLst>
            <pc:docMk/>
            <pc:sldMk cId="0" sldId="272"/>
            <ac:spMk id="190" creationId="{00000000-0000-0000-0000-000000000000}"/>
          </ac:spMkLst>
        </pc:spChg>
        <pc:picChg chg="mod">
          <ac:chgData name="Moharram, Jehanne" userId="85e21374-e6a7-4794-bfaa-d28b9d520c64" providerId="ADAL" clId="{B5A45019-207B-8F4A-AF71-E9E372DC177B}" dt="2024-06-03T16:26:34.186" v="467" actId="1076"/>
          <ac:picMkLst>
            <pc:docMk/>
            <pc:sldMk cId="0" sldId="272"/>
            <ac:picMk id="192" creationId="{00000000-0000-0000-0000-000000000000}"/>
          </ac:picMkLst>
        </pc:picChg>
      </pc:sldChg>
      <pc:sldChg chg="modSp mod">
        <pc:chgData name="Moharram, Jehanne" userId="85e21374-e6a7-4794-bfaa-d28b9d520c64" providerId="ADAL" clId="{B5A45019-207B-8F4A-AF71-E9E372DC177B}" dt="2024-06-03T16:26:51.275" v="468" actId="12"/>
        <pc:sldMkLst>
          <pc:docMk/>
          <pc:sldMk cId="0" sldId="276"/>
        </pc:sldMkLst>
        <pc:spChg chg="mod">
          <ac:chgData name="Moharram, Jehanne" userId="85e21374-e6a7-4794-bfaa-d28b9d520c64" providerId="ADAL" clId="{B5A45019-207B-8F4A-AF71-E9E372DC177B}" dt="2024-06-03T16:26:51.275" v="468" actId="12"/>
          <ac:spMkLst>
            <pc:docMk/>
            <pc:sldMk cId="0" sldId="276"/>
            <ac:spMk id="2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hroniclingamerica.loc.gov/lccn/sn84025840/1958-06-20/ed-1/seq-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hroniclingamerica.loc.gov/lccn/sn84025840/1958-09-05/ed-1/seq-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loc.gov/item/sn84025840/1957-11-01/ed-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S0Dn3tOmyKk&amp;t=1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strategy/18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xhempeEjGU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arn.k20center.ou.edu/strategy/128"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npr.org/2024/04/02/1242106502/beyonce-beatles-blackbird-little-rock-nin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earn.k20center.ou.edu/strategy/73"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bit.ly/3WSbf1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learn.k20center.ou.edu/strategy/84"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Man4Xw8Xyp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lle.com/culture/music/a60359860/beyonce-blackbiird-song-lyrics-meaning-beatl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67"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infogram.com/civil-rights-music-timeline-1h7v4pdw787jj4k?liv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8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de774bf027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de774bf02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u="none" strike="noStrike">
                <a:solidFill>
                  <a:srgbClr val="333333"/>
                </a:solidFill>
                <a:effectLst/>
                <a:latin typeface="inherit"/>
              </a:rPr>
              <a:t>Arkansas State press (Little Rock, Ark.). (1958, June 20). Image 1 [Photograph]. </a:t>
            </a:r>
            <a:r>
              <a:rPr lang="en-US" b="0" i="1" u="none" strike="noStrike">
                <a:solidFill>
                  <a:srgbClr val="333333"/>
                </a:solidFill>
                <a:effectLst/>
                <a:latin typeface="inherit"/>
              </a:rPr>
              <a:t>Chronicling America: Historic American Newspapers</a:t>
            </a:r>
            <a:r>
              <a:rPr lang="en-US" b="0" i="0" u="none" strike="noStrike">
                <a:solidFill>
                  <a:srgbClr val="333333"/>
                </a:solidFill>
                <a:effectLst/>
                <a:latin typeface="inherit"/>
              </a:rPr>
              <a:t>. Library of Congress. </a:t>
            </a:r>
            <a:r>
              <a:rPr lang="en-US" b="0" i="0" u="sng" strike="noStrike">
                <a:solidFill>
                  <a:srgbClr val="003366"/>
                </a:solidFill>
                <a:effectLst/>
                <a:latin typeface="inherit"/>
                <a:hlinkClick r:id="rId3"/>
              </a:rPr>
              <a:t>https://chroniclingamerica.loc.gov/lccn/sn84025840/1958-06-20/ed-1/seq-1/</a:t>
            </a:r>
            <a:endParaRPr lang="en-US" b="0" i="0" u="none" strike="noStrike">
              <a:solidFill>
                <a:srgbClr val="333333"/>
              </a:solidFill>
              <a:effectLst/>
              <a:latin typeface="inherit"/>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de774bf02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de774bf02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u="none" strike="noStrike">
                <a:solidFill>
                  <a:srgbClr val="333333"/>
                </a:solidFill>
                <a:effectLst/>
                <a:latin typeface="inherit"/>
              </a:rPr>
              <a:t>Arkansas State press (Little Rock, Ark.). (1958, September 5). Image 1 [Photograph]. </a:t>
            </a:r>
            <a:r>
              <a:rPr lang="en-US" b="0" i="1" u="none" strike="noStrike">
                <a:solidFill>
                  <a:srgbClr val="333333"/>
                </a:solidFill>
                <a:effectLst/>
                <a:latin typeface="inherit"/>
              </a:rPr>
              <a:t>Chronicling America: Historic American Newspapers</a:t>
            </a:r>
            <a:r>
              <a:rPr lang="en-US" b="0" i="0" u="none" strike="noStrike">
                <a:solidFill>
                  <a:srgbClr val="333333"/>
                </a:solidFill>
                <a:effectLst/>
                <a:latin typeface="inherit"/>
              </a:rPr>
              <a:t>. Library of Congress. </a:t>
            </a:r>
            <a:r>
              <a:rPr lang="en-US" b="0" i="0" u="sng">
                <a:solidFill>
                  <a:srgbClr val="003366"/>
                </a:solidFill>
                <a:effectLst/>
                <a:latin typeface="Verdana" panose="020B0604030504040204" pitchFamily="34" charset="0"/>
                <a:hlinkClick r:id="rId3"/>
              </a:rPr>
              <a:t>https://chroniclingamerica.loc.gov/lccn/sn84025840/1958-09-05/ed-1/seq-1/</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de774bf027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de774bf02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Time, Inc. (Magazine). (1957, October 7). Little Rock [Photograph]. Wikimedia Commons. https://</a:t>
            </a:r>
            <a:r>
              <a:rPr lang="en-US" err="1"/>
              <a:t>commons.wikimedia.org</a:t>
            </a:r>
            <a:r>
              <a:rPr lang="en-US"/>
              <a:t>/wiki/File:Little-Rock-TIME-1957.jpg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de774bf027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de774bf027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0" i="0" u="none" strike="noStrike">
                <a:solidFill>
                  <a:srgbClr val="333333"/>
                </a:solidFill>
                <a:effectLst/>
                <a:latin typeface="inherit"/>
              </a:rPr>
              <a:t>Arkansas State press (Little Rock, Ark.). </a:t>
            </a:r>
            <a:r>
              <a:rPr lang="en-US" b="0" i="0" u="none" strike="noStrike">
                <a:solidFill>
                  <a:srgbClr val="242424"/>
                </a:solidFill>
                <a:effectLst/>
                <a:highlight>
                  <a:srgbClr val="F6F6F6"/>
                </a:highlight>
                <a:latin typeface="Open Sans" panose="020F0502020204030204" pitchFamily="34" charset="0"/>
              </a:rPr>
              <a:t>(1957, October 4). </a:t>
            </a:r>
            <a:r>
              <a:rPr lang="en-US" b="0" i="0" u="none" strike="noStrike">
                <a:solidFill>
                  <a:srgbClr val="333333"/>
                </a:solidFill>
                <a:effectLst/>
                <a:latin typeface="inherit"/>
              </a:rPr>
              <a:t>Image 1 [Photograph]. </a:t>
            </a:r>
            <a:r>
              <a:rPr lang="en-US" b="0" i="1" u="none" strike="noStrike">
                <a:solidFill>
                  <a:srgbClr val="333333"/>
                </a:solidFill>
                <a:effectLst/>
                <a:latin typeface="inherit"/>
              </a:rPr>
              <a:t>Chronicling America: Historic American Newspapers</a:t>
            </a:r>
            <a:r>
              <a:rPr lang="en-US" b="0" i="0" u="none" strike="noStrike">
                <a:solidFill>
                  <a:srgbClr val="333333"/>
                </a:solidFill>
                <a:effectLst/>
                <a:latin typeface="inherit"/>
              </a:rPr>
              <a:t>.</a:t>
            </a:r>
            <a:r>
              <a:rPr lang="en-US" b="0" i="0" u="none" strike="noStrike">
                <a:solidFill>
                  <a:srgbClr val="242424"/>
                </a:solidFill>
                <a:effectLst/>
                <a:highlight>
                  <a:srgbClr val="F6F6F6"/>
                </a:highlight>
                <a:latin typeface="Open Sans" panose="020F0502020204030204" pitchFamily="34" charset="0"/>
              </a:rPr>
              <a:t> </a:t>
            </a:r>
            <a:r>
              <a:rPr lang="en-US" b="0" i="0" u="none" strike="noStrike">
                <a:solidFill>
                  <a:srgbClr val="242424"/>
                </a:solidFill>
                <a:effectLst/>
                <a:highlight>
                  <a:srgbClr val="F6F6F6"/>
                </a:highlight>
                <a:latin typeface="Open Sans" panose="020B0606030504020204" pitchFamily="34" charset="0"/>
              </a:rPr>
              <a:t>Library of Congress. https://</a:t>
            </a:r>
            <a:r>
              <a:rPr lang="en-US" b="0" i="0" u="none" strike="noStrike" err="1">
                <a:solidFill>
                  <a:srgbClr val="242424"/>
                </a:solidFill>
                <a:effectLst/>
                <a:highlight>
                  <a:srgbClr val="F6F6F6"/>
                </a:highlight>
                <a:latin typeface="Open Sans" panose="020B0606030504020204" pitchFamily="34" charset="0"/>
              </a:rPr>
              <a:t>www.loc.gov</a:t>
            </a:r>
            <a:r>
              <a:rPr lang="en-US" b="0" i="0" u="none" strike="noStrike">
                <a:solidFill>
                  <a:srgbClr val="242424"/>
                </a:solidFill>
                <a:effectLst/>
                <a:highlight>
                  <a:srgbClr val="F6F6F6"/>
                </a:highlight>
                <a:latin typeface="Open Sans" panose="020B0606030504020204" pitchFamily="34" charset="0"/>
              </a:rPr>
              <a:t>/item/sn84025840/1957-10-04/ed-1/</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de774bf027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de774bf02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0" i="0" u="none" strike="noStrike">
                <a:solidFill>
                  <a:srgbClr val="000000"/>
                </a:solidFill>
                <a:effectLst/>
              </a:rPr>
              <a:t>Arkansas State press (Little Rock, Ark.). (1957, November 1). Image 1 [Photograph]. </a:t>
            </a:r>
            <a:r>
              <a:rPr lang="en-US" b="0" i="1" u="none" strike="noStrike">
                <a:solidFill>
                  <a:srgbClr val="000000"/>
                </a:solidFill>
                <a:effectLst/>
              </a:rPr>
              <a:t>Chronicling America: Historic American Newspapers</a:t>
            </a:r>
            <a:r>
              <a:rPr lang="en-US" b="0" i="0" u="none" strike="noStrike">
                <a:solidFill>
                  <a:srgbClr val="000000"/>
                </a:solidFill>
                <a:effectLst/>
              </a:rPr>
              <a:t>. Library of Congress. </a:t>
            </a:r>
            <a:r>
              <a:rPr lang="en-US" b="0" i="0" u="none" strike="noStrike">
                <a:solidFill>
                  <a:srgbClr val="000000"/>
                </a:solidFill>
                <a:effectLst/>
                <a:hlinkClick r:id="rId3"/>
              </a:rPr>
              <a:t>https://www.loc.gov/item/sn84025840/1957-11-01/ed-1/</a:t>
            </a:r>
            <a:endParaRPr lang="en-US" b="0" i="0" u="none" strike="noStrike">
              <a:solidFill>
                <a:srgbClr val="000000"/>
              </a:solidFill>
              <a:effectLst/>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de774bf027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de774bf02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u="none" strike="noStrike">
                <a:solidFill>
                  <a:srgbClr val="000000"/>
                </a:solidFill>
                <a:effectLst/>
              </a:rPr>
              <a:t>History. (2022, June 6). </a:t>
            </a:r>
            <a:r>
              <a:rPr lang="en-US" b="0" i="1" u="none" strike="noStrike">
                <a:solidFill>
                  <a:srgbClr val="000000"/>
                </a:solidFill>
                <a:effectLst/>
              </a:rPr>
              <a:t>How the little rock 9 impacted the Civil Rights Movement | The American presidency w/ Bill Clinton </a:t>
            </a:r>
            <a:r>
              <a:rPr lang="en-US" b="0" i="0" u="none" strike="noStrike">
                <a:solidFill>
                  <a:srgbClr val="000000"/>
                </a:solidFill>
                <a:effectLst/>
              </a:rPr>
              <a:t>[Video]. YouTube. </a:t>
            </a:r>
            <a:r>
              <a:rPr lang="en-US" u="sng">
                <a:solidFill>
                  <a:schemeClr val="hlink"/>
                </a:solidFill>
                <a:hlinkClick r:id="rId3"/>
              </a:rPr>
              <a:t>https://www.youtube.com/watch?v=S0Dn3tOmyKk&amp;t=1s</a:t>
            </a:r>
            <a:r>
              <a:rPr lang="en-US"/>
              <a:t> </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de774bf02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de774bf02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How am I feeling? What am I thinking?.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https://learn.k20center.ou.edu/strategy/187</a:t>
            </a:r>
            <a:r>
              <a:rPr lang="en-US"/>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df9819c2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df9819c2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u="none" strike="noStrike">
                <a:solidFill>
                  <a:srgbClr val="000000"/>
                </a:solidFill>
                <a:effectLst/>
              </a:rPr>
              <a:t>Beyoncé. (2024, March 28.) </a:t>
            </a:r>
            <a:r>
              <a:rPr lang="en-US" b="0" i="1" u="none" strike="noStrike" err="1">
                <a:solidFill>
                  <a:srgbClr val="000000"/>
                </a:solidFill>
                <a:effectLst/>
              </a:rPr>
              <a:t>Blackbiird</a:t>
            </a:r>
            <a:r>
              <a:rPr lang="en-US" b="0" i="1" u="none" strike="noStrike">
                <a:solidFill>
                  <a:srgbClr val="000000"/>
                </a:solidFill>
                <a:effectLst/>
              </a:rPr>
              <a:t> (Official Lyric Video)</a:t>
            </a:r>
            <a:r>
              <a:rPr lang="en-US" b="0" i="0" u="none" strike="noStrike">
                <a:solidFill>
                  <a:srgbClr val="000000"/>
                </a:solidFill>
                <a:effectLst/>
              </a:rPr>
              <a:t> [Video]. YouTube. </a:t>
            </a:r>
            <a:r>
              <a:rPr lang="en-US" u="sng">
                <a:solidFill>
                  <a:schemeClr val="hlink"/>
                </a:solidFill>
                <a:hlinkClick r:id="rId3"/>
              </a:rPr>
              <a:t>https://www.youtube.com/watch?v=xhempeEjGUA</a:t>
            </a:r>
            <a:r>
              <a:rPr lang="en-US"/>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de774bf027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de774bf02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Why-lighting.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https://learn.k20center.ou.edu/strategy/128</a:t>
            </a:r>
            <a:r>
              <a:rPr lang="en-US"/>
              <a:t>  </a:t>
            </a:r>
          </a:p>
          <a:p>
            <a:pPr marL="0" marR="0" lvl="0" indent="0" algn="l" defTabSz="914400" rtl="0" eaLnBrk="1" fontAlgn="auto" latinLnBrk="0" hangingPunct="1">
              <a:lnSpc>
                <a:spcPct val="115000"/>
              </a:lnSpc>
              <a:spcBef>
                <a:spcPts val="0"/>
              </a:spcBef>
              <a:spcAft>
                <a:spcPts val="1000"/>
              </a:spcAft>
              <a:buClr>
                <a:schemeClr val="dk1"/>
              </a:buClr>
              <a:buSzPts val="1100"/>
              <a:buFont typeface="Arial"/>
              <a:buNone/>
              <a:tabLst/>
              <a:defRPr/>
            </a:pPr>
            <a:r>
              <a:rPr lang="en-US" b="0" i="0" u="none" strike="noStrike">
                <a:solidFill>
                  <a:srgbClr val="000000"/>
                </a:solidFill>
                <a:effectLst/>
              </a:rPr>
              <a:t>Kim, J. (2024, April 2). </a:t>
            </a:r>
            <a:r>
              <a:rPr lang="en-US" b="0" i="1" u="none" strike="noStrike">
                <a:solidFill>
                  <a:srgbClr val="000000"/>
                </a:solidFill>
                <a:effectLst/>
              </a:rPr>
              <a:t>What the Beatles and Beyoncé’s “Blackbird” means to this Little Rock Nine member</a:t>
            </a:r>
            <a:r>
              <a:rPr lang="en-US" b="0" i="0" u="none" strike="noStrike">
                <a:solidFill>
                  <a:srgbClr val="000000"/>
                </a:solidFill>
                <a:effectLst/>
              </a:rPr>
              <a:t>. NPR. </a:t>
            </a:r>
            <a:r>
              <a:rPr lang="en-US" b="0" i="0" u="none" strike="noStrike">
                <a:solidFill>
                  <a:srgbClr val="000000"/>
                </a:solidFill>
                <a:effectLst/>
                <a:hlinkClick r:id="rId4"/>
              </a:rPr>
              <a:t>https://www.npr.org/2024/04/02/1242106502/beyonce-beatles-blackbird-little-rock-nine</a:t>
            </a:r>
            <a:r>
              <a:rPr lang="en-US" b="0" i="0" u="none" strike="noStrike">
                <a:solidFill>
                  <a:srgbClr val="000000"/>
                </a:solidFill>
                <a:effectLst/>
              </a:rPr>
              <a:t> </a:t>
            </a:r>
          </a:p>
          <a:p>
            <a:pPr marL="0" lvl="0" indent="0" algn="l" rtl="0">
              <a:lnSpc>
                <a:spcPct val="115000"/>
              </a:lnSpc>
              <a:spcBef>
                <a:spcPts val="0"/>
              </a:spcBef>
              <a:spcAft>
                <a:spcPts val="1000"/>
              </a:spcAft>
              <a:buClr>
                <a:schemeClr val="dk1"/>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7280cee14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7280cee14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71e938bf1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71e938bf1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de774bf027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de774bf02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Choice boards.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https://learn.k20center.ou.edu/strategy/73</a:t>
            </a:r>
            <a:r>
              <a:rPr lang="en-US"/>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de774bf027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de774bf027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1000"/>
              </a:spcBef>
              <a:spcAft>
                <a:spcPts val="0"/>
              </a:spcAft>
              <a:buClr>
                <a:schemeClr val="dk1"/>
              </a:buClr>
              <a:buSzPts val="1100"/>
              <a:buFont typeface="Arial"/>
              <a:buNone/>
              <a:tabLst/>
              <a:defRPr/>
            </a:pPr>
            <a:r>
              <a:rPr lang="en-US" b="0" i="0" u="none" strike="noStrike" err="1">
                <a:solidFill>
                  <a:srgbClr val="000000"/>
                </a:solidFill>
                <a:effectLst/>
              </a:rPr>
              <a:t>DeLoera</a:t>
            </a:r>
            <a:r>
              <a:rPr lang="en-US" b="0" i="0" u="none" strike="noStrike">
                <a:solidFill>
                  <a:srgbClr val="000000"/>
                </a:solidFill>
                <a:effectLst/>
              </a:rPr>
              <a:t>, M., Finley, E., &amp; Loughlin, L. (2024). Civil Rights Music Timeline by K20 Center. </a:t>
            </a:r>
            <a:r>
              <a:rPr lang="en-US" b="0" i="0" u="none" strike="noStrike" err="1">
                <a:solidFill>
                  <a:srgbClr val="000000"/>
                </a:solidFill>
                <a:effectLst/>
              </a:rPr>
              <a:t>Infogram</a:t>
            </a:r>
            <a:r>
              <a:rPr lang="en-US" b="0" i="0" u="none" strike="noStrike">
                <a:solidFill>
                  <a:srgbClr val="000000"/>
                </a:solidFill>
                <a:effectLst/>
              </a:rPr>
              <a:t>. </a:t>
            </a:r>
            <a:r>
              <a:rPr lang="en-US" u="sng">
                <a:solidFill>
                  <a:schemeClr val="hlink"/>
                </a:solidFill>
                <a:hlinkClick r:id="rId3"/>
              </a:rPr>
              <a:t>https://bit.ly/3WSbf1x</a:t>
            </a:r>
            <a:r>
              <a:rPr lang="en-US"/>
              <a:t> </a:t>
            </a:r>
            <a:endParaRPr/>
          </a:p>
          <a:p>
            <a:pPr marL="0" lvl="0" indent="0" algn="l" rtl="0">
              <a:lnSpc>
                <a:spcPct val="115000"/>
              </a:lnSpc>
              <a:spcBef>
                <a:spcPts val="1000"/>
              </a:spcBef>
              <a:spcAft>
                <a:spcPts val="1000"/>
              </a:spcAft>
              <a:buClr>
                <a:schemeClr val="dk1"/>
              </a:buClr>
              <a:buSzPts val="11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de774bf027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de774bf027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rgbClr val="292929"/>
                </a:solidFill>
              </a:rPr>
              <a:t>K20 Center. (n.d.). Blackout poetry. Strategies. </a:t>
            </a:r>
            <a:r>
              <a:rPr lang="en-US"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https://learn.k20center.ou.edu/strategy/84</a:t>
            </a:r>
            <a:r>
              <a:rPr lang="en-US"/>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u="none" strike="noStrike">
                <a:solidFill>
                  <a:srgbClr val="000000"/>
                </a:solidFill>
                <a:effectLst/>
              </a:rPr>
              <a:t>Beatles. (2018, June 17). </a:t>
            </a:r>
            <a:r>
              <a:rPr lang="en-US" b="0" i="1" u="none" strike="noStrike">
                <a:solidFill>
                  <a:srgbClr val="000000"/>
                </a:solidFill>
                <a:effectLst/>
              </a:rPr>
              <a:t>Blackbird (Remastered 2009) </a:t>
            </a:r>
            <a:r>
              <a:rPr lang="en-US" b="0" i="0" u="none" strike="noStrike">
                <a:solidFill>
                  <a:srgbClr val="000000"/>
                </a:solidFill>
                <a:effectLst/>
              </a:rPr>
              <a:t>[Video]. YouTube. </a:t>
            </a:r>
            <a:r>
              <a:rPr lang="en-US" u="sng">
                <a:solidFill>
                  <a:schemeClr val="hlink"/>
                </a:solidFill>
                <a:hlinkClick r:id="rId3"/>
              </a:rPr>
              <a:t>https://youtu.be/Man4Xw8Xypo</a:t>
            </a:r>
            <a:r>
              <a:rPr lang="en-US"/>
              <a:t> </a:t>
            </a: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de774bf02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de774bf02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u="none" strike="noStrike">
                <a:solidFill>
                  <a:srgbClr val="000000"/>
                </a:solidFill>
                <a:effectLst/>
              </a:rPr>
              <a:t>Bailey, A. (2024, April 1). Beyoncé puts a poignant twist on the Beatles’ ‘Blackbird.’ </a:t>
            </a:r>
            <a:r>
              <a:rPr lang="en-US" b="0" i="1" u="none" strike="noStrike">
                <a:solidFill>
                  <a:srgbClr val="000000"/>
                </a:solidFill>
                <a:effectLst/>
              </a:rPr>
              <a:t>Elle</a:t>
            </a:r>
            <a:r>
              <a:rPr lang="en-US" b="0" i="0" u="none" strike="noStrike">
                <a:solidFill>
                  <a:srgbClr val="000000"/>
                </a:solidFill>
                <a:effectLst/>
              </a:rPr>
              <a:t>. </a:t>
            </a:r>
            <a:r>
              <a:rPr lang="en-US" b="0" i="0" u="none" strike="noStrike">
                <a:solidFill>
                  <a:srgbClr val="000000"/>
                </a:solidFill>
                <a:effectLst/>
                <a:hlinkClick r:id="rId3"/>
              </a:rPr>
              <a:t>https://www.elle.com/culture/music/a60359860/beyonce-blackbiird-song-lyrics-meaning-beatles/</a:t>
            </a:r>
            <a:r>
              <a:rPr lang="en-US" b="0" i="0" u="none" strike="noStrike">
                <a:solidFill>
                  <a:srgbClr val="000000"/>
                </a:solidFill>
                <a:effectLst/>
              </a:rPr>
              <a:t>. </a:t>
            </a: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726e6598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726e6598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de774bf02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de774bf02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t>K20 Center. (n.d.). Tip of the iceberg. Strategies. </a:t>
            </a:r>
            <a:r>
              <a:rPr lang="en-US" u="sng">
                <a:solidFill>
                  <a:schemeClr val="hlink"/>
                </a:solidFill>
                <a:hlinkClick r:id="rId3"/>
              </a:rPr>
              <a:t>https://learn.k20center.ou.edu/strategy/67</a:t>
            </a:r>
            <a:r>
              <a:rPr lang="en-US"/>
              <a:t> </a:t>
            </a:r>
            <a:endParaRPr/>
          </a:p>
          <a:p>
            <a:pPr marL="0" marR="0" lvl="0" indent="0" algn="l" defTabSz="914400" rtl="0" eaLnBrk="1" fontAlgn="auto" latinLnBrk="0" hangingPunct="1">
              <a:lnSpc>
                <a:spcPct val="115000"/>
              </a:lnSpc>
              <a:spcBef>
                <a:spcPts val="1000"/>
              </a:spcBef>
              <a:spcAft>
                <a:spcPts val="1000"/>
              </a:spcAft>
              <a:buClr>
                <a:schemeClr val="dk1"/>
              </a:buClr>
              <a:buSzPts val="1100"/>
              <a:buFont typeface="Arial"/>
              <a:buNone/>
              <a:tabLst/>
              <a:defRPr/>
            </a:pPr>
            <a:r>
              <a:rPr lang="en-US" b="0" i="0" u="none" strike="noStrike" err="1">
                <a:solidFill>
                  <a:srgbClr val="000000"/>
                </a:solidFill>
                <a:effectLst/>
              </a:rPr>
              <a:t>DeLoera</a:t>
            </a:r>
            <a:r>
              <a:rPr lang="en-US" b="0" i="0" u="none" strike="noStrike">
                <a:solidFill>
                  <a:srgbClr val="000000"/>
                </a:solidFill>
                <a:effectLst/>
              </a:rPr>
              <a:t>, M., Finley, E., &amp; Loughlin, L. (2024). Civil Rights Music Timeline by K20 Center. </a:t>
            </a:r>
            <a:r>
              <a:rPr lang="en-US" b="0" i="0" u="none" strike="noStrike" err="1">
                <a:solidFill>
                  <a:srgbClr val="000000"/>
                </a:solidFill>
                <a:effectLst/>
              </a:rPr>
              <a:t>Infogram</a:t>
            </a:r>
            <a:r>
              <a:rPr lang="en-US" b="0" i="0" u="none" strike="noStrike">
                <a:solidFill>
                  <a:srgbClr val="000000"/>
                </a:solidFill>
                <a:effectLst/>
              </a:rPr>
              <a:t>. </a:t>
            </a:r>
            <a:r>
              <a:rPr lang="en-US" u="sng">
                <a:solidFill>
                  <a:schemeClr val="hlink"/>
                </a:solidFill>
                <a:hlinkClick r:id="rId4"/>
              </a:rPr>
              <a:t>https://infogram.com/civil-rights-music-timeline-1h7v4pdw787jj4k?live</a:t>
            </a:r>
            <a:r>
              <a:rPr lang="en-US"/>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de774bf02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de774bf02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t>K20 Center. (n.d.). I notice, I wonder.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https://learn.k20center.ou.edu/strategy/180</a:t>
            </a:r>
            <a:r>
              <a:rPr lang="en-US"/>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6"/>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26"/>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26"/>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26"/>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27"/>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27"/>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28"/>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2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2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3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3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16"/>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1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1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1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19"/>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2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20"/>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21"/>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2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2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21"/>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21"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2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2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25"/>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5"/>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25"/>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S0Dn3tOmyKk&amp;t=1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www.youtube.com/watch?v=S0Dn3tOmyK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xhempeEjGUA"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http://www.youtube.com/watch?v=xhempeEjGU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Man4Xw8Xyp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youtube.com/watch?v=Man4Xw8Xypo"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nfogram.com/civil-rights-music-timeline-1h7v4pdw787jj4k?liv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hyperlink" Target="https://bit.ly/3WSbf1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de774bf027_0_24"/>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Image 1</a:t>
            </a:r>
            <a:endParaRPr/>
          </a:p>
        </p:txBody>
      </p:sp>
      <p:pic>
        <p:nvPicPr>
          <p:cNvPr id="147" name="Google Shape;147;g2de774bf027_0_24"/>
          <p:cNvPicPr preferRelativeResize="0"/>
          <p:nvPr/>
        </p:nvPicPr>
        <p:blipFill>
          <a:blip r:embed="rId3">
            <a:alphaModFix/>
          </a:blip>
          <a:stretch>
            <a:fillRect/>
          </a:stretch>
        </p:blipFill>
        <p:spPr>
          <a:xfrm>
            <a:off x="3705775" y="87188"/>
            <a:ext cx="3195850" cy="49691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de774bf027_0_30"/>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Image 2</a:t>
            </a:r>
            <a:endParaRPr/>
          </a:p>
        </p:txBody>
      </p:sp>
      <p:pic>
        <p:nvPicPr>
          <p:cNvPr id="153" name="Google Shape;153;g2de774bf027_0_30"/>
          <p:cNvPicPr preferRelativeResize="0"/>
          <p:nvPr/>
        </p:nvPicPr>
        <p:blipFill>
          <a:blip r:embed="rId3">
            <a:alphaModFix/>
          </a:blip>
          <a:stretch>
            <a:fillRect/>
          </a:stretch>
        </p:blipFill>
        <p:spPr>
          <a:xfrm>
            <a:off x="3843575" y="61150"/>
            <a:ext cx="3262974" cy="5021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de774bf027_0_36"/>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Image 3</a:t>
            </a:r>
            <a:endParaRPr/>
          </a:p>
        </p:txBody>
      </p:sp>
      <p:pic>
        <p:nvPicPr>
          <p:cNvPr id="159" name="Google Shape;159;g2de774bf027_0_36"/>
          <p:cNvPicPr preferRelativeResize="0"/>
          <p:nvPr/>
        </p:nvPicPr>
        <p:blipFill>
          <a:blip r:embed="rId3">
            <a:alphaModFix/>
          </a:blip>
          <a:stretch>
            <a:fillRect/>
          </a:stretch>
        </p:blipFill>
        <p:spPr>
          <a:xfrm>
            <a:off x="3567050" y="61913"/>
            <a:ext cx="3810000" cy="5019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de774bf027_0_42"/>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Image 4</a:t>
            </a:r>
            <a:endParaRPr/>
          </a:p>
        </p:txBody>
      </p:sp>
      <p:pic>
        <p:nvPicPr>
          <p:cNvPr id="165" name="Google Shape;165;g2de774bf027_0_42"/>
          <p:cNvPicPr preferRelativeResize="0"/>
          <p:nvPr/>
        </p:nvPicPr>
        <p:blipFill>
          <a:blip r:embed="rId3">
            <a:alphaModFix/>
          </a:blip>
          <a:stretch>
            <a:fillRect/>
          </a:stretch>
        </p:blipFill>
        <p:spPr>
          <a:xfrm>
            <a:off x="1448392" y="0"/>
            <a:ext cx="8518116"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de774bf027_0_48"/>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Image 5</a:t>
            </a:r>
            <a:endParaRPr/>
          </a:p>
        </p:txBody>
      </p:sp>
      <p:pic>
        <p:nvPicPr>
          <p:cNvPr id="171" name="Google Shape;171;g2de774bf027_0_48"/>
          <p:cNvPicPr preferRelativeResize="0"/>
          <p:nvPr/>
        </p:nvPicPr>
        <p:blipFill>
          <a:blip r:embed="rId3">
            <a:alphaModFix/>
          </a:blip>
          <a:stretch>
            <a:fillRect/>
          </a:stretch>
        </p:blipFill>
        <p:spPr>
          <a:xfrm>
            <a:off x="1132875" y="0"/>
            <a:ext cx="9050501" cy="52853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de774bf027_0_5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As you watch the video </a:t>
            </a:r>
            <a:r>
              <a:rPr lang="en-US" u="sng" dirty="0">
                <a:solidFill>
                  <a:srgbClr val="0000FF"/>
                </a:solidFill>
                <a:hlinkClick r:id="rId3">
                  <a:extLst>
                    <a:ext uri="{A12FA001-AC4F-418D-AE19-62706E023703}">
                      <ahyp:hlinkClr xmlns:ahyp="http://schemas.microsoft.com/office/drawing/2018/hyperlinkcolor" val="tx"/>
                    </a:ext>
                  </a:extLst>
                </a:hlinkClick>
              </a:rPr>
              <a:t>How the Little Rock 9 Impacted the Civil Rights Movement</a:t>
            </a:r>
            <a:r>
              <a:rPr lang="en-US" dirty="0">
                <a:solidFill>
                  <a:srgbClr val="0000FF"/>
                </a:solidFill>
              </a:rPr>
              <a:t>, </a:t>
            </a:r>
            <a:r>
              <a:rPr lang="en-US" dirty="0"/>
              <a:t>fill in your guided notes handout. </a:t>
            </a:r>
            <a:endParaRPr dirty="0"/>
          </a:p>
          <a:p>
            <a:pPr marL="457200" lvl="0" indent="-393700" algn="l" rtl="0">
              <a:spcBef>
                <a:spcPts val="0"/>
              </a:spcBef>
              <a:spcAft>
                <a:spcPts val="0"/>
              </a:spcAft>
              <a:buSzPts val="2600"/>
              <a:buChar char="●"/>
            </a:pPr>
            <a:r>
              <a:rPr lang="en-US" dirty="0"/>
              <a:t>Be ready to share.</a:t>
            </a:r>
            <a:endParaRPr dirty="0"/>
          </a:p>
          <a:p>
            <a:pPr marL="457200" lvl="0" indent="0" algn="l" rtl="0">
              <a:spcBef>
                <a:spcPts val="520"/>
              </a:spcBef>
              <a:spcAft>
                <a:spcPts val="0"/>
              </a:spcAft>
              <a:buNone/>
            </a:pPr>
            <a:endParaRPr dirty="0"/>
          </a:p>
        </p:txBody>
      </p:sp>
      <p:sp>
        <p:nvSpPr>
          <p:cNvPr id="177" name="Google Shape;177;g2de774bf027_0_54"/>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Who are the Little Rock Nine?</a:t>
            </a:r>
            <a:endParaRPr dirty="0"/>
          </a:p>
        </p:txBody>
      </p:sp>
      <p:pic>
        <p:nvPicPr>
          <p:cNvPr id="178" name="Google Shape;178;g2de774bf027_0_54" descr="During Eisenhower’s presidency he was faced with a major event in modern civil rights history - The Little Rock 9, in this clip from Season 1, &quot;Separate But Unequal.&quot;&#10;&#10;#TheAmericanPresidency&#10;&#10;Subscribe for more HISTORY:&#10;http://histv.co/SubscribeHistoryYT&#10;&#10;Check out exclusive HISTORY content:&#10;History Newsletter - https://histv.co/newsletter&#10;Website - https://histv.co/History&#10;Facebook - https://histv.co/Facebook&#10;Twitter - https://histv.co/Twitter&#10;&#10;HISTORY® is the leading destination for award-winning original series and specials that connect viewers with history in an informative, immersive, and entertaining manner across all platforms. The network’s all-original programming slate features a roster of hit series, premium documentaries, and scripted event programming." title="How the Little Rock 9 Impacted the Civil Rights Movement | The American Presidency w/ Bill Clinton">
            <a:hlinkClick r:id="rId4"/>
          </p:cNvPr>
          <p:cNvPicPr preferRelativeResize="0"/>
          <p:nvPr/>
        </p:nvPicPr>
        <p:blipFill>
          <a:blip r:embed="rId5">
            <a:alphaModFix/>
          </a:blip>
          <a:stretch>
            <a:fillRect/>
          </a:stretch>
        </p:blipFill>
        <p:spPr>
          <a:xfrm>
            <a:off x="3728959" y="2798550"/>
            <a:ext cx="3695491" cy="2078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de774bf027_0_62"/>
          <p:cNvSpPr txBox="1">
            <a:spLocks noGrp="1"/>
          </p:cNvSpPr>
          <p:nvPr>
            <p:ph type="body" idx="1"/>
          </p:nvPr>
        </p:nvSpPr>
        <p:spPr>
          <a:xfrm>
            <a:off x="457200" y="1309352"/>
            <a:ext cx="5856136" cy="34341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On your sticky note, draw a line to divide it in half. </a:t>
            </a:r>
            <a:endParaRPr dirty="0"/>
          </a:p>
          <a:p>
            <a:pPr marL="457200" lvl="0" indent="-393700" algn="l" rtl="0">
              <a:spcBef>
                <a:spcPts val="0"/>
              </a:spcBef>
              <a:spcAft>
                <a:spcPts val="0"/>
              </a:spcAft>
              <a:buSzPts val="2600"/>
              <a:buChar char="●"/>
            </a:pPr>
            <a:r>
              <a:rPr lang="en-US" dirty="0"/>
              <a:t>On one half, draw a picture depicting how you are feeling.</a:t>
            </a:r>
            <a:endParaRPr dirty="0"/>
          </a:p>
          <a:p>
            <a:pPr marL="457200" lvl="0" indent="-393700" algn="l" rtl="0">
              <a:spcBef>
                <a:spcPts val="0"/>
              </a:spcBef>
              <a:spcAft>
                <a:spcPts val="0"/>
              </a:spcAft>
              <a:buSzPts val="2600"/>
              <a:buChar char="●"/>
            </a:pPr>
            <a:r>
              <a:rPr lang="en-US" dirty="0"/>
              <a:t>On the other half, write a sentence about what you are thinking.</a:t>
            </a:r>
            <a:endParaRPr dirty="0"/>
          </a:p>
          <a:p>
            <a:pPr marL="457200" lvl="0" indent="0" algn="l" rtl="0">
              <a:spcBef>
                <a:spcPts val="520"/>
              </a:spcBef>
              <a:spcAft>
                <a:spcPts val="0"/>
              </a:spcAft>
              <a:buNone/>
            </a:pPr>
            <a:endParaRPr dirty="0"/>
          </a:p>
        </p:txBody>
      </p:sp>
      <p:sp>
        <p:nvSpPr>
          <p:cNvPr id="184" name="Google Shape;184;g2de774bf027_0_62"/>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How Am I Feeling, What Am I Thinking?</a:t>
            </a:r>
            <a:endParaRPr dirty="0"/>
          </a:p>
        </p:txBody>
      </p:sp>
      <p:pic>
        <p:nvPicPr>
          <p:cNvPr id="185" name="Google Shape;185;g2de774bf027_0_62"/>
          <p:cNvPicPr preferRelativeResize="0"/>
          <p:nvPr/>
        </p:nvPicPr>
        <p:blipFill>
          <a:blip r:embed="rId3">
            <a:alphaModFix/>
          </a:blip>
          <a:stretch>
            <a:fillRect/>
          </a:stretch>
        </p:blipFill>
        <p:spPr>
          <a:xfrm>
            <a:off x="6456128" y="1522040"/>
            <a:ext cx="2099476" cy="209941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df9819c268_0_0"/>
          <p:cNvSpPr txBox="1">
            <a:spLocks noGrp="1"/>
          </p:cNvSpPr>
          <p:nvPr>
            <p:ph type="body" idx="1"/>
          </p:nvPr>
        </p:nvSpPr>
        <p:spPr>
          <a:xfrm>
            <a:off x="457200" y="1232452"/>
            <a:ext cx="8229600" cy="35110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In 2024, Beyoncé released a version of Paul McCartney’s song on her album </a:t>
            </a:r>
            <a:r>
              <a:rPr lang="en-US" i="1" dirty="0"/>
              <a:t>Cowboy Carter</a:t>
            </a:r>
            <a:r>
              <a:rPr lang="en-US" dirty="0"/>
              <a:t> and titled it </a:t>
            </a:r>
            <a:r>
              <a:rPr lang="en-US" i="1" dirty="0" err="1"/>
              <a:t>Blackbiird</a:t>
            </a:r>
            <a:r>
              <a:rPr lang="en-US" dirty="0"/>
              <a:t>.</a:t>
            </a:r>
            <a:endParaRPr dirty="0"/>
          </a:p>
          <a:p>
            <a:pPr marL="457200" lvl="0" indent="-393700" algn="l" rtl="0">
              <a:spcBef>
                <a:spcPts val="0"/>
              </a:spcBef>
              <a:spcAft>
                <a:spcPts val="0"/>
              </a:spcAft>
              <a:buSzPts val="2600"/>
              <a:buChar char="●"/>
            </a:pPr>
            <a:r>
              <a:rPr lang="en-US" dirty="0"/>
              <a:t>It features four Black country artists, Tanner </a:t>
            </a:r>
            <a:r>
              <a:rPr lang="en-US" dirty="0" err="1"/>
              <a:t>Adell</a:t>
            </a:r>
            <a:r>
              <a:rPr lang="en-US" dirty="0"/>
              <a:t>, Tiera Kennedy, Reyna Roberts, and Brittney Spencer.</a:t>
            </a:r>
            <a:endParaRPr dirty="0"/>
          </a:p>
          <a:p>
            <a:pPr marL="0" lvl="0" indent="0" algn="l" rtl="0">
              <a:spcBef>
                <a:spcPts val="520"/>
              </a:spcBef>
              <a:spcAft>
                <a:spcPts val="0"/>
              </a:spcAft>
              <a:buNone/>
            </a:pPr>
            <a:endParaRPr dirty="0"/>
          </a:p>
        </p:txBody>
      </p:sp>
      <p:sp>
        <p:nvSpPr>
          <p:cNvPr id="191" name="Google Shape;191;g2df9819c268_0_0"/>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u="sng">
                <a:solidFill>
                  <a:srgbClr val="0000FF"/>
                </a:solidFill>
                <a:hlinkClick r:id="rId3">
                  <a:extLst>
                    <a:ext uri="{A12FA001-AC4F-418D-AE19-62706E023703}">
                      <ahyp:hlinkClr xmlns:ahyp="http://schemas.microsoft.com/office/drawing/2018/hyperlinkcolor" val="tx"/>
                    </a:ext>
                  </a:extLst>
                </a:hlinkClick>
              </a:rPr>
              <a:t>“Blackbiird</a:t>
            </a:r>
            <a:r>
              <a:rPr lang="en-US" u="sng">
                <a:solidFill>
                  <a:srgbClr val="0000FF"/>
                </a:solidFill>
              </a:rPr>
              <a:t>”</a:t>
            </a:r>
            <a:endParaRPr>
              <a:solidFill>
                <a:srgbClr val="0000FF"/>
              </a:solidFill>
            </a:endParaRPr>
          </a:p>
        </p:txBody>
      </p:sp>
      <p:pic>
        <p:nvPicPr>
          <p:cNvPr id="192" name="Google Shape;192;g2df9819c268_0_0" descr="Listen &amp; Download ‘COWBOY CARTER’: https://beyonce.lnk.to/COWBOYCARTER&#10;&#10;Amazon Music - https://beyonce.lnk.to/COWBOYCARTER/amazonmusic&#10;Apple Music - https://beyonce.lnk.to/COWBOYCARTER/applemusic&#10;iTunes - https://beyonce.lnk.to/COWBOYCARTER/itunes&#10;Spotify - https://beyonce.lnk.to/COWBOYCARTER/spotify&#10;Tidal - https://beyonce.lnk.to/COWBOYCARTER/tidal&#10;YouTube Music - https://beyonce.lnk.to/COWBOYCARTER/youtubemusic&#10;&#10;Beyoncé: https://www.beyonce.com&#10;https://www.instagram.com/beyonce&#10;https://twitter.com/beyonce &#10;https://www.facebook.com/beyonce&#10;https://www.tiktok.com/@beyonce&#10;&#10;#BEYONCÉ #COWBOYCARTER" title="BLACKBIIRD (Official Lyric Video)">
            <a:hlinkClick r:id="rId4"/>
          </p:cNvPr>
          <p:cNvPicPr preferRelativeResize="0"/>
          <p:nvPr/>
        </p:nvPicPr>
        <p:blipFill>
          <a:blip r:embed="rId5">
            <a:alphaModFix/>
          </a:blip>
          <a:stretch>
            <a:fillRect/>
          </a:stretch>
        </p:blipFill>
        <p:spPr>
          <a:xfrm>
            <a:off x="3124225" y="3404034"/>
            <a:ext cx="2895550" cy="1628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de774bf027_0_67"/>
          <p:cNvSpPr txBox="1">
            <a:spLocks noGrp="1"/>
          </p:cNvSpPr>
          <p:nvPr>
            <p:ph type="body" idx="1"/>
          </p:nvPr>
        </p:nvSpPr>
        <p:spPr>
          <a:xfrm>
            <a:off x="457200" y="1309352"/>
            <a:ext cx="5864087" cy="34341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As you read the article “What The Beatles and Beyoncé’s ‘Blackbird’ means to this Little Rock Nine member,” highlight anything you think is important to your understanding.</a:t>
            </a:r>
            <a:endParaRPr dirty="0"/>
          </a:p>
          <a:p>
            <a:pPr marL="457200" lvl="0" indent="-393700" algn="l" rtl="0">
              <a:spcBef>
                <a:spcPts val="0"/>
              </a:spcBef>
              <a:spcAft>
                <a:spcPts val="0"/>
              </a:spcAft>
              <a:buSzPts val="2600"/>
              <a:buChar char="●"/>
            </a:pPr>
            <a:r>
              <a:rPr lang="en-US" dirty="0"/>
              <a:t>Explain your reasoning for highlighting in the margins of your paper. </a:t>
            </a:r>
            <a:endParaRPr dirty="0"/>
          </a:p>
          <a:p>
            <a:pPr marL="457200" lvl="0" indent="-393700" algn="l" rtl="0">
              <a:spcBef>
                <a:spcPts val="0"/>
              </a:spcBef>
              <a:spcAft>
                <a:spcPts val="0"/>
              </a:spcAft>
              <a:buSzPts val="2600"/>
              <a:buChar char="●"/>
            </a:pPr>
            <a:r>
              <a:rPr lang="en-US" dirty="0"/>
              <a:t>Be prepared to share your thoughts.</a:t>
            </a:r>
            <a:endParaRPr dirty="0"/>
          </a:p>
        </p:txBody>
      </p:sp>
      <p:sp>
        <p:nvSpPr>
          <p:cNvPr id="198" name="Google Shape;198;g2de774bf027_0_67"/>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Why-Lighting</a:t>
            </a:r>
            <a:endParaRPr/>
          </a:p>
        </p:txBody>
      </p:sp>
      <p:pic>
        <p:nvPicPr>
          <p:cNvPr id="199" name="Google Shape;199;g2de774bf027_0_67"/>
          <p:cNvPicPr preferRelativeResize="0"/>
          <p:nvPr/>
        </p:nvPicPr>
        <p:blipFill>
          <a:blip r:embed="rId3">
            <a:alphaModFix/>
          </a:blip>
          <a:stretch>
            <a:fillRect/>
          </a:stretch>
        </p:blipFill>
        <p:spPr>
          <a:xfrm>
            <a:off x="6459347" y="1281025"/>
            <a:ext cx="2526014" cy="252601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03"/>
        <p:cNvGrpSpPr/>
        <p:nvPr/>
      </p:nvGrpSpPr>
      <p:grpSpPr>
        <a:xfrm>
          <a:off x="0" y="0"/>
          <a:ext cx="0" cy="0"/>
          <a:chOff x="0" y="0"/>
          <a:chExt cx="0" cy="0"/>
        </a:xfrm>
      </p:grpSpPr>
      <p:sp>
        <p:nvSpPr>
          <p:cNvPr id="204" name="Google Shape;204;g27280cee14a_0_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a:t>Why did Beyoncé’s version of “Blackbird” resonate with the Little Rock Nine member Melba Pattillo </a:t>
            </a:r>
            <a:r>
              <a:rPr lang="en-US" err="1"/>
              <a:t>Beals</a:t>
            </a:r>
            <a:r>
              <a:rPr lang="en-US"/>
              <a:t>?</a:t>
            </a:r>
            <a:endParaRPr/>
          </a:p>
          <a:p>
            <a:pPr marL="457200" lvl="0" indent="-393700" algn="l" rtl="0">
              <a:spcBef>
                <a:spcPts val="0"/>
              </a:spcBef>
              <a:spcAft>
                <a:spcPts val="0"/>
              </a:spcAft>
              <a:buSzPts val="2600"/>
              <a:buChar char="●"/>
            </a:pPr>
            <a:r>
              <a:rPr lang="en-US"/>
              <a:t>What things did you highlight and why?</a:t>
            </a:r>
            <a:endParaRPr/>
          </a:p>
          <a:p>
            <a:pPr marL="457200" lvl="0" indent="-393700" algn="l" rtl="0">
              <a:spcBef>
                <a:spcPts val="0"/>
              </a:spcBef>
              <a:spcAft>
                <a:spcPts val="0"/>
              </a:spcAft>
              <a:buSzPts val="2600"/>
              <a:buChar char="●"/>
            </a:pPr>
            <a:r>
              <a:rPr lang="en-US"/>
              <a:t>Why does learning the inspiration behind the songs that we listen to matter?</a:t>
            </a:r>
            <a:endParaRPr/>
          </a:p>
          <a:p>
            <a:pPr marL="457200" lvl="0" indent="-393700" algn="l" rtl="0">
              <a:spcBef>
                <a:spcPts val="0"/>
              </a:spcBef>
              <a:spcAft>
                <a:spcPts val="0"/>
              </a:spcAft>
              <a:buSzPts val="2600"/>
              <a:buChar char="●"/>
            </a:pPr>
            <a:r>
              <a:rPr lang="en-US"/>
              <a:t>Are there other remakes of songs that you like better than the original?</a:t>
            </a:r>
            <a:endParaRPr/>
          </a:p>
          <a:p>
            <a:pPr marL="0" lvl="0" indent="0" algn="l" rtl="0">
              <a:spcBef>
                <a:spcPts val="520"/>
              </a:spcBef>
              <a:spcAft>
                <a:spcPts val="0"/>
              </a:spcAft>
              <a:buClr>
                <a:schemeClr val="dk1"/>
              </a:buClr>
              <a:buSzPts val="1100"/>
              <a:buFont typeface="Arial"/>
              <a:buNone/>
            </a:pPr>
            <a:endParaRPr/>
          </a:p>
          <a:p>
            <a:pPr marL="0" lvl="0" indent="0" algn="l" rtl="0">
              <a:spcBef>
                <a:spcPts val="520"/>
              </a:spcBef>
              <a:spcAft>
                <a:spcPts val="0"/>
              </a:spcAft>
              <a:buNone/>
            </a:pPr>
            <a:endParaRPr/>
          </a:p>
        </p:txBody>
      </p:sp>
      <p:sp>
        <p:nvSpPr>
          <p:cNvPr id="205" name="Google Shape;205;g27280cee14a_0_1"/>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Let’s Reflect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Blackbirds in Little Rock</a:t>
            </a:r>
            <a:endParaRPr dirty="0"/>
          </a:p>
        </p:txBody>
      </p:sp>
      <p:sp>
        <p:nvSpPr>
          <p:cNvPr id="95" name="Google Shape;95;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p>
            <a:pPr marL="0" marR="34289" lvl="0" indent="0" algn="l" rtl="0">
              <a:lnSpc>
                <a:spcPct val="100000"/>
              </a:lnSpc>
              <a:spcBef>
                <a:spcPts val="0"/>
              </a:spcBef>
              <a:spcAft>
                <a:spcPts val="0"/>
              </a:spcAft>
              <a:buSzPts val="2600"/>
              <a:buNone/>
            </a:pPr>
            <a:r>
              <a:rPr lang="en-US" dirty="0"/>
              <a:t>Exploring the History behind the Music</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71e938bf1b_1_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a:t>Now that you have a better understanding of </a:t>
            </a:r>
            <a:r>
              <a:rPr lang="en-US" i="1"/>
              <a:t>Blackbird </a:t>
            </a:r>
            <a:r>
              <a:rPr lang="en-US"/>
              <a:t>and</a:t>
            </a:r>
            <a:r>
              <a:rPr lang="en-US" i="1"/>
              <a:t> Blackbiird</a:t>
            </a:r>
            <a:r>
              <a:rPr lang="en-US"/>
              <a:t>, take a moment to answer questions 4 and 5 on the back of your lyric sheet. </a:t>
            </a:r>
            <a:endParaRPr/>
          </a:p>
        </p:txBody>
      </p:sp>
      <p:sp>
        <p:nvSpPr>
          <p:cNvPr id="211" name="Google Shape;211;g271e938bf1b_1_0"/>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“Blackbird” and “</a:t>
            </a:r>
            <a:r>
              <a:rPr lang="en-US" err="1"/>
              <a:t>Blackbiird</a:t>
            </a:r>
            <a:r>
              <a:rPr lang="en-US"/>
              <a: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de774bf027_0_73"/>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63500" lvl="0" indent="0" algn="l" rtl="0">
              <a:spcBef>
                <a:spcPts val="520"/>
              </a:spcBef>
              <a:spcAft>
                <a:spcPts val="0"/>
              </a:spcAft>
              <a:buSzPts val="2600"/>
              <a:buNone/>
            </a:pPr>
            <a:r>
              <a:rPr lang="en-US"/>
              <a:t>Choose one of the following prompts to respond to in an essay. </a:t>
            </a:r>
            <a:endParaRPr/>
          </a:p>
        </p:txBody>
      </p:sp>
      <p:sp>
        <p:nvSpPr>
          <p:cNvPr id="217" name="Google Shape;217;g2de774bf027_0_73"/>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Essay Choice Board</a:t>
            </a:r>
            <a:endParaRPr/>
          </a:p>
        </p:txBody>
      </p:sp>
      <p:graphicFrame>
        <p:nvGraphicFramePr>
          <p:cNvPr id="218" name="Google Shape;218;g2de774bf027_0_73"/>
          <p:cNvGraphicFramePr/>
          <p:nvPr>
            <p:extLst>
              <p:ext uri="{D42A27DB-BD31-4B8C-83A1-F6EECF244321}">
                <p14:modId xmlns:p14="http://schemas.microsoft.com/office/powerpoint/2010/main" val="439664682"/>
              </p:ext>
            </p:extLst>
          </p:nvPr>
        </p:nvGraphicFramePr>
        <p:xfrm>
          <a:off x="718075" y="2300600"/>
          <a:ext cx="7264400" cy="2059940"/>
        </p:xfrm>
        <a:graphic>
          <a:graphicData uri="http://schemas.openxmlformats.org/drawingml/2006/table">
            <a:tbl>
              <a:tblPr bandRow="1">
                <a:noFill/>
                <a:tableStyleId>{BD7B28FC-7120-4EAF-9AFD-A9F5EF79C2E0}</a:tableStyleId>
              </a:tblPr>
              <a:tblGrid>
                <a:gridCol w="2422000">
                  <a:extLst>
                    <a:ext uri="{9D8B030D-6E8A-4147-A177-3AD203B41FA5}">
                      <a16:colId xmlns:a16="http://schemas.microsoft.com/office/drawing/2014/main" val="20000"/>
                    </a:ext>
                  </a:extLst>
                </a:gridCol>
                <a:gridCol w="2421200">
                  <a:extLst>
                    <a:ext uri="{9D8B030D-6E8A-4147-A177-3AD203B41FA5}">
                      <a16:colId xmlns:a16="http://schemas.microsoft.com/office/drawing/2014/main" val="20001"/>
                    </a:ext>
                  </a:extLst>
                </a:gridCol>
                <a:gridCol w="2421200">
                  <a:extLst>
                    <a:ext uri="{9D8B030D-6E8A-4147-A177-3AD203B41FA5}">
                      <a16:colId xmlns:a16="http://schemas.microsoft.com/office/drawing/2014/main" val="20002"/>
                    </a:ext>
                  </a:extLst>
                </a:gridCol>
              </a:tblGrid>
              <a:tr h="537300">
                <a:tc>
                  <a:txBody>
                    <a:bodyPr/>
                    <a:lstStyle/>
                    <a:p>
                      <a:pPr marL="0" lvl="0" indent="0" algn="ctr" rtl="0">
                        <a:spcBef>
                          <a:spcPts val="0"/>
                        </a:spcBef>
                        <a:spcAft>
                          <a:spcPts val="0"/>
                        </a:spcAft>
                        <a:buNone/>
                      </a:pPr>
                      <a:r>
                        <a:rPr lang="en-US" sz="2600" b="1" dirty="0">
                          <a:solidFill>
                            <a:srgbClr val="FFFFFF"/>
                          </a:solidFill>
                          <a:latin typeface="Calibri"/>
                          <a:ea typeface="Calibri"/>
                          <a:cs typeface="Calibri"/>
                          <a:sym typeface="Calibri"/>
                        </a:rPr>
                        <a:t>Prompt 1</a:t>
                      </a:r>
                      <a:endParaRPr sz="2600" b="1" dirty="0">
                        <a:solidFill>
                          <a:srgbClr val="FFFFFF"/>
                        </a:solidFill>
                        <a:latin typeface="Calibri"/>
                        <a:ea typeface="Calibri"/>
                        <a:cs typeface="Calibri"/>
                        <a:sym typeface="Calibri"/>
                      </a:endParaRPr>
                    </a:p>
                  </a:txBody>
                  <a:tcPr marL="73025" marR="73025" marT="73025" marB="73025">
                    <a:solidFill>
                      <a:srgbClr val="3E5C61"/>
                    </a:solidFill>
                  </a:tcPr>
                </a:tc>
                <a:tc>
                  <a:txBody>
                    <a:bodyPr/>
                    <a:lstStyle/>
                    <a:p>
                      <a:pPr marL="0" lvl="0" indent="0" algn="ctr" rtl="0">
                        <a:spcBef>
                          <a:spcPts val="0"/>
                        </a:spcBef>
                        <a:spcAft>
                          <a:spcPts val="0"/>
                        </a:spcAft>
                        <a:buNone/>
                      </a:pPr>
                      <a:r>
                        <a:rPr lang="en-US" sz="2600" b="1">
                          <a:solidFill>
                            <a:srgbClr val="FFFFFF"/>
                          </a:solidFill>
                          <a:latin typeface="Calibri"/>
                          <a:ea typeface="Calibri"/>
                          <a:cs typeface="Calibri"/>
                          <a:sym typeface="Calibri"/>
                        </a:rPr>
                        <a:t>Prompt 2</a:t>
                      </a:r>
                      <a:endParaRPr sz="2600" b="1">
                        <a:solidFill>
                          <a:srgbClr val="FFFFFF"/>
                        </a:solidFill>
                        <a:latin typeface="Calibri"/>
                        <a:ea typeface="Calibri"/>
                        <a:cs typeface="Calibri"/>
                        <a:sym typeface="Calibri"/>
                      </a:endParaRPr>
                    </a:p>
                  </a:txBody>
                  <a:tcPr marL="73025" marR="73025" marT="73025" marB="73025">
                    <a:solidFill>
                      <a:srgbClr val="3E5C61"/>
                    </a:solidFill>
                  </a:tcPr>
                </a:tc>
                <a:tc>
                  <a:txBody>
                    <a:bodyPr/>
                    <a:lstStyle/>
                    <a:p>
                      <a:pPr marL="0" lvl="0" indent="0" algn="ctr" rtl="0">
                        <a:spcBef>
                          <a:spcPts val="0"/>
                        </a:spcBef>
                        <a:spcAft>
                          <a:spcPts val="0"/>
                        </a:spcAft>
                        <a:buNone/>
                      </a:pPr>
                      <a:r>
                        <a:rPr lang="en-US" sz="2600" b="1">
                          <a:solidFill>
                            <a:srgbClr val="FFFFFF"/>
                          </a:solidFill>
                          <a:latin typeface="Calibri"/>
                          <a:ea typeface="Calibri"/>
                          <a:cs typeface="Calibri"/>
                          <a:sym typeface="Calibri"/>
                        </a:rPr>
                        <a:t>Prompt 3</a:t>
                      </a:r>
                      <a:endParaRPr sz="2600" b="1">
                        <a:solidFill>
                          <a:srgbClr val="FFFFFF"/>
                        </a:solidFill>
                        <a:latin typeface="Calibri"/>
                        <a:ea typeface="Calibri"/>
                        <a:cs typeface="Calibri"/>
                        <a:sym typeface="Calibri"/>
                      </a:endParaRPr>
                    </a:p>
                  </a:txBody>
                  <a:tcPr marL="73025" marR="73025" marT="73025" marB="73025">
                    <a:solidFill>
                      <a:srgbClr val="3E5C61"/>
                    </a:solidFill>
                  </a:tcPr>
                </a:tc>
                <a:extLst>
                  <a:ext uri="{0D108BD9-81ED-4DB2-BD59-A6C34878D82A}">
                    <a16:rowId xmlns:a16="http://schemas.microsoft.com/office/drawing/2014/main" val="10000"/>
                  </a:ext>
                </a:extLst>
              </a:tr>
              <a:tr h="1407750">
                <a:tc>
                  <a:txBody>
                    <a:bodyPr/>
                    <a:lstStyle/>
                    <a:p>
                      <a:pPr marL="0" lvl="0" indent="0" algn="ctr" rtl="0">
                        <a:spcBef>
                          <a:spcPts val="0"/>
                        </a:spcBef>
                        <a:spcAft>
                          <a:spcPts val="0"/>
                        </a:spcAft>
                        <a:buNone/>
                      </a:pPr>
                      <a:r>
                        <a:rPr lang="en-US" sz="1800">
                          <a:latin typeface="Calibri"/>
                          <a:ea typeface="Calibri"/>
                          <a:cs typeface="Calibri"/>
                          <a:sym typeface="Calibri"/>
                        </a:rPr>
                        <a:t>How does the speaker impact the meaning of a text?</a:t>
                      </a:r>
                      <a:endParaRPr sz="1800">
                        <a:latin typeface="Calibri"/>
                        <a:ea typeface="Calibri"/>
                        <a:cs typeface="Calibri"/>
                        <a:sym typeface="Calibri"/>
                      </a:endParaRPr>
                    </a:p>
                  </a:txBody>
                  <a:tcPr marL="73025" marR="73025" marT="73025" marB="73025" anchor="ctr"/>
                </a:tc>
                <a:tc>
                  <a:txBody>
                    <a:bodyPr/>
                    <a:lstStyle/>
                    <a:p>
                      <a:pPr marL="0" lvl="0" indent="0" algn="ctr" rtl="0">
                        <a:spcBef>
                          <a:spcPts val="0"/>
                        </a:spcBef>
                        <a:spcAft>
                          <a:spcPts val="0"/>
                        </a:spcAft>
                        <a:buNone/>
                      </a:pPr>
                      <a:r>
                        <a:rPr lang="en-US" sz="1800" dirty="0">
                          <a:latin typeface="Calibri"/>
                          <a:ea typeface="Calibri"/>
                          <a:cs typeface="Calibri"/>
                          <a:sym typeface="Calibri"/>
                        </a:rPr>
                        <a:t>How can history influence art?</a:t>
                      </a:r>
                      <a:endParaRPr sz="1800" dirty="0">
                        <a:latin typeface="Calibri"/>
                        <a:ea typeface="Calibri"/>
                        <a:cs typeface="Calibri"/>
                        <a:sym typeface="Calibri"/>
                      </a:endParaRPr>
                    </a:p>
                  </a:txBody>
                  <a:tcPr marL="73025" marR="73025" marT="73025" marB="73025" anchor="ctr"/>
                </a:tc>
                <a:tc>
                  <a:txBody>
                    <a:bodyPr/>
                    <a:lstStyle/>
                    <a:p>
                      <a:pPr marL="0" lvl="0" indent="0" algn="ctr" rtl="0">
                        <a:spcBef>
                          <a:spcPts val="0"/>
                        </a:spcBef>
                        <a:spcAft>
                          <a:spcPts val="0"/>
                        </a:spcAft>
                        <a:buNone/>
                      </a:pPr>
                      <a:r>
                        <a:rPr lang="en-US" sz="1800" dirty="0">
                          <a:latin typeface="Calibri"/>
                          <a:ea typeface="Calibri"/>
                          <a:cs typeface="Calibri"/>
                          <a:sym typeface="Calibri"/>
                        </a:rPr>
                        <a:t>How is the Civil Rights Movement still relevant today? How has it influenced current American politics?</a:t>
                      </a:r>
                      <a:endParaRPr sz="1800" dirty="0">
                        <a:latin typeface="Calibri"/>
                        <a:ea typeface="Calibri"/>
                        <a:cs typeface="Calibri"/>
                        <a:sym typeface="Calibri"/>
                      </a:endParaRPr>
                    </a:p>
                  </a:txBody>
                  <a:tcPr marL="73025" marR="73025" marT="73025" marB="73025"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de774bf027_0_82"/>
          <p:cNvSpPr txBox="1">
            <a:spLocks noGrp="1"/>
          </p:cNvSpPr>
          <p:nvPr>
            <p:ph type="body" idx="4294967295"/>
          </p:nvPr>
        </p:nvSpPr>
        <p:spPr>
          <a:xfrm>
            <a:off x="457200" y="1309352"/>
            <a:ext cx="8229600" cy="3434100"/>
          </a:xfrm>
          <a:prstGeom prst="rect">
            <a:avLst/>
          </a:prstGeom>
        </p:spPr>
        <p:txBody>
          <a:bodyPr spcFirstLastPara="1" wrap="square" lIns="91425" tIns="45700" rIns="91425" bIns="45700" anchor="t" anchorCtr="0">
            <a:noAutofit/>
          </a:bodyPr>
          <a:lstStyle/>
          <a:p>
            <a:pPr marL="457200" lvl="0" indent="-342900" algn="l" rtl="0">
              <a:spcBef>
                <a:spcPts val="520"/>
              </a:spcBef>
              <a:spcAft>
                <a:spcPts val="0"/>
              </a:spcAft>
              <a:buSzPts val="1800"/>
              <a:buAutoNum type="arabicPeriod"/>
            </a:pPr>
            <a:r>
              <a:rPr lang="en-US" sz="1800" dirty="0"/>
              <a:t>Your essay should be 5–6 paragraphs in length.</a:t>
            </a:r>
            <a:endParaRPr sz="1800" dirty="0"/>
          </a:p>
          <a:p>
            <a:pPr marL="457200" lvl="0" indent="-342900" algn="l" rtl="0">
              <a:spcBef>
                <a:spcPts val="0"/>
              </a:spcBef>
              <a:spcAft>
                <a:spcPts val="0"/>
              </a:spcAft>
              <a:buSzPts val="1800"/>
              <a:buAutoNum type="arabicPeriod"/>
            </a:pPr>
            <a:r>
              <a:rPr lang="en-US" sz="1800" dirty="0"/>
              <a:t>Your essay should include 5–6 pieces of evidence. Evidence may include but is not limited to:</a:t>
            </a:r>
            <a:endParaRPr sz="1800" dirty="0"/>
          </a:p>
          <a:p>
            <a:pPr marL="1371600" lvl="0" indent="-342900" algn="l" rtl="0">
              <a:spcBef>
                <a:spcPts val="0"/>
              </a:spcBef>
              <a:spcAft>
                <a:spcPts val="0"/>
              </a:spcAft>
              <a:buSzPts val="1800"/>
              <a:buChar char="●"/>
            </a:pPr>
            <a:r>
              <a:rPr lang="en-US" sz="1800" dirty="0"/>
              <a:t>The song “Blackbird”</a:t>
            </a:r>
            <a:endParaRPr sz="1800" dirty="0"/>
          </a:p>
          <a:p>
            <a:pPr marL="1371600" lvl="0" indent="-342900" algn="l" rtl="0">
              <a:spcBef>
                <a:spcPts val="0"/>
              </a:spcBef>
              <a:spcAft>
                <a:spcPts val="0"/>
              </a:spcAft>
              <a:buSzPts val="1800"/>
              <a:buChar char="●"/>
            </a:pPr>
            <a:r>
              <a:rPr lang="en-US" sz="1800" dirty="0"/>
              <a:t>The NPR article “What The Beatles and Beyonce’s ‘Blackbird’ means to this Little Rock Nine Member”</a:t>
            </a:r>
            <a:endParaRPr sz="1800" dirty="0"/>
          </a:p>
          <a:p>
            <a:pPr marL="1371600" lvl="0" indent="-342900" algn="l" rtl="0">
              <a:spcBef>
                <a:spcPts val="0"/>
              </a:spcBef>
              <a:spcAft>
                <a:spcPts val="0"/>
              </a:spcAft>
              <a:buSzPts val="1800"/>
              <a:buChar char="●"/>
            </a:pPr>
            <a:r>
              <a:rPr lang="en-US" sz="1800" dirty="0"/>
              <a:t>The events surrounding the Little Rock Nine in 1958</a:t>
            </a:r>
            <a:endParaRPr sz="1800" dirty="0"/>
          </a:p>
          <a:p>
            <a:pPr marL="1371600" lvl="0" indent="-342900" algn="l" rtl="0">
              <a:spcBef>
                <a:spcPts val="0"/>
              </a:spcBef>
              <a:spcAft>
                <a:spcPts val="0"/>
              </a:spcAft>
              <a:buSzPts val="1800"/>
              <a:buChar char="●"/>
            </a:pPr>
            <a:r>
              <a:rPr lang="en-US" sz="1800" dirty="0"/>
              <a:t>An event/song from the Civil Rights Music Timeline </a:t>
            </a:r>
            <a:endParaRPr sz="1800" dirty="0"/>
          </a:p>
          <a:p>
            <a:pPr marL="1371600" lvl="0" indent="-342900" algn="l" rtl="0">
              <a:spcBef>
                <a:spcPts val="0"/>
              </a:spcBef>
              <a:spcAft>
                <a:spcPts val="0"/>
              </a:spcAft>
              <a:buSzPts val="1800"/>
              <a:buChar char="●"/>
            </a:pPr>
            <a:r>
              <a:rPr lang="en-US" sz="1800" dirty="0"/>
              <a:t>A separate historical event, text, or piece of art.</a:t>
            </a:r>
            <a:endParaRPr sz="1800" dirty="0"/>
          </a:p>
          <a:p>
            <a:pPr marL="457200" lvl="0" indent="-342900" algn="l" rtl="0">
              <a:spcBef>
                <a:spcPts val="0"/>
              </a:spcBef>
              <a:spcAft>
                <a:spcPts val="0"/>
              </a:spcAft>
              <a:buSzPts val="1800"/>
              <a:buFont typeface="+mj-lt"/>
              <a:buAutoNum type="arabicPeriod" startAt="3"/>
            </a:pPr>
            <a:r>
              <a:rPr lang="en-US" sz="1800" dirty="0"/>
              <a:t>Your essay should include a “Works Cited” page. </a:t>
            </a:r>
            <a:endParaRPr sz="1800" dirty="0"/>
          </a:p>
          <a:p>
            <a:pPr marL="0" lvl="0" indent="0" algn="l" rtl="0">
              <a:spcBef>
                <a:spcPts val="520"/>
              </a:spcBef>
              <a:spcAft>
                <a:spcPts val="0"/>
              </a:spcAft>
              <a:buClr>
                <a:schemeClr val="dk1"/>
              </a:buClr>
              <a:buSzPts val="1100"/>
              <a:buFont typeface="Arial"/>
              <a:buNone/>
            </a:pPr>
            <a:endParaRPr dirty="0"/>
          </a:p>
          <a:p>
            <a:pPr marL="0" lvl="0" indent="0" algn="l" rtl="0">
              <a:spcBef>
                <a:spcPts val="520"/>
              </a:spcBef>
              <a:spcAft>
                <a:spcPts val="0"/>
              </a:spcAft>
              <a:buNone/>
            </a:pPr>
            <a:endParaRPr dirty="0"/>
          </a:p>
        </p:txBody>
      </p:sp>
      <p:sp>
        <p:nvSpPr>
          <p:cNvPr id="224" name="Google Shape;224;g2de774bf027_0_82"/>
          <p:cNvSpPr txBox="1">
            <a:spLocks noGrp="1"/>
          </p:cNvSpPr>
          <p:nvPr>
            <p:ph type="title" idx="4294967295"/>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Essay Requirements </a:t>
            </a:r>
            <a:endParaRPr/>
          </a:p>
        </p:txBody>
      </p:sp>
      <p:pic>
        <p:nvPicPr>
          <p:cNvPr id="225" name="Google Shape;225;g2de774bf027_0_82"/>
          <p:cNvPicPr preferRelativeResize="0"/>
          <p:nvPr/>
        </p:nvPicPr>
        <p:blipFill>
          <a:blip r:embed="rId3">
            <a:alphaModFix/>
          </a:blip>
          <a:stretch>
            <a:fillRect/>
          </a:stretch>
        </p:blipFill>
        <p:spPr>
          <a:xfrm>
            <a:off x="7041175" y="3097825"/>
            <a:ext cx="1645625" cy="1645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29"/>
        <p:cNvGrpSpPr/>
        <p:nvPr/>
      </p:nvGrpSpPr>
      <p:grpSpPr>
        <a:xfrm>
          <a:off x="0" y="0"/>
          <a:ext cx="0" cy="0"/>
          <a:chOff x="0" y="0"/>
          <a:chExt cx="0" cy="0"/>
        </a:xfrm>
      </p:grpSpPr>
      <p:sp>
        <p:nvSpPr>
          <p:cNvPr id="230" name="Google Shape;230;g2de774bf027_0_89"/>
          <p:cNvSpPr txBox="1">
            <a:spLocks noGrp="1"/>
          </p:cNvSpPr>
          <p:nvPr>
            <p:ph type="body" idx="4294967295"/>
          </p:nvPr>
        </p:nvSpPr>
        <p:spPr>
          <a:xfrm>
            <a:off x="457200" y="1309352"/>
            <a:ext cx="8229600" cy="3434100"/>
          </a:xfrm>
          <a:prstGeom prst="rect">
            <a:avLst/>
          </a:prstGeom>
        </p:spPr>
        <p:txBody>
          <a:bodyPr spcFirstLastPara="1" wrap="square" lIns="91425" tIns="45700" rIns="91425" bIns="45700" anchor="t" anchorCtr="0">
            <a:noAutofit/>
          </a:bodyPr>
          <a:lstStyle/>
          <a:p>
            <a:pPr marL="457200" lvl="0" indent="-355600" algn="l" rtl="0">
              <a:spcBef>
                <a:spcPts val="520"/>
              </a:spcBef>
              <a:spcAft>
                <a:spcPts val="0"/>
              </a:spcAft>
              <a:buSzPts val="2000"/>
              <a:buChar char="●"/>
            </a:pPr>
            <a:r>
              <a:rPr lang="en-US" sz="2000"/>
              <a:t>On the back of your lyric sheet, write down words you associate with the Civil Rights Movement.</a:t>
            </a:r>
            <a:endParaRPr sz="2000"/>
          </a:p>
          <a:p>
            <a:pPr marL="457200" lvl="0" indent="-355600" algn="l" rtl="0">
              <a:spcBef>
                <a:spcPts val="0"/>
              </a:spcBef>
              <a:spcAft>
                <a:spcPts val="0"/>
              </a:spcAft>
              <a:buSzPts val="2000"/>
              <a:buChar char="●"/>
            </a:pPr>
            <a:r>
              <a:rPr lang="en-US" sz="2000"/>
              <a:t>Read through your song lyrics.</a:t>
            </a:r>
            <a:endParaRPr sz="2000"/>
          </a:p>
          <a:p>
            <a:pPr marL="457200" lvl="0" indent="-355600" algn="l" rtl="0">
              <a:spcBef>
                <a:spcPts val="0"/>
              </a:spcBef>
              <a:spcAft>
                <a:spcPts val="0"/>
              </a:spcAft>
              <a:buSzPts val="2000"/>
              <a:buChar char="●"/>
            </a:pPr>
            <a:r>
              <a:rPr lang="en-US" sz="2000"/>
              <a:t>Circle any anchor words in your song that relate to the Civil Rights Movement.</a:t>
            </a:r>
            <a:endParaRPr sz="2000"/>
          </a:p>
          <a:p>
            <a:pPr marL="457200" lvl="0" indent="-355600" algn="l" rtl="0">
              <a:spcBef>
                <a:spcPts val="0"/>
              </a:spcBef>
              <a:spcAft>
                <a:spcPts val="0"/>
              </a:spcAft>
              <a:buSzPts val="2000"/>
              <a:buChar char="●"/>
            </a:pPr>
            <a:r>
              <a:rPr lang="en-US" sz="2000"/>
              <a:t>On the back of your lyric sheet, write down the circled words in the order they appear in the song.</a:t>
            </a:r>
            <a:endParaRPr sz="2000"/>
          </a:p>
          <a:p>
            <a:pPr marL="457200" lvl="0" indent="-355600" algn="l" rtl="0">
              <a:spcBef>
                <a:spcPts val="0"/>
              </a:spcBef>
              <a:spcAft>
                <a:spcPts val="0"/>
              </a:spcAft>
              <a:buSzPts val="2000"/>
              <a:buChar char="●"/>
            </a:pPr>
            <a:r>
              <a:rPr lang="en-US" sz="2000"/>
              <a:t>Study your list and select the final words for your poem.</a:t>
            </a:r>
            <a:endParaRPr sz="2000"/>
          </a:p>
          <a:p>
            <a:pPr marL="457200" lvl="0" indent="-355600" algn="l" rtl="0">
              <a:spcBef>
                <a:spcPts val="0"/>
              </a:spcBef>
              <a:spcAft>
                <a:spcPts val="0"/>
              </a:spcAft>
              <a:buSzPts val="2000"/>
              <a:buChar char="●"/>
            </a:pPr>
            <a:r>
              <a:rPr lang="en-US" sz="2000"/>
              <a:t>Use your black marker to black out your song lyrics, line by line, excepting the words you’ve chosen for your poem.</a:t>
            </a:r>
            <a:endParaRPr sz="2000"/>
          </a:p>
          <a:p>
            <a:pPr marL="457200" lvl="0" indent="-355600" algn="l" rtl="0">
              <a:spcBef>
                <a:spcPts val="0"/>
              </a:spcBef>
              <a:spcAft>
                <a:spcPts val="0"/>
              </a:spcAft>
              <a:buSzPts val="2000"/>
              <a:buChar char="●"/>
            </a:pPr>
            <a:r>
              <a:rPr lang="en-US" sz="2000"/>
              <a:t>The result should be a mostly blacked out page.</a:t>
            </a:r>
            <a:endParaRPr sz="2000"/>
          </a:p>
          <a:p>
            <a:pPr marL="457200" lvl="0" indent="-355600" algn="l" rtl="0">
              <a:spcBef>
                <a:spcPts val="0"/>
              </a:spcBef>
              <a:spcAft>
                <a:spcPts val="0"/>
              </a:spcAft>
              <a:buSzPts val="2000"/>
              <a:buChar char="●"/>
            </a:pPr>
            <a:r>
              <a:rPr lang="en-US" sz="2000"/>
              <a:t>Be prepared to share your poem with the class.</a:t>
            </a:r>
            <a:endParaRPr sz="2000"/>
          </a:p>
        </p:txBody>
      </p:sp>
      <p:sp>
        <p:nvSpPr>
          <p:cNvPr id="231" name="Google Shape;231;g2de774bf027_0_89"/>
          <p:cNvSpPr txBox="1">
            <a:spLocks noGrp="1"/>
          </p:cNvSpPr>
          <p:nvPr>
            <p:ph type="title" idx="4294967295"/>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Blackout Poetry</a:t>
            </a:r>
            <a:endParaRPr/>
          </a:p>
        </p:txBody>
      </p:sp>
      <p:pic>
        <p:nvPicPr>
          <p:cNvPr id="232" name="Google Shape;232;g2de774bf027_0_89"/>
          <p:cNvPicPr preferRelativeResize="0"/>
          <p:nvPr/>
        </p:nvPicPr>
        <p:blipFill>
          <a:blip r:embed="rId3">
            <a:alphaModFix/>
          </a:blip>
          <a:stretch>
            <a:fillRect/>
          </a:stretch>
        </p:blipFill>
        <p:spPr>
          <a:xfrm>
            <a:off x="6402625" y="145174"/>
            <a:ext cx="2284175" cy="1181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Questions</a:t>
            </a:r>
            <a:endParaRPr dirty="0"/>
          </a:p>
        </p:txBody>
      </p:sp>
      <p:sp>
        <p:nvSpPr>
          <p:cNvPr id="101" name="Google Shape;101;p3"/>
          <p:cNvSpPr txBox="1">
            <a:spLocks noGrp="1"/>
          </p:cNvSpPr>
          <p:nvPr>
            <p:ph type="body" idx="1"/>
          </p:nvPr>
        </p:nvSpPr>
        <p:spPr>
          <a:xfrm>
            <a:off x="530352" y="2028497"/>
            <a:ext cx="7772400" cy="2029397"/>
          </a:xfrm>
          <a:prstGeom prst="rect">
            <a:avLst/>
          </a:prstGeom>
          <a:noFill/>
          <a:ln>
            <a:noFill/>
          </a:ln>
        </p:spPr>
        <p:txBody>
          <a:bodyPr spcFirstLastPara="1" wrap="square" lIns="45700" tIns="45700" rIns="45700" bIns="45700" anchor="t" anchorCtr="0">
            <a:noAutofit/>
          </a:bodyPr>
          <a:lstStyle/>
          <a:p>
            <a:pPr marL="457200" lvl="0" indent="-393700" algn="l" rtl="0">
              <a:lnSpc>
                <a:spcPct val="100000"/>
              </a:lnSpc>
              <a:spcBef>
                <a:spcPts val="0"/>
              </a:spcBef>
              <a:spcAft>
                <a:spcPts val="0"/>
              </a:spcAft>
              <a:buSzPts val="2600"/>
              <a:buChar char="•"/>
            </a:pPr>
            <a:r>
              <a:rPr lang="en-US" dirty="0"/>
              <a:t>How does the speaker impact the meaning of a text?</a:t>
            </a:r>
            <a:endParaRPr dirty="0"/>
          </a:p>
          <a:p>
            <a:pPr marL="457200" lvl="0" indent="-393700" algn="l" rtl="0">
              <a:lnSpc>
                <a:spcPct val="100000"/>
              </a:lnSpc>
              <a:spcBef>
                <a:spcPts val="0"/>
              </a:spcBef>
              <a:spcAft>
                <a:spcPts val="0"/>
              </a:spcAft>
              <a:buSzPts val="2600"/>
              <a:buChar char="•"/>
            </a:pPr>
            <a:r>
              <a:rPr lang="en-US" dirty="0"/>
              <a:t>How can history influence art?</a:t>
            </a:r>
            <a:endParaRPr dirty="0"/>
          </a:p>
          <a:p>
            <a:pPr marL="457200" lvl="0" indent="-393700" algn="l" rtl="0">
              <a:lnSpc>
                <a:spcPct val="100000"/>
              </a:lnSpc>
              <a:spcBef>
                <a:spcPts val="0"/>
              </a:spcBef>
              <a:spcAft>
                <a:spcPts val="0"/>
              </a:spcAft>
              <a:buSzPts val="2600"/>
              <a:buChar char="•"/>
            </a:pPr>
            <a:r>
              <a:rPr lang="en-US" dirty="0"/>
              <a:t>How is the Civil Rights Movement still relevant today?</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Objectives</a:t>
            </a:r>
            <a:endParaRPr dirty="0"/>
          </a:p>
        </p:txBody>
      </p:sp>
      <p:sp>
        <p:nvSpPr>
          <p:cNvPr id="107" name="Google Shape;107;p4"/>
          <p:cNvSpPr txBox="1">
            <a:spLocks noGrp="1"/>
          </p:cNvSpPr>
          <p:nvPr>
            <p:ph type="body" idx="1"/>
          </p:nvPr>
        </p:nvSpPr>
        <p:spPr>
          <a:xfrm>
            <a:off x="530352" y="2028498"/>
            <a:ext cx="7772400" cy="1982304"/>
          </a:xfrm>
          <a:prstGeom prst="rect">
            <a:avLst/>
          </a:prstGeom>
          <a:noFill/>
          <a:ln>
            <a:noFill/>
          </a:ln>
        </p:spPr>
        <p:txBody>
          <a:bodyPr spcFirstLastPara="1" wrap="square" lIns="45700" tIns="45700" rIns="45700" bIns="45700" anchor="t" anchorCtr="0">
            <a:noAutofit/>
          </a:bodyPr>
          <a:lstStyle/>
          <a:p>
            <a:pPr marL="457200" lvl="0" indent="-457200" algn="l" rtl="0">
              <a:lnSpc>
                <a:spcPct val="100000"/>
              </a:lnSpc>
              <a:spcBef>
                <a:spcPts val="600"/>
              </a:spcBef>
              <a:spcAft>
                <a:spcPts val="0"/>
              </a:spcAft>
              <a:buSzPts val="2600"/>
              <a:buChar char="•"/>
            </a:pPr>
            <a:r>
              <a:rPr lang="en-US" dirty="0"/>
              <a:t>Analyze the speaker’s impact on the meaning of the text</a:t>
            </a:r>
            <a:endParaRPr dirty="0"/>
          </a:p>
          <a:p>
            <a:pPr marL="457200" lvl="0" indent="-457200" algn="l" rtl="0">
              <a:lnSpc>
                <a:spcPct val="100000"/>
              </a:lnSpc>
              <a:spcBef>
                <a:spcPts val="600"/>
              </a:spcBef>
              <a:spcAft>
                <a:spcPts val="600"/>
              </a:spcAft>
              <a:buSzPts val="2600"/>
              <a:buChar char="•"/>
            </a:pPr>
            <a:r>
              <a:rPr lang="en-US" dirty="0"/>
              <a:t>Evaluate the impact the Civil Rights Movement has had on culture today</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0"/>
              </a:spcAft>
              <a:buSzPts val="2600"/>
              <a:buChar char="•"/>
            </a:pPr>
            <a:r>
              <a:rPr lang="en-US" dirty="0"/>
              <a:t>As you listen to</a:t>
            </a:r>
            <a:r>
              <a:rPr lang="en-US" dirty="0">
                <a:solidFill>
                  <a:srgbClr val="0000FF"/>
                </a:solidFill>
              </a:rPr>
              <a:t> </a:t>
            </a:r>
            <a:r>
              <a:rPr lang="en-US" i="1" u="sng" dirty="0">
                <a:solidFill>
                  <a:srgbClr val="0000FF"/>
                </a:solidFill>
                <a:hlinkClick r:id="rId3">
                  <a:extLst>
                    <a:ext uri="{A12FA001-AC4F-418D-AE19-62706E023703}">
                      <ahyp:hlinkClr xmlns:ahyp="http://schemas.microsoft.com/office/drawing/2018/hyperlinkcolor" val="tx"/>
                    </a:ext>
                  </a:extLst>
                </a:hlinkClick>
              </a:rPr>
              <a:t>Blackbird</a:t>
            </a:r>
            <a:r>
              <a:rPr lang="en-US" dirty="0"/>
              <a:t>, read the lyrics and be prepared to discuss the meaning. </a:t>
            </a:r>
            <a:endParaRPr dirty="0"/>
          </a:p>
          <a:p>
            <a:pPr marL="457200" lvl="0" indent="-393700" algn="l" rtl="0">
              <a:lnSpc>
                <a:spcPct val="100000"/>
              </a:lnSpc>
              <a:spcBef>
                <a:spcPts val="0"/>
              </a:spcBef>
              <a:spcAft>
                <a:spcPts val="0"/>
              </a:spcAft>
              <a:buSzPts val="2600"/>
              <a:buChar char="•"/>
            </a:pPr>
            <a:r>
              <a:rPr lang="en-US" dirty="0"/>
              <a:t>When the song ends, turn your lyric sheet over and answer questions 1–3 on the back.</a:t>
            </a:r>
            <a:endParaRPr dirty="0"/>
          </a:p>
          <a:p>
            <a:pPr marL="457200" lvl="0" indent="0" algn="l" rtl="0">
              <a:lnSpc>
                <a:spcPct val="100000"/>
              </a:lnSpc>
              <a:spcBef>
                <a:spcPts val="0"/>
              </a:spcBef>
              <a:spcAft>
                <a:spcPts val="0"/>
              </a:spcAft>
              <a:buNone/>
            </a:pPr>
            <a:endParaRPr dirty="0"/>
          </a:p>
        </p:txBody>
      </p:sp>
      <p:sp>
        <p:nvSpPr>
          <p:cNvPr id="113" name="Google Shape;113;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i="1"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Blackbird </a:t>
            </a:r>
            <a:r>
              <a:rPr lang="en-US"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
                  </a:ext>
                </a:extLst>
              </a:rPr>
              <a:t>by The Beatles</a:t>
            </a:r>
            <a:endParaRPr lang="en-US" dirty="0"/>
          </a:p>
        </p:txBody>
      </p:sp>
      <p:pic>
        <p:nvPicPr>
          <p:cNvPr id="114" name="Google Shape;114;p5" descr="Provided to YouTube by Universal Music Group&#10;&#10;Blackbird (Remastered 2009) · The Beatles&#10;&#10;The Beatles&#10;&#10;℗ 2009 Calderstone Productions Limited (a division of Universal Music Group)&#10;&#10;Released on: 1968-11-22&#10;&#10;Producer, Unknown, Other: George Martin&#10;Composer  Lyricist: John Lennon&#10;Composer  Lyricist: Paul McCartney&#10;&#10;Auto-generated by YouTube." title="Blackbird (Remastered 2009)">
            <a:hlinkClick r:id="rId4"/>
          </p:cNvPr>
          <p:cNvPicPr preferRelativeResize="0"/>
          <p:nvPr/>
        </p:nvPicPr>
        <p:blipFill>
          <a:blip r:embed="rId5">
            <a:alphaModFix/>
          </a:blip>
          <a:stretch>
            <a:fillRect/>
          </a:stretch>
        </p:blipFill>
        <p:spPr>
          <a:xfrm>
            <a:off x="2896750" y="3087975"/>
            <a:ext cx="3350500" cy="1884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de774bf027_0_2"/>
          <p:cNvSpPr txBox="1">
            <a:spLocks noGrp="1"/>
          </p:cNvSpPr>
          <p:nvPr>
            <p:ph type="body" idx="4294967295"/>
          </p:nvPr>
        </p:nvSpPr>
        <p:spPr>
          <a:xfrm>
            <a:off x="457200" y="1309352"/>
            <a:ext cx="8229600" cy="3434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Clr>
                <a:schemeClr val="dk1"/>
              </a:buClr>
              <a:buSzPts val="1100"/>
              <a:buFont typeface="Arial"/>
              <a:buNone/>
            </a:pPr>
            <a:r>
              <a:rPr lang="en-US" sz="1700" dirty="0"/>
              <a:t>“I was sitting around with my acoustic guitar and I’d heard about the civil rights troubles that were happening in the ’60s in Alabama, Mississippi, Little Rock in particular,” he told GQ. “So that was in my mind, and I just thought it would be really good if I could write something that if it ever reached any of the people going through those problems, it might give them a little bit of hope. So, I wrote ‘Blackbird.’ And in England, a bird is a girl, so I was thinking of a Black girl going through [this], you know, now’s your time to arise, set yourself free, and take these broken wings. One of the nice things about music is that you know a lot of people listening to you are going to take seriously what you’re saying in the song so I’m very proud of the fact that the Beatles’ output is always pretty positive.”</a:t>
            </a:r>
            <a:endParaRPr sz="1700" dirty="0"/>
          </a:p>
          <a:p>
            <a:pPr marL="0" lvl="0" indent="0" algn="l" rtl="0">
              <a:spcBef>
                <a:spcPts val="520"/>
              </a:spcBef>
              <a:spcAft>
                <a:spcPts val="0"/>
              </a:spcAft>
              <a:buClr>
                <a:schemeClr val="dk1"/>
              </a:buClr>
              <a:buSzPts val="1100"/>
              <a:buFont typeface="Arial"/>
              <a:buNone/>
            </a:pPr>
            <a:r>
              <a:rPr lang="en-US" sz="1700" dirty="0"/>
              <a:t>He added: “There’s people out there who are going through some problems. Hopefully, people out there will listen to it and think, ‘oh yeah, it’s not just me alone going through this. This is something and also something I can fix.’” —Paul McCartney</a:t>
            </a:r>
            <a:endParaRPr sz="1700" dirty="0"/>
          </a:p>
          <a:p>
            <a:pPr marL="0" lvl="0" indent="0" algn="l" rtl="0">
              <a:spcBef>
                <a:spcPts val="520"/>
              </a:spcBef>
              <a:spcAft>
                <a:spcPts val="0"/>
              </a:spcAft>
              <a:buClr>
                <a:schemeClr val="dk1"/>
              </a:buClr>
              <a:buSzPts val="1100"/>
              <a:buFont typeface="Arial"/>
              <a:buNone/>
            </a:pPr>
            <a:endParaRPr dirty="0"/>
          </a:p>
          <a:p>
            <a:pPr marL="0" lvl="0" indent="0" algn="l" rtl="0">
              <a:spcBef>
                <a:spcPts val="520"/>
              </a:spcBef>
              <a:spcAft>
                <a:spcPts val="0"/>
              </a:spcAft>
              <a:buNone/>
            </a:pPr>
            <a:endParaRPr dirty="0"/>
          </a:p>
        </p:txBody>
      </p:sp>
      <p:sp>
        <p:nvSpPr>
          <p:cNvPr id="120" name="Google Shape;120;g2de774bf027_0_2"/>
          <p:cNvSpPr txBox="1">
            <a:spLocks noGrp="1"/>
          </p:cNvSpPr>
          <p:nvPr>
            <p:ph type="title" idx="4294967295"/>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i="1" dirty="0"/>
              <a:t>Blackbird</a:t>
            </a:r>
            <a:r>
              <a:rPr lang="en-US" dirty="0"/>
              <a:t> (1968)</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24"/>
        <p:cNvGrpSpPr/>
        <p:nvPr/>
      </p:nvGrpSpPr>
      <p:grpSpPr>
        <a:xfrm>
          <a:off x="0" y="0"/>
          <a:ext cx="0" cy="0"/>
          <a:chOff x="0" y="0"/>
          <a:chExt cx="0" cy="0"/>
        </a:xfrm>
      </p:grpSpPr>
      <p:sp>
        <p:nvSpPr>
          <p:cNvPr id="125" name="Google Shape;125;g2726e659811_0_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457200" lvl="0" indent="-355600" algn="l" rtl="0">
              <a:spcBef>
                <a:spcPts val="520"/>
              </a:spcBef>
              <a:spcAft>
                <a:spcPts val="0"/>
              </a:spcAft>
              <a:buSzPts val="2000"/>
              <a:buChar char="•"/>
            </a:pPr>
            <a:r>
              <a:rPr lang="en-US" sz="2000"/>
              <a:t>What big events were happening during this time?</a:t>
            </a:r>
            <a:endParaRPr sz="2000"/>
          </a:p>
          <a:p>
            <a:pPr marL="457200" lvl="0" indent="-355600" algn="l" rtl="0">
              <a:spcBef>
                <a:spcPts val="0"/>
              </a:spcBef>
              <a:spcAft>
                <a:spcPts val="0"/>
              </a:spcAft>
              <a:buSzPts val="2000"/>
              <a:buChar char="•"/>
            </a:pPr>
            <a:r>
              <a:rPr lang="en-US" sz="2000"/>
              <a:t>Why does he talk about Little Rock in particular?</a:t>
            </a:r>
            <a:endParaRPr sz="2000"/>
          </a:p>
          <a:p>
            <a:pPr marL="457200" lvl="0" indent="-355600" algn="l" rtl="0">
              <a:spcBef>
                <a:spcPts val="0"/>
              </a:spcBef>
              <a:spcAft>
                <a:spcPts val="0"/>
              </a:spcAft>
              <a:buSzPts val="2000"/>
              <a:buChar char="•"/>
            </a:pPr>
            <a:r>
              <a:rPr lang="en-US" sz="2000"/>
              <a:t>Looking back at the reflection questions you answered, was anyone accurate with their initial thoughts about what the song was about or what blackbirds represented?</a:t>
            </a:r>
            <a:endParaRPr sz="2000"/>
          </a:p>
          <a:p>
            <a:pPr marL="457200" lvl="0" indent="-355600" algn="l" rtl="0">
              <a:spcBef>
                <a:spcPts val="0"/>
              </a:spcBef>
              <a:spcAft>
                <a:spcPts val="0"/>
              </a:spcAft>
              <a:buSzPts val="2000"/>
              <a:buChar char="•"/>
            </a:pPr>
            <a:r>
              <a:rPr lang="en-US" sz="2000"/>
              <a:t>What do you know about the Civil Rights Movement? When did it begin?</a:t>
            </a:r>
            <a:endParaRPr sz="2000"/>
          </a:p>
          <a:p>
            <a:pPr marL="457200" lvl="0" indent="-355600" algn="l" rtl="0">
              <a:spcBef>
                <a:spcPts val="0"/>
              </a:spcBef>
              <a:spcAft>
                <a:spcPts val="0"/>
              </a:spcAft>
              <a:buSzPts val="2000"/>
              <a:buChar char="•"/>
            </a:pPr>
            <a:r>
              <a:rPr lang="en-US" sz="2000"/>
              <a:t>What do you know about the Little Rock Nine?</a:t>
            </a:r>
            <a:endParaRPr sz="2000"/>
          </a:p>
          <a:p>
            <a:pPr marL="457200" lvl="0" indent="-355600" algn="l" rtl="0">
              <a:spcBef>
                <a:spcPts val="0"/>
              </a:spcBef>
              <a:spcAft>
                <a:spcPts val="0"/>
              </a:spcAft>
              <a:buSzPts val="2000"/>
              <a:buChar char="•"/>
            </a:pPr>
            <a:r>
              <a:rPr lang="en-US" sz="2000"/>
              <a:t>Why was this a significant event in America?</a:t>
            </a:r>
            <a:endParaRPr sz="2000"/>
          </a:p>
          <a:p>
            <a:pPr marL="457200" lvl="0" indent="-355600" algn="l" rtl="0">
              <a:spcBef>
                <a:spcPts val="0"/>
              </a:spcBef>
              <a:spcAft>
                <a:spcPts val="0"/>
              </a:spcAft>
              <a:buSzPts val="2000"/>
              <a:buChar char="•"/>
            </a:pPr>
            <a:r>
              <a:rPr lang="en-US" sz="2000"/>
              <a:t>What role did music have during the Civil Rights Movement?</a:t>
            </a:r>
            <a:endParaRPr sz="2000"/>
          </a:p>
          <a:p>
            <a:pPr marL="457200" lvl="0" indent="-355600" algn="l" rtl="0">
              <a:spcBef>
                <a:spcPts val="0"/>
              </a:spcBef>
              <a:spcAft>
                <a:spcPts val="0"/>
              </a:spcAft>
              <a:buSzPts val="2000"/>
              <a:buChar char="•"/>
            </a:pPr>
            <a:r>
              <a:rPr lang="en-US" sz="2000"/>
              <a:t>What role does music play in historical events?</a:t>
            </a:r>
            <a:endParaRPr sz="2000"/>
          </a:p>
          <a:p>
            <a:pPr marL="0" lvl="0" indent="0" algn="l" rtl="0">
              <a:spcBef>
                <a:spcPts val="520"/>
              </a:spcBef>
              <a:spcAft>
                <a:spcPts val="0"/>
              </a:spcAft>
              <a:buNone/>
            </a:pPr>
            <a:endParaRPr/>
          </a:p>
          <a:p>
            <a:pPr marL="0" lvl="0" indent="0" algn="l" rtl="0">
              <a:spcBef>
                <a:spcPts val="520"/>
              </a:spcBef>
              <a:spcAft>
                <a:spcPts val="0"/>
              </a:spcAft>
              <a:buClr>
                <a:schemeClr val="dk1"/>
              </a:buClr>
              <a:buSzPts val="1100"/>
              <a:buFont typeface="Arial"/>
              <a:buNone/>
            </a:pPr>
            <a:endParaRPr/>
          </a:p>
          <a:p>
            <a:pPr marL="0" lvl="0" indent="0" algn="l" rtl="0">
              <a:spcBef>
                <a:spcPts val="520"/>
              </a:spcBef>
              <a:spcAft>
                <a:spcPts val="0"/>
              </a:spcAft>
              <a:buNone/>
            </a:pPr>
            <a:endParaRPr/>
          </a:p>
        </p:txBody>
      </p:sp>
      <p:sp>
        <p:nvSpPr>
          <p:cNvPr id="126" name="Google Shape;126;g2726e659811_0_0"/>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Let’s Reflect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de774bf027_0_9"/>
          <p:cNvSpPr txBox="1">
            <a:spLocks noGrp="1"/>
          </p:cNvSpPr>
          <p:nvPr>
            <p:ph type="body" idx="1"/>
          </p:nvPr>
        </p:nvSpPr>
        <p:spPr>
          <a:xfrm>
            <a:off x="457200" y="1309352"/>
            <a:ext cx="8229600" cy="3834148"/>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sz="2000" dirty="0"/>
              <a:t>On your handout, write down all you know about the Civil Rights Movement on the portion of the iceberg that is above the “water” (line). </a:t>
            </a:r>
          </a:p>
          <a:p>
            <a:pPr marL="457200" lvl="0" indent="-393700" algn="l" rtl="0">
              <a:spcBef>
                <a:spcPts val="0"/>
              </a:spcBef>
              <a:spcAft>
                <a:spcPts val="0"/>
              </a:spcAft>
              <a:buSzPts val="2600"/>
              <a:buChar char="●"/>
            </a:pPr>
            <a:r>
              <a:rPr lang="en-US" sz="2000" dirty="0"/>
              <a:t>Take out your internet-capable device and explore the </a:t>
            </a:r>
            <a:r>
              <a:rPr lang="en-US" sz="2000" u="sng" dirty="0">
                <a:solidFill>
                  <a:srgbClr val="0000FF"/>
                </a:solidFill>
                <a:hlinkClick r:id="rId3">
                  <a:extLst>
                    <a:ext uri="{A12FA001-AC4F-418D-AE19-62706E023703}">
                      <ahyp:hlinkClr xmlns:ahyp="http://schemas.microsoft.com/office/drawing/2018/hyperlinkcolor" val="tx"/>
                    </a:ext>
                  </a:extLst>
                </a:hlinkClick>
              </a:rPr>
              <a:t>Civil Rights Music Timeline</a:t>
            </a:r>
            <a:r>
              <a:rPr lang="en-US" sz="2000" dirty="0"/>
              <a:t>. </a:t>
            </a:r>
            <a:endParaRPr sz="2000" dirty="0"/>
          </a:p>
          <a:p>
            <a:pPr marL="457200" lvl="0" indent="-393700" algn="l" rtl="0">
              <a:spcBef>
                <a:spcPts val="0"/>
              </a:spcBef>
              <a:spcAft>
                <a:spcPts val="0"/>
              </a:spcAft>
              <a:buSzPts val="2600"/>
              <a:buChar char="●"/>
            </a:pPr>
            <a:r>
              <a:rPr lang="en-US" sz="2000" dirty="0"/>
              <a:t>Link: </a:t>
            </a:r>
            <a:r>
              <a:rPr lang="en-US" sz="2000" u="sng" dirty="0">
                <a:solidFill>
                  <a:srgbClr val="0000FF"/>
                </a:solidFill>
                <a:hlinkClick r:id="rId4">
                  <a:extLst>
                    <a:ext uri="{A12FA001-AC4F-418D-AE19-62706E023703}">
                      <ahyp:hlinkClr xmlns:ahyp="http://schemas.microsoft.com/office/drawing/2018/hyperlinkcolor" val="tx"/>
                    </a:ext>
                  </a:extLst>
                </a:hlinkClick>
              </a:rPr>
              <a:t>https://bit.ly/3WSbf1x</a:t>
            </a:r>
            <a:r>
              <a:rPr lang="en-US" sz="2000" dirty="0">
                <a:solidFill>
                  <a:srgbClr val="0000FF"/>
                </a:solidFill>
              </a:rPr>
              <a:t>  </a:t>
            </a:r>
          </a:p>
          <a:p>
            <a:pPr>
              <a:spcBef>
                <a:spcPts val="0"/>
              </a:spcBef>
              <a:buFont typeface="Calibri"/>
              <a:buChar char="●"/>
            </a:pPr>
            <a:r>
              <a:rPr lang="en-US" sz="2000" dirty="0"/>
              <a:t>After reviewing the timeline, fill out the bottom of the iceberg with what you’ve learned so far.</a:t>
            </a:r>
          </a:p>
          <a:p>
            <a:pPr marL="63500" lvl="0" indent="0" algn="l" rtl="0">
              <a:spcBef>
                <a:spcPts val="0"/>
              </a:spcBef>
              <a:spcAft>
                <a:spcPts val="0"/>
              </a:spcAft>
              <a:buSzPts val="2600"/>
              <a:buNone/>
            </a:pPr>
            <a:endParaRPr dirty="0">
              <a:solidFill>
                <a:srgbClr val="0000FF"/>
              </a:solidFill>
            </a:endParaRPr>
          </a:p>
        </p:txBody>
      </p:sp>
      <p:sp>
        <p:nvSpPr>
          <p:cNvPr id="132" name="Google Shape;132;g2de774bf027_0_9"/>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Tip of the Iceberg</a:t>
            </a:r>
            <a:endParaRPr dirty="0"/>
          </a:p>
        </p:txBody>
      </p:sp>
      <p:pic>
        <p:nvPicPr>
          <p:cNvPr id="134" name="Google Shape;134;g2de774bf027_0_9"/>
          <p:cNvPicPr preferRelativeResize="0"/>
          <p:nvPr/>
        </p:nvPicPr>
        <p:blipFill>
          <a:blip r:embed="rId5">
            <a:alphaModFix/>
          </a:blip>
          <a:stretch>
            <a:fillRect/>
          </a:stretch>
        </p:blipFill>
        <p:spPr>
          <a:xfrm>
            <a:off x="3749187" y="3349149"/>
            <a:ext cx="1645625" cy="1645625"/>
          </a:xfrm>
          <a:prstGeom prst="rect">
            <a:avLst/>
          </a:prstGeom>
          <a:noFill/>
          <a:ln>
            <a:noFill/>
          </a:ln>
        </p:spPr>
      </p:pic>
      <p:pic>
        <p:nvPicPr>
          <p:cNvPr id="133" name="Google Shape;133;g2de774bf027_0_9"/>
          <p:cNvPicPr preferRelativeResize="0"/>
          <p:nvPr/>
        </p:nvPicPr>
        <p:blipFill>
          <a:blip r:embed="rId6">
            <a:alphaModFix/>
          </a:blip>
          <a:stretch>
            <a:fillRect/>
          </a:stretch>
        </p:blipFill>
        <p:spPr>
          <a:xfrm>
            <a:off x="7496450" y="140775"/>
            <a:ext cx="1190350" cy="1190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de774bf027_0_14"/>
          <p:cNvSpPr txBox="1">
            <a:spLocks noGrp="1"/>
          </p:cNvSpPr>
          <p:nvPr>
            <p:ph type="body" idx="1"/>
          </p:nvPr>
        </p:nvSpPr>
        <p:spPr>
          <a:xfrm>
            <a:off x="457200" y="1309352"/>
            <a:ext cx="6325263" cy="34341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As you review the newspaper headlines on the following slides, fill in the I Notice, I Wonder handout.</a:t>
            </a:r>
            <a:endParaRPr dirty="0"/>
          </a:p>
          <a:p>
            <a:pPr marL="457200" lvl="0" indent="-393700" algn="l" rtl="0">
              <a:spcBef>
                <a:spcPts val="0"/>
              </a:spcBef>
              <a:spcAft>
                <a:spcPts val="0"/>
              </a:spcAft>
              <a:buSzPts val="2600"/>
              <a:buChar char="●"/>
            </a:pPr>
            <a:r>
              <a:rPr lang="en-US" dirty="0"/>
              <a:t>Be prepared to share your thoughts.</a:t>
            </a:r>
            <a:endParaRPr dirty="0"/>
          </a:p>
        </p:txBody>
      </p:sp>
      <p:sp>
        <p:nvSpPr>
          <p:cNvPr id="140" name="Google Shape;140;g2de774bf027_0_14"/>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Who are the Little Rock Nine?</a:t>
            </a:r>
            <a:endParaRPr dirty="0"/>
          </a:p>
        </p:txBody>
      </p:sp>
      <p:pic>
        <p:nvPicPr>
          <p:cNvPr id="141" name="Google Shape;141;g2de774bf027_0_14"/>
          <p:cNvPicPr preferRelativeResize="0"/>
          <p:nvPr/>
        </p:nvPicPr>
        <p:blipFill>
          <a:blip r:embed="rId3">
            <a:alphaModFix/>
          </a:blip>
          <a:stretch>
            <a:fillRect/>
          </a:stretch>
        </p:blipFill>
        <p:spPr>
          <a:xfrm>
            <a:off x="7066376" y="1607937"/>
            <a:ext cx="1854987" cy="1927626"/>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1746</Words>
  <Application>Microsoft Macintosh PowerPoint</Application>
  <PresentationFormat>On-screen Show (16:9)</PresentationFormat>
  <Paragraphs>103</Paragraphs>
  <Slides>23</Slides>
  <Notes>23</Notes>
  <HiddenSlides>3</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inherit</vt:lpstr>
      <vt:lpstr>Noto Sans Symbols</vt:lpstr>
      <vt:lpstr>Open Sans</vt:lpstr>
      <vt:lpstr>Verdana</vt:lpstr>
      <vt:lpstr>LEARN theme</vt:lpstr>
      <vt:lpstr>LEARN theme</vt:lpstr>
      <vt:lpstr>PowerPoint Presentation</vt:lpstr>
      <vt:lpstr>Blackbirds in Little Rock</vt:lpstr>
      <vt:lpstr>Essential Questions</vt:lpstr>
      <vt:lpstr>Lesson Objectives</vt:lpstr>
      <vt:lpstr>Blackbird by The Beatles</vt:lpstr>
      <vt:lpstr>Blackbird (1968)</vt:lpstr>
      <vt:lpstr>Let’s Reflect </vt:lpstr>
      <vt:lpstr>Tip of the Iceberg</vt:lpstr>
      <vt:lpstr>Who are the Little Rock Nine?</vt:lpstr>
      <vt:lpstr>Image 1</vt:lpstr>
      <vt:lpstr>Image 2</vt:lpstr>
      <vt:lpstr>Image 3</vt:lpstr>
      <vt:lpstr>Image 4</vt:lpstr>
      <vt:lpstr>Image 5</vt:lpstr>
      <vt:lpstr>Who are the Little Rock Nine?</vt:lpstr>
      <vt:lpstr>How Am I Feeling, What Am I Thinking?</vt:lpstr>
      <vt:lpstr>“Blackbiird”</vt:lpstr>
      <vt:lpstr>Why-Lighting</vt:lpstr>
      <vt:lpstr>Let’s Reflect</vt:lpstr>
      <vt:lpstr>“Blackbird” and “Blackbiird”</vt:lpstr>
      <vt:lpstr>Essay Choice Board</vt:lpstr>
      <vt:lpstr>Essay Requirements </vt:lpstr>
      <vt:lpstr>Blackout Poetry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Blackbirds in Little Rock</dc:title>
  <dc:subject/>
  <dc:creator>K20 Center</dc:creator>
  <cp:keywords/>
  <dc:description/>
  <cp:lastModifiedBy>Gracia, Ann M.</cp:lastModifiedBy>
  <cp:revision>2</cp:revision>
  <dcterms:created xsi:type="dcterms:W3CDTF">2022-06-29T19:59:44Z</dcterms:created>
  <dcterms:modified xsi:type="dcterms:W3CDTF">2024-06-06T19:39:48Z</dcterms:modified>
  <cp:category/>
</cp:coreProperties>
</file>