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1"/>
  </p:notesMasterIdLst>
  <p:sldIdLst>
    <p:sldId id="276" r:id="rId2"/>
    <p:sldId id="256" r:id="rId3"/>
    <p:sldId id="274" r:id="rId4"/>
    <p:sldId id="275" r:id="rId5"/>
    <p:sldId id="273" r:id="rId6"/>
    <p:sldId id="282" r:id="rId7"/>
    <p:sldId id="289" r:id="rId8"/>
    <p:sldId id="296" r:id="rId9"/>
    <p:sldId id="294" r:id="rId10"/>
    <p:sldId id="286" r:id="rId11"/>
    <p:sldId id="295" r:id="rId12"/>
    <p:sldId id="297" r:id="rId13"/>
    <p:sldId id="298" r:id="rId14"/>
    <p:sldId id="303" r:id="rId15"/>
    <p:sldId id="304" r:id="rId16"/>
    <p:sldId id="305" r:id="rId17"/>
    <p:sldId id="300" r:id="rId18"/>
    <p:sldId id="302" r:id="rId19"/>
    <p:sldId id="29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7"/>
  </p:normalViewPr>
  <p:slideViewPr>
    <p:cSldViewPr snapToGrid="0" snapToObjects="1">
      <p:cViewPr varScale="1">
        <p:scale>
          <a:sx n="202" d="100"/>
          <a:sy n="202" d="100"/>
        </p:scale>
        <p:origin x="59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lemonade-lemons-glass-beverage-1447521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Elbow partners.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de-DE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Rachel C. [</a:t>
            </a:r>
            <a:r>
              <a:rPr lang="de-DE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caffeinesystem</a:t>
            </a:r>
            <a:r>
              <a:rPr lang="de-DE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]. (2016). </a:t>
            </a:r>
            <a:r>
              <a:rPr lang="de-DE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Lemonade</a:t>
            </a:r>
            <a:r>
              <a:rPr lang="de-DE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[Illustration]. </a:t>
            </a:r>
            <a:r>
              <a:rPr lang="de-DE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de-DE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https://pixabay.com/illustrations/lemonade-lemons-glass-beverage-1447521/</a:t>
            </a:r>
            <a:r>
              <a:rPr lang="de-DE" sz="1800" b="0" i="0" u="none" strike="noStrike" dirty="0"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2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5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2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Gallery walk / carousel.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https://learn.k20center.ou.edu/strategy/118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7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6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Bell ringers and exit tickets.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https://learn.k20center.ou.edu/strategy/125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RandomNumber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F5AA5-8298-99FB-E828-9D501798764F}"/>
              </a:ext>
            </a:extLst>
          </p:cNvPr>
          <p:cNvSpPr/>
          <p:nvPr/>
        </p:nvSpPr>
        <p:spPr>
          <a:xfrm>
            <a:off x="457200" y="1243424"/>
            <a:ext cx="5938375" cy="3462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EFE61062-B924-1C91-76F6-06D2F4638518}"/>
              </a:ext>
            </a:extLst>
          </p:cNvPr>
          <p:cNvSpPr txBox="1">
            <a:spLocks/>
          </p:cNvSpPr>
          <p:nvPr/>
        </p:nvSpPr>
        <p:spPr>
          <a:xfrm>
            <a:off x="457701" y="1284098"/>
            <a:ext cx="5880898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/>
              <a:t>Maria’s Burgers &amp; Fry House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/>
          </a:p>
          <a:p>
            <a:r>
              <a:rPr lang="en-US" b="1" dirty="0"/>
              <a:t>Combo Meal: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Variables: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/>
              <a:t> = burger,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/>
              <a:t> = fries,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/>
              <a:t> = drink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228987-4DD5-58BF-ADD6-B95C1FDBC17E}"/>
              </a:ext>
            </a:extLst>
          </p:cNvPr>
          <p:cNvGrpSpPr/>
          <p:nvPr/>
        </p:nvGrpSpPr>
        <p:grpSpPr>
          <a:xfrm>
            <a:off x="1871361" y="2395415"/>
            <a:ext cx="2304106" cy="1571835"/>
            <a:chOff x="1533605" y="2437857"/>
            <a:chExt cx="2304106" cy="1571835"/>
          </a:xfrm>
        </p:grpSpPr>
        <p:pic>
          <p:nvPicPr>
            <p:cNvPr id="15" name="Picture 14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4F4D31A5-9EA2-7D4B-19B5-800BEA2B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0274" y="2437857"/>
              <a:ext cx="630876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A cartoon of a burger&#10;&#10;Description automatically generated">
              <a:extLst>
                <a:ext uri="{FF2B5EF4-FFF2-40B4-BE49-F238E27FC236}">
                  <a16:creationId xmlns:a16="http://schemas.microsoft.com/office/drawing/2014/main" id="{D830B2DF-E102-90CF-84EF-469C259D6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605" y="2437857"/>
              <a:ext cx="731520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A cartoon of a burger&#10;&#10;Description automatically generated">
              <a:extLst>
                <a:ext uri="{FF2B5EF4-FFF2-40B4-BE49-F238E27FC236}">
                  <a16:creationId xmlns:a16="http://schemas.microsoft.com/office/drawing/2014/main" id="{52C8BCDF-FCE1-ED6C-3839-DE7861968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9692" y="3274786"/>
              <a:ext cx="731520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CA08B5F1-5145-8233-A5A8-E31E9926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1943" y="3278172"/>
              <a:ext cx="630876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B0DE33A4-DEEA-4433-EB7B-1DA7DC8A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5835" y="2759848"/>
              <a:ext cx="531876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Combo Meal: Example</a:t>
            </a:r>
          </a:p>
        </p:txBody>
      </p:sp>
    </p:spTree>
    <p:extLst>
      <p:ext uri="{BB962C8B-B14F-4D97-AF65-F5344CB8AC3E}">
        <p14:creationId xmlns:p14="http://schemas.microsoft.com/office/powerpoint/2010/main" val="31257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4104A21F-7389-DCA3-6BF1-62E7FF93D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66068"/>
              </p:ext>
            </p:extLst>
          </p:nvPr>
        </p:nvGraphicFramePr>
        <p:xfrm>
          <a:off x="457200" y="1827321"/>
          <a:ext cx="8229598" cy="3120390"/>
        </p:xfrm>
        <a:graphic>
          <a:graphicData uri="http://schemas.openxmlformats.org/drawingml/2006/table">
            <a:tbl>
              <a:tblPr firstRow="1" firstCol="1" bandRow="1"/>
              <a:tblGrid>
                <a:gridCol w="344698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478261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95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You Ordered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You Received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1283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100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A3DBFF0-A1FE-96CC-B550-906AD75F5695}"/>
              </a:ext>
            </a:extLst>
          </p:cNvPr>
          <p:cNvGrpSpPr/>
          <p:nvPr/>
        </p:nvGrpSpPr>
        <p:grpSpPr>
          <a:xfrm>
            <a:off x="1480766" y="2357954"/>
            <a:ext cx="1454190" cy="1212276"/>
            <a:chOff x="1388023" y="1935273"/>
            <a:chExt cx="1454190" cy="1212276"/>
          </a:xfrm>
        </p:grpSpPr>
        <p:pic>
          <p:nvPicPr>
            <p:cNvPr id="31" name="Picture 30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E379C302-2B6E-E538-6984-8626682B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 descr="A cartoon of a burger&#10;&#10;Description automatically generated">
              <a:extLst>
                <a:ext uri="{FF2B5EF4-FFF2-40B4-BE49-F238E27FC236}">
                  <a16:creationId xmlns:a16="http://schemas.microsoft.com/office/drawing/2014/main" id="{2FC984F3-4502-C842-01A6-88899A2D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 descr="A cartoon of a burger&#10;&#10;Description automatically generated">
              <a:extLst>
                <a:ext uri="{FF2B5EF4-FFF2-40B4-BE49-F238E27FC236}">
                  <a16:creationId xmlns:a16="http://schemas.microsoft.com/office/drawing/2014/main" id="{1091BBD5-DC4A-C123-D432-3F5895FA9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195EC4BB-70E9-83F6-2BB5-6F0F7748E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E1DBFAFD-EBB4-DADC-8ECD-FFE89CE3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D3781DB-D856-BC3C-EB0B-4B694D391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74319"/>
              </p:ext>
            </p:extLst>
          </p:nvPr>
        </p:nvGraphicFramePr>
        <p:xfrm>
          <a:off x="976250" y="2295525"/>
          <a:ext cx="221138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70400" imgH="2768400" progId="Equation.DSMT4">
                  <p:embed/>
                </p:oleObj>
              </mc:Choice>
              <mc:Fallback>
                <p:oleObj name="Equation" r:id="rId6" imgW="5270400" imgH="27684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D3781DB-D856-BC3C-EB0B-4B694D391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6250" y="2295525"/>
                        <a:ext cx="2211388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Combo Meal: Example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7490242" cy="543782"/>
          </a:xfrm>
        </p:spPr>
        <p:txBody>
          <a:bodyPr/>
          <a:lstStyle/>
          <a:p>
            <a:r>
              <a:rPr lang="en-US" dirty="0"/>
              <a:t>You ordered 3 combo meals.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9688D-E481-1DF0-ACA6-B4ECFFD853AB}"/>
              </a:ext>
            </a:extLst>
          </p:cNvPr>
          <p:cNvGrpSpPr/>
          <p:nvPr/>
        </p:nvGrpSpPr>
        <p:grpSpPr>
          <a:xfrm>
            <a:off x="4062858" y="2357955"/>
            <a:ext cx="1454190" cy="1212276"/>
            <a:chOff x="1388023" y="1935273"/>
            <a:chExt cx="1454190" cy="1212276"/>
          </a:xfrm>
        </p:grpSpPr>
        <p:pic>
          <p:nvPicPr>
            <p:cNvPr id="15" name="Picture 14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32A24CC1-EDB0-F8AE-AA9D-7E249895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A cartoon of a burger&#10;&#10;Description automatically generated">
              <a:extLst>
                <a:ext uri="{FF2B5EF4-FFF2-40B4-BE49-F238E27FC236}">
                  <a16:creationId xmlns:a16="http://schemas.microsoft.com/office/drawing/2014/main" id="{12BA1898-B24A-BC30-7C4B-B2713B6C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A cartoon of a burger&#10;&#10;Description automatically generated">
              <a:extLst>
                <a:ext uri="{FF2B5EF4-FFF2-40B4-BE49-F238E27FC236}">
                  <a16:creationId xmlns:a16="http://schemas.microsoft.com/office/drawing/2014/main" id="{1B083047-F511-0B1C-5A1B-C708869B1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1CAED8CC-7F5F-7FEB-9097-F2DF30736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6EFC6E41-4446-CEFA-0763-5C0E6822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CC5436-8E77-F3DE-4CE4-6DB15EB9EAA7}"/>
              </a:ext>
            </a:extLst>
          </p:cNvPr>
          <p:cNvGrpSpPr/>
          <p:nvPr/>
        </p:nvGrpSpPr>
        <p:grpSpPr>
          <a:xfrm>
            <a:off x="5600470" y="2342544"/>
            <a:ext cx="1454190" cy="1212276"/>
            <a:chOff x="1388023" y="1935273"/>
            <a:chExt cx="1454190" cy="1212276"/>
          </a:xfrm>
        </p:grpSpPr>
        <p:pic>
          <p:nvPicPr>
            <p:cNvPr id="27" name="Picture 26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65A6AC64-F9FA-4AE1-DDE5-97866AB61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35" descr="A cartoon of a burger&#10;&#10;Description automatically generated">
              <a:extLst>
                <a:ext uri="{FF2B5EF4-FFF2-40B4-BE49-F238E27FC236}">
                  <a16:creationId xmlns:a16="http://schemas.microsoft.com/office/drawing/2014/main" id="{476A20C5-96B1-ABF6-A1B5-97133825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36" descr="A cartoon of a burger&#10;&#10;Description automatically generated">
              <a:extLst>
                <a:ext uri="{FF2B5EF4-FFF2-40B4-BE49-F238E27FC236}">
                  <a16:creationId xmlns:a16="http://schemas.microsoft.com/office/drawing/2014/main" id="{2728B525-914D-DF6D-3E7C-83B53360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38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6717F5CA-1063-B790-AB0A-BD0BC8F5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B5398D17-B0D6-418F-E3E6-4D1FC5F22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AF534D-C193-D5CF-83A7-DA548E89151F}"/>
              </a:ext>
            </a:extLst>
          </p:cNvPr>
          <p:cNvGrpSpPr/>
          <p:nvPr/>
        </p:nvGrpSpPr>
        <p:grpSpPr>
          <a:xfrm>
            <a:off x="7138082" y="2343645"/>
            <a:ext cx="1454190" cy="1212276"/>
            <a:chOff x="1388023" y="1935273"/>
            <a:chExt cx="1454190" cy="1212276"/>
          </a:xfrm>
        </p:grpSpPr>
        <p:pic>
          <p:nvPicPr>
            <p:cNvPr id="42" name="Picture 41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82634997-73D9-AFD7-9EAA-354C0F2A1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 descr="A cartoon of a burger&#10;&#10;Description automatically generated">
              <a:extLst>
                <a:ext uri="{FF2B5EF4-FFF2-40B4-BE49-F238E27FC236}">
                  <a16:creationId xmlns:a16="http://schemas.microsoft.com/office/drawing/2014/main" id="{2D2744E7-75B2-D021-3001-2AF1A844E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 descr="A cartoon of a burger&#10;&#10;Description automatically generated">
              <a:extLst>
                <a:ext uri="{FF2B5EF4-FFF2-40B4-BE49-F238E27FC236}">
                  <a16:creationId xmlns:a16="http://schemas.microsoft.com/office/drawing/2014/main" id="{F702EE3B-9D4C-0234-444A-46355A92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8E164E7C-7F16-A329-5F87-5B2D169E1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45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047ABA96-00F7-98C3-787E-0CB99B749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424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dirty="0"/>
              <a:t>Find 2 fast-food restaurants to place your orders.</a:t>
            </a:r>
          </a:p>
          <a:p>
            <a:r>
              <a:rPr lang="en-US" dirty="0"/>
              <a:t>Record your work on your Combo Meal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Order’s Up</a:t>
            </a:r>
          </a:p>
        </p:txBody>
      </p:sp>
      <p:pic>
        <p:nvPicPr>
          <p:cNvPr id="13" name="Picture 12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A6FA5B9B-A355-47B4-FD03-43999ADA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097" y="2357920"/>
            <a:ext cx="1900523" cy="2203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03A7F9A8-AD81-2923-08DE-9CFB3F6F5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91" y="2357931"/>
            <a:ext cx="1602275" cy="2203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artoon of a burger&#10;&#10;Description automatically generated">
            <a:extLst>
              <a:ext uri="{FF2B5EF4-FFF2-40B4-BE49-F238E27FC236}">
                <a16:creationId xmlns:a16="http://schemas.microsoft.com/office/drawing/2014/main" id="{CE7A20F8-C845-A4F7-0251-508E9E91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641" y="2730037"/>
            <a:ext cx="2203715" cy="2203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F278B5EF-E27C-32C7-7125-D98C0DD9D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633" y="307247"/>
            <a:ext cx="1988167" cy="10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4104A21F-7389-DCA3-6BF1-62E7FF93D19E}"/>
              </a:ext>
            </a:extLst>
          </p:cNvPr>
          <p:cNvGraphicFramePr>
            <a:graphicFrameLocks/>
          </p:cNvGraphicFramePr>
          <p:nvPr/>
        </p:nvGraphicFramePr>
        <p:xfrm>
          <a:off x="457200" y="1827321"/>
          <a:ext cx="8229598" cy="3120390"/>
        </p:xfrm>
        <a:graphic>
          <a:graphicData uri="http://schemas.openxmlformats.org/drawingml/2006/table">
            <a:tbl>
              <a:tblPr firstRow="1" firstCol="1" bandRow="1"/>
              <a:tblGrid>
                <a:gridCol w="344698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478261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95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You Ordered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You Received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1283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100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+ 3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A3DBFF0-A1FE-96CC-B550-906AD75F5695}"/>
              </a:ext>
            </a:extLst>
          </p:cNvPr>
          <p:cNvGrpSpPr/>
          <p:nvPr/>
        </p:nvGrpSpPr>
        <p:grpSpPr>
          <a:xfrm>
            <a:off x="1480766" y="2357954"/>
            <a:ext cx="1454190" cy="1212276"/>
            <a:chOff x="1388023" y="1935273"/>
            <a:chExt cx="1454190" cy="1212276"/>
          </a:xfrm>
        </p:grpSpPr>
        <p:pic>
          <p:nvPicPr>
            <p:cNvPr id="31" name="Picture 30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E379C302-2B6E-E538-6984-8626682B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 descr="A cartoon of a burger&#10;&#10;Description automatically generated">
              <a:extLst>
                <a:ext uri="{FF2B5EF4-FFF2-40B4-BE49-F238E27FC236}">
                  <a16:creationId xmlns:a16="http://schemas.microsoft.com/office/drawing/2014/main" id="{2FC984F3-4502-C842-01A6-88899A2D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 descr="A cartoon of a burger&#10;&#10;Description automatically generated">
              <a:extLst>
                <a:ext uri="{FF2B5EF4-FFF2-40B4-BE49-F238E27FC236}">
                  <a16:creationId xmlns:a16="http://schemas.microsoft.com/office/drawing/2014/main" id="{1091BBD5-DC4A-C123-D432-3F5895FA9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195EC4BB-70E9-83F6-2BB5-6F0F7748E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E1DBFAFD-EBB4-DADC-8ECD-FFE89CE3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D3781DB-D856-BC3C-EB0B-4B694D391B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250" y="2295525"/>
          <a:ext cx="221138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70400" imgH="2768400" progId="Equation.DSMT4">
                  <p:embed/>
                </p:oleObj>
              </mc:Choice>
              <mc:Fallback>
                <p:oleObj name="Equation" r:id="rId6" imgW="5270400" imgH="27684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D3781DB-D856-BC3C-EB0B-4B694D391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6250" y="2295525"/>
                        <a:ext cx="2211388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Property?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9688D-E481-1DF0-ACA6-B4ECFFD853AB}"/>
              </a:ext>
            </a:extLst>
          </p:cNvPr>
          <p:cNvGrpSpPr/>
          <p:nvPr/>
        </p:nvGrpSpPr>
        <p:grpSpPr>
          <a:xfrm>
            <a:off x="4062858" y="2357955"/>
            <a:ext cx="1454190" cy="1212276"/>
            <a:chOff x="1388023" y="1935273"/>
            <a:chExt cx="1454190" cy="1212276"/>
          </a:xfrm>
        </p:grpSpPr>
        <p:pic>
          <p:nvPicPr>
            <p:cNvPr id="15" name="Picture 14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32A24CC1-EDB0-F8AE-AA9D-7E249895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A cartoon of a burger&#10;&#10;Description automatically generated">
              <a:extLst>
                <a:ext uri="{FF2B5EF4-FFF2-40B4-BE49-F238E27FC236}">
                  <a16:creationId xmlns:a16="http://schemas.microsoft.com/office/drawing/2014/main" id="{12BA1898-B24A-BC30-7C4B-B2713B6C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A cartoon of a burger&#10;&#10;Description automatically generated">
              <a:extLst>
                <a:ext uri="{FF2B5EF4-FFF2-40B4-BE49-F238E27FC236}">
                  <a16:creationId xmlns:a16="http://schemas.microsoft.com/office/drawing/2014/main" id="{1B083047-F511-0B1C-5A1B-C708869B1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1CAED8CC-7F5F-7FEB-9097-F2DF30736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6EFC6E41-4446-CEFA-0763-5C0E6822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CC5436-8E77-F3DE-4CE4-6DB15EB9EAA7}"/>
              </a:ext>
            </a:extLst>
          </p:cNvPr>
          <p:cNvGrpSpPr/>
          <p:nvPr/>
        </p:nvGrpSpPr>
        <p:grpSpPr>
          <a:xfrm>
            <a:off x="5600470" y="2342544"/>
            <a:ext cx="1454190" cy="1212276"/>
            <a:chOff x="1388023" y="1935273"/>
            <a:chExt cx="1454190" cy="1212276"/>
          </a:xfrm>
        </p:grpSpPr>
        <p:pic>
          <p:nvPicPr>
            <p:cNvPr id="27" name="Picture 26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65A6AC64-F9FA-4AE1-DDE5-97866AB61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35" descr="A cartoon of a burger&#10;&#10;Description automatically generated">
              <a:extLst>
                <a:ext uri="{FF2B5EF4-FFF2-40B4-BE49-F238E27FC236}">
                  <a16:creationId xmlns:a16="http://schemas.microsoft.com/office/drawing/2014/main" id="{476A20C5-96B1-ABF6-A1B5-97133825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36" descr="A cartoon of a burger&#10;&#10;Description automatically generated">
              <a:extLst>
                <a:ext uri="{FF2B5EF4-FFF2-40B4-BE49-F238E27FC236}">
                  <a16:creationId xmlns:a16="http://schemas.microsoft.com/office/drawing/2014/main" id="{2728B525-914D-DF6D-3E7C-83B53360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38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6717F5CA-1063-B790-AB0A-BD0BC8F5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B5398D17-B0D6-418F-E3E6-4D1FC5F22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AF534D-C193-D5CF-83A7-DA548E89151F}"/>
              </a:ext>
            </a:extLst>
          </p:cNvPr>
          <p:cNvGrpSpPr/>
          <p:nvPr/>
        </p:nvGrpSpPr>
        <p:grpSpPr>
          <a:xfrm>
            <a:off x="7138082" y="2343645"/>
            <a:ext cx="1454190" cy="1212276"/>
            <a:chOff x="1388023" y="1935273"/>
            <a:chExt cx="1454190" cy="1212276"/>
          </a:xfrm>
        </p:grpSpPr>
        <p:pic>
          <p:nvPicPr>
            <p:cNvPr id="42" name="Picture 41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82634997-73D9-AFD7-9EAA-354C0F2A1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1935273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 descr="A cartoon of a burger&#10;&#10;Description automatically generated">
              <a:extLst>
                <a:ext uri="{FF2B5EF4-FFF2-40B4-BE49-F238E27FC236}">
                  <a16:creationId xmlns:a16="http://schemas.microsoft.com/office/drawing/2014/main" id="{2D2744E7-75B2-D021-3001-2AF1A844E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1935274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 descr="A cartoon of a burger&#10;&#10;Description automatically generated">
              <a:extLst>
                <a:ext uri="{FF2B5EF4-FFF2-40B4-BE49-F238E27FC236}">
                  <a16:creationId xmlns:a16="http://schemas.microsoft.com/office/drawing/2014/main" id="{F702EE3B-9D4C-0234-444A-46355A92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023" y="2621287"/>
              <a:ext cx="510851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8E164E7C-7F16-A329-5F87-5B2D169E1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460" y="2636698"/>
              <a:ext cx="440567" cy="510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45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047ABA96-00F7-98C3-787E-0CB99B749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900" y="2286480"/>
              <a:ext cx="372313" cy="512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Arrow: U-Turn 5">
            <a:extLst>
              <a:ext uri="{FF2B5EF4-FFF2-40B4-BE49-F238E27FC236}">
                <a16:creationId xmlns:a16="http://schemas.microsoft.com/office/drawing/2014/main" id="{6C4DC7CE-C49B-066C-5219-DD95DEB1597B}"/>
              </a:ext>
            </a:extLst>
          </p:cNvPr>
          <p:cNvSpPr/>
          <p:nvPr/>
        </p:nvSpPr>
        <p:spPr>
          <a:xfrm>
            <a:off x="1991617" y="1164497"/>
            <a:ext cx="4341256" cy="580701"/>
          </a:xfrm>
          <a:prstGeom prst="uturnArrow">
            <a:avLst>
              <a:gd name="adj1" fmla="val 14202"/>
              <a:gd name="adj2" fmla="val 25000"/>
              <a:gd name="adj3" fmla="val 26799"/>
              <a:gd name="adj4" fmla="val 43750"/>
              <a:gd name="adj5" fmla="val 1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Property: How To</a:t>
            </a:r>
          </a:p>
        </p:txBody>
      </p:sp>
    </p:spTree>
    <p:extLst>
      <p:ext uri="{BB962C8B-B14F-4D97-AF65-F5344CB8AC3E}">
        <p14:creationId xmlns:p14="http://schemas.microsoft.com/office/powerpoint/2010/main" val="17007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 – 2(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6)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Property: Challenge Problem</a:t>
            </a:r>
          </a:p>
        </p:txBody>
      </p:sp>
    </p:spTree>
    <p:extLst>
      <p:ext uri="{BB962C8B-B14F-4D97-AF65-F5344CB8AC3E}">
        <p14:creationId xmlns:p14="http://schemas.microsoft.com/office/powerpoint/2010/main" val="16953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Simple: Question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75AC3E-1865-D432-F07B-214BB74E4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96598"/>
              </p:ext>
            </p:extLst>
          </p:nvPr>
        </p:nvGraphicFramePr>
        <p:xfrm>
          <a:off x="3189288" y="1414463"/>
          <a:ext cx="2324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698400" progId="Equation.DSMT4">
                  <p:embed/>
                </p:oleObj>
              </mc:Choice>
              <mc:Fallback>
                <p:oleObj name="Equation" r:id="rId2" imgW="2323800" imgH="698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575AC3E-1865-D432-F07B-214BB74E4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9288" y="1414463"/>
                        <a:ext cx="23241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7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US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3RandomNumbers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any of the numbers to run the random number generator.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these numbers to fill in the 3 blanks for the first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Simplify each expression in the 1</a:t>
            </a:r>
            <a:r>
              <a:rPr lang="en-US" baseline="30000" dirty="0"/>
              <a:t>st</a:t>
            </a:r>
            <a:r>
              <a:rPr lang="en-US" dirty="0"/>
              <a:t> column.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Simple: Student #1</a:t>
            </a:r>
          </a:p>
        </p:txBody>
      </p:sp>
    </p:spTree>
    <p:extLst>
      <p:ext uri="{BB962C8B-B14F-4D97-AF65-F5344CB8AC3E}">
        <p14:creationId xmlns:p14="http://schemas.microsoft.com/office/powerpoint/2010/main" val="6460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5" tIns="45718" rIns="91435" bIns="45718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Trade papers.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your own words, write what Student #1 used.</a:t>
            </a:r>
          </a:p>
          <a:p>
            <a:pPr marL="855345" lvl="1" indent="-342900">
              <a:buFont typeface="Wingdings" panose="020B0604020202020204" pitchFamily="34" charset="0"/>
              <a:buChar char="§"/>
            </a:pPr>
            <a:r>
              <a:rPr lang="en-US" dirty="0"/>
              <a:t>Be sure to write which properties your classmate used.</a:t>
            </a:r>
            <a:endParaRPr lang="en-US" dirty="0">
              <a:ea typeface="Calibri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Simple: Student #2</a:t>
            </a:r>
          </a:p>
        </p:txBody>
      </p:sp>
    </p:spTree>
    <p:extLst>
      <p:ext uri="{BB962C8B-B14F-4D97-AF65-F5344CB8AC3E}">
        <p14:creationId xmlns:p14="http://schemas.microsoft.com/office/powerpoint/2010/main" val="33879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35" tIns="45718" rIns="91435" bIns="45718" anchor="t">
            <a:normAutofit/>
          </a:bodyPr>
          <a:lstStyle/>
          <a:p>
            <a:pPr marL="226695" indent="-226695"/>
            <a:r>
              <a:rPr lang="en-US" dirty="0"/>
              <a:t>Simplify: </a:t>
            </a:r>
            <a:r>
              <a:rPr lang="en-US" b="1" dirty="0">
                <a:latin typeface="Times New Roman"/>
                <a:cs typeface="Times New Roman"/>
              </a:rPr>
              <a:t>3(4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dirty="0">
                <a:latin typeface="Times New Roman"/>
                <a:cs typeface="Times New Roman"/>
              </a:rPr>
              <a:t> – 5</a:t>
            </a:r>
            <a:r>
              <a:rPr lang="en-US" b="1" i="1" dirty="0">
                <a:latin typeface="Times New Roman"/>
                <a:cs typeface="Times New Roman"/>
              </a:rPr>
              <a:t>y</a:t>
            </a:r>
            <a:r>
              <a:rPr lang="en-US" b="1" dirty="0">
                <a:latin typeface="Times New Roman"/>
                <a:cs typeface="Times New Roman"/>
              </a:rPr>
              <a:t>) – 2(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dirty="0">
                <a:latin typeface="Times New Roman"/>
                <a:cs typeface="Times New Roman"/>
              </a:rPr>
              <a:t> – 3</a:t>
            </a:r>
            <a:r>
              <a:rPr lang="en-US" b="1" i="1" dirty="0">
                <a:latin typeface="Times New Roman"/>
                <a:cs typeface="Times New Roman"/>
              </a:rPr>
              <a:t>y</a:t>
            </a:r>
            <a:r>
              <a:rPr lang="en-US" b="1" dirty="0">
                <a:latin typeface="Times New Roman"/>
                <a:cs typeface="Times New Roman"/>
              </a:rPr>
              <a:t>)</a:t>
            </a:r>
            <a:endParaRPr lang="en-US">
              <a:latin typeface="Times New Roman"/>
              <a:cs typeface="Times New Roman"/>
            </a:endParaRPr>
          </a:p>
          <a:p>
            <a:pPr marL="479425" lvl="1" indent="-184785">
              <a:buFont typeface="Wingdings" panose="020B0604020202020204" pitchFamily="34" charset="0"/>
              <a:buChar char="§"/>
            </a:pPr>
            <a:r>
              <a:rPr lang="en-US" dirty="0"/>
              <a:t>Show all your steps.</a:t>
            </a:r>
            <a:endParaRPr lang="en-US" dirty="0">
              <a:ea typeface="Calibri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3" name="Picture 2" descr="A pink sign with black text&#10;&#10;Description automatically generated">
            <a:extLst>
              <a:ext uri="{FF2B5EF4-FFF2-40B4-BE49-F238E27FC236}">
                <a16:creationId xmlns:a16="http://schemas.microsoft.com/office/drawing/2014/main" id="{4462DBAB-86CC-E3ED-3EFD-D3B15ADB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506" y="400050"/>
            <a:ext cx="1896294" cy="12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Sharing Is Caring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Distributive Property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Why is it helpful to represent the same mathematical expression in multiple ways?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402423"/>
          </a:xfrm>
        </p:spPr>
        <p:txBody>
          <a:bodyPr>
            <a:normAutofit/>
          </a:bodyPr>
          <a:lstStyle/>
          <a:p>
            <a:r>
              <a:rPr lang="en-US" dirty="0"/>
              <a:t>Use the distributive property to simplify expressions.</a:t>
            </a:r>
          </a:p>
          <a:p>
            <a:r>
              <a:rPr lang="en-US" dirty="0"/>
              <a:t>Identify properties used to simplify algebraic expressions.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You have invited two of your best friends over for dinner. The dinner consists of their favorite foods: pizza, strawberries, cookies, and lemonade. Your friends are running late, so you decide to make their plates for them.</a:t>
            </a:r>
          </a:p>
          <a:p>
            <a:endParaRPr lang="en-US" dirty="0"/>
          </a:p>
          <a:p>
            <a:r>
              <a:rPr lang="en-US" dirty="0"/>
              <a:t>How do you fill everyone’s plates equally?</a:t>
            </a:r>
          </a:p>
          <a:p>
            <a:r>
              <a:rPr lang="en-US" dirty="0"/>
              <a:t>Draw what you put on each plate and explain your choice.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Your Plate</a:t>
            </a:r>
          </a:p>
        </p:txBody>
      </p:sp>
      <p:pic>
        <p:nvPicPr>
          <p:cNvPr id="2" name="image3.png">
            <a:extLst>
              <a:ext uri="{FF2B5EF4-FFF2-40B4-BE49-F238E27FC236}">
                <a16:creationId xmlns:a16="http://schemas.microsoft.com/office/drawing/2014/main" id="{A874A377-1EB7-C072-57A8-C44A177022FE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773" t="20843" r="25605" b="20520"/>
          <a:stretch/>
        </p:blipFill>
        <p:spPr bwMode="auto">
          <a:xfrm>
            <a:off x="7268174" y="307247"/>
            <a:ext cx="1418626" cy="1085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652990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your Elbow Partner, discuss the following questions:</a:t>
            </a:r>
          </a:p>
          <a:p>
            <a:r>
              <a:rPr lang="en-US" dirty="0"/>
              <a:t>What did you put on each friend’s plate?</a:t>
            </a:r>
          </a:p>
          <a:p>
            <a:r>
              <a:rPr lang="en-US" dirty="0"/>
              <a:t>How can you ensure that the food is distributed fairly?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Elbow Partners</a:t>
            </a:r>
          </a:p>
        </p:txBody>
      </p:sp>
      <p:pic>
        <p:nvPicPr>
          <p:cNvPr id="3" name="Picture 2" descr="A glass of lemonade with ice and a straw&#10;&#10;Description automatically generated">
            <a:extLst>
              <a:ext uri="{FF2B5EF4-FFF2-40B4-BE49-F238E27FC236}">
                <a16:creationId xmlns:a16="http://schemas.microsoft.com/office/drawing/2014/main" id="{39021532-2298-785B-053E-5B8924E2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79" y="813489"/>
            <a:ext cx="3516521" cy="35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953866" cy="3434098"/>
          </a:xfrm>
        </p:spPr>
        <p:txBody>
          <a:bodyPr/>
          <a:lstStyle/>
          <a:p>
            <a:r>
              <a:rPr lang="en-US" dirty="0"/>
              <a:t>When you order fast food, is it cheaper to buy items separately or together in a combo meal?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Cheaper?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12FA03-D401-5375-82A9-A92EFB00EB25}"/>
              </a:ext>
            </a:extLst>
          </p:cNvPr>
          <p:cNvGrpSpPr/>
          <p:nvPr/>
        </p:nvGrpSpPr>
        <p:grpSpPr>
          <a:xfrm>
            <a:off x="4411066" y="1164497"/>
            <a:ext cx="4456548" cy="2517158"/>
            <a:chOff x="1615191" y="2357920"/>
            <a:chExt cx="4560429" cy="2575832"/>
          </a:xfrm>
        </p:grpSpPr>
        <p:pic>
          <p:nvPicPr>
            <p:cNvPr id="2" name="Picture 1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762EF3DB-1BBC-FD8D-48DF-9C4F7AD6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5097" y="2357920"/>
              <a:ext cx="1900523" cy="22037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948AC9A2-6E9D-64E3-8D07-DA432DC3D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191" y="2357931"/>
              <a:ext cx="1602275" cy="22037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 descr="A cartoon of a burger&#10;&#10;Description automatically generated">
              <a:extLst>
                <a:ext uri="{FF2B5EF4-FFF2-40B4-BE49-F238E27FC236}">
                  <a16:creationId xmlns:a16="http://schemas.microsoft.com/office/drawing/2014/main" id="{5389B95E-03E2-6907-D6F3-95D0055E5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641" y="2730037"/>
              <a:ext cx="2203715" cy="22037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461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Combo Meal: Create Your Own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D893B-6AE2-9448-617D-55A0AE567D98}"/>
              </a:ext>
            </a:extLst>
          </p:cNvPr>
          <p:cNvSpPr/>
          <p:nvPr/>
        </p:nvSpPr>
        <p:spPr>
          <a:xfrm>
            <a:off x="457200" y="1280489"/>
            <a:ext cx="5938375" cy="3462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880898" cy="3434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/>
              <a:t>Restaurant Name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b="1" dirty="0"/>
              <a:t>Combo Meal: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Variables: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/>
              <a:t> = burger,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/>
              <a:t> = fries,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/>
              <a:t> = drink</a:t>
            </a:r>
          </a:p>
          <a:p>
            <a:endParaRPr lang="en-US" dirty="0"/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DEC8B9A-D434-2798-F8A5-9F5AE40E5BA2}"/>
              </a:ext>
            </a:extLst>
          </p:cNvPr>
          <p:cNvSpPr txBox="1">
            <a:spLocks/>
          </p:cNvSpPr>
          <p:nvPr/>
        </p:nvSpPr>
        <p:spPr>
          <a:xfrm>
            <a:off x="6839712" y="2419211"/>
            <a:ext cx="1508827" cy="77881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Draw a Picture.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C3BB77B4-B66C-DEAA-F661-1530D956F4BF}"/>
              </a:ext>
            </a:extLst>
          </p:cNvPr>
          <p:cNvSpPr txBox="1">
            <a:spLocks/>
          </p:cNvSpPr>
          <p:nvPr/>
        </p:nvSpPr>
        <p:spPr>
          <a:xfrm>
            <a:off x="6839712" y="1468264"/>
            <a:ext cx="1508827" cy="76685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Name Your Restaurant.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FEEC395C-AF06-FF6E-31D1-1F2FD6CF728D}"/>
              </a:ext>
            </a:extLst>
          </p:cNvPr>
          <p:cNvSpPr txBox="1">
            <a:spLocks/>
          </p:cNvSpPr>
          <p:nvPr/>
        </p:nvSpPr>
        <p:spPr>
          <a:xfrm>
            <a:off x="6916229" y="3581454"/>
            <a:ext cx="1956064" cy="76685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Pick a variable for each item.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3CF930-5761-0079-0C73-7D745B3D66A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796681" y="1604119"/>
            <a:ext cx="2043031" cy="247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7762B2-F495-0D15-F5BF-5A2C986EC7A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441371" y="2808619"/>
            <a:ext cx="2398341" cy="221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2E1AF8-8AF0-2567-B555-8DD55EAF28DD}"/>
              </a:ext>
            </a:extLst>
          </p:cNvPr>
          <p:cNvGrpSpPr/>
          <p:nvPr/>
        </p:nvGrpSpPr>
        <p:grpSpPr>
          <a:xfrm>
            <a:off x="1533605" y="2437857"/>
            <a:ext cx="2304106" cy="1571835"/>
            <a:chOff x="1533605" y="2437857"/>
            <a:chExt cx="2304106" cy="1571835"/>
          </a:xfrm>
        </p:grpSpPr>
        <p:pic>
          <p:nvPicPr>
            <p:cNvPr id="14" name="Picture 13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865D35B3-732D-4386-0859-AB187E3F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0274" y="2437857"/>
              <a:ext cx="630876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 descr="A cartoon of a burger&#10;&#10;Description automatically generated">
              <a:extLst>
                <a:ext uri="{FF2B5EF4-FFF2-40B4-BE49-F238E27FC236}">
                  <a16:creationId xmlns:a16="http://schemas.microsoft.com/office/drawing/2014/main" id="{95A84255-A697-445D-F149-F81C9370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3605" y="2437857"/>
              <a:ext cx="731520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A cartoon of a burger&#10;&#10;Description automatically generated">
              <a:extLst>
                <a:ext uri="{FF2B5EF4-FFF2-40B4-BE49-F238E27FC236}">
                  <a16:creationId xmlns:a16="http://schemas.microsoft.com/office/drawing/2014/main" id="{8594B204-5C84-128F-80F1-3E8A8B2B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9692" y="3274786"/>
              <a:ext cx="731520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A french fries in a pink container&#10;&#10;Description automatically generated">
              <a:extLst>
                <a:ext uri="{FF2B5EF4-FFF2-40B4-BE49-F238E27FC236}">
                  <a16:creationId xmlns:a16="http://schemas.microsoft.com/office/drawing/2014/main" id="{64D28D9F-BE82-C7C2-894A-13F1B38FF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1943" y="3278172"/>
              <a:ext cx="630876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A blue can with white circles and a red circle on it&#10;&#10;Description automatically generated">
              <a:extLst>
                <a:ext uri="{FF2B5EF4-FFF2-40B4-BE49-F238E27FC236}">
                  <a16:creationId xmlns:a16="http://schemas.microsoft.com/office/drawing/2014/main" id="{FA8395AF-2AC9-68F3-72F2-48228979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5835" y="2759848"/>
              <a:ext cx="531876" cy="731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2C3BDE-7478-5831-80DC-EA512767BAA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799909" y="3964882"/>
            <a:ext cx="1116320" cy="194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dirty="0"/>
              <a:t>Find 2 fast-food restaurants to place your orders.</a:t>
            </a:r>
          </a:p>
          <a:p>
            <a:r>
              <a:rPr lang="en-US" dirty="0"/>
              <a:t>Record your work on your Combo Meal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Combo Meal: Challenge</a:t>
            </a:r>
          </a:p>
        </p:txBody>
      </p:sp>
      <p:pic>
        <p:nvPicPr>
          <p:cNvPr id="13" name="Picture 12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A6FA5B9B-A355-47B4-FD03-43999ADA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97" y="2357920"/>
            <a:ext cx="1900523" cy="2203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03A7F9A8-AD81-2923-08DE-9CFB3F6F5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91" y="2357931"/>
            <a:ext cx="1602275" cy="2203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artoon of a burger&#10;&#10;Description automatically generated">
            <a:extLst>
              <a:ext uri="{FF2B5EF4-FFF2-40B4-BE49-F238E27FC236}">
                <a16:creationId xmlns:a16="http://schemas.microsoft.com/office/drawing/2014/main" id="{CE7A20F8-C845-A4F7-0251-508E9E91E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641" y="2730037"/>
            <a:ext cx="2203715" cy="2203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1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626</TotalTime>
  <Words>565</Words>
  <Application>Microsoft Office PowerPoint</Application>
  <PresentationFormat>On-screen Show (16:9)</PresentationFormat>
  <Paragraphs>87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Open Sans</vt:lpstr>
      <vt:lpstr>Times New Roman</vt:lpstr>
      <vt:lpstr>Wingdings</vt:lpstr>
      <vt:lpstr>Wingdings 2</vt:lpstr>
      <vt:lpstr>LEARN theme</vt:lpstr>
      <vt:lpstr>Equation</vt:lpstr>
      <vt:lpstr>PowerPoint Presentation</vt:lpstr>
      <vt:lpstr>Sharing Is Caring</vt:lpstr>
      <vt:lpstr>Essential Question</vt:lpstr>
      <vt:lpstr>Lesson Objectives</vt:lpstr>
      <vt:lpstr>Fill Your Plate</vt:lpstr>
      <vt:lpstr>Elbow Partners</vt:lpstr>
      <vt:lpstr>Which Is Cheaper?</vt:lpstr>
      <vt:lpstr>Combo Meal: Create Your Own</vt:lpstr>
      <vt:lpstr>Combo Meal: Challenge</vt:lpstr>
      <vt:lpstr>Combo Meal: Example</vt:lpstr>
      <vt:lpstr>Combo Meal: Example</vt:lpstr>
      <vt:lpstr>Order’s Up</vt:lpstr>
      <vt:lpstr>Which Property?</vt:lpstr>
      <vt:lpstr>Distributive Property: How To</vt:lpstr>
      <vt:lpstr>Distributive Property: Challenge Problem</vt:lpstr>
      <vt:lpstr>Keep It Simple: Question 1</vt:lpstr>
      <vt:lpstr>Keep It Simple: Student #1</vt:lpstr>
      <vt:lpstr>Keep It Simple: Student #2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Eike, Michell L.</dc:creator>
  <cp:lastModifiedBy>McLeod Porter, Delma</cp:lastModifiedBy>
  <cp:revision>26</cp:revision>
  <dcterms:created xsi:type="dcterms:W3CDTF">2024-08-16T18:08:37Z</dcterms:created>
  <dcterms:modified xsi:type="dcterms:W3CDTF">2024-10-03T12:47:53Z</dcterms:modified>
</cp:coreProperties>
</file>