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80" r:id="rId16"/>
    <p:sldId id="279" r:id="rId17"/>
    <p:sldId id="271" r:id="rId18"/>
    <p:sldId id="272" r:id="rId19"/>
    <p:sldId id="273" r:id="rId20"/>
    <p:sldId id="281" r:id="rId21"/>
    <p:sldId id="275" r:id="rId22"/>
    <p:sldId id="276" r:id="rId23"/>
    <p:sldId id="277"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frof5n7rymM8JHeE/U+7iQ3jt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sey Willem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193"/>
    <a:srgbClr val="7FE739"/>
    <a:srgbClr val="EB83B5"/>
    <a:srgbClr val="6ACEF1"/>
    <a:srgbClr val="D1F0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C2C411-F8A4-4768-B85D-19B103DD22CF}">
  <a:tblStyle styleId="{E6C2C411-F8A4-4768-B85D-19B103DD22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0" d="100"/>
          <a:sy n="150" d="100"/>
        </p:scale>
        <p:origin x="4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vegkitchen.com/three-sisters-stew/"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357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7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7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arsitytutors.com/act_english-help/colon-error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6eda6e89b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6eda6e89b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Fiction in the Facts.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6eda6e89b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6eda6e89b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Fiction in the Facts.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eda6e89b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eda6e89b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b18576f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db18576f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Categorical highlighting. Strategies. </a:t>
            </a:r>
            <a:r>
              <a:rPr lang="en-US" sz="1800" b="0" i="0" u="sng" strike="noStrike" dirty="0">
                <a:solidFill>
                  <a:srgbClr val="1155CC"/>
                </a:solidFill>
                <a:effectLst/>
                <a:latin typeface="Arial" panose="020B0604020202020204" pitchFamily="34" charset="0"/>
                <a:hlinkClick r:id="rId3"/>
              </a:rPr>
              <a:t>https://learn.k20center.ou.edu/strategy/192</a:t>
            </a:r>
            <a:endParaRPr lang="en-US" dirty="0"/>
          </a:p>
          <a:p>
            <a:pPr marL="0" lvl="0" indent="0" algn="l" rtl="0">
              <a:spcBef>
                <a:spcPts val="0"/>
              </a:spcBef>
              <a:spcAft>
                <a:spcPts val="0"/>
              </a:spcAft>
              <a:buNone/>
            </a:pPr>
            <a:r>
              <a:rPr lang="en-US" dirty="0" err="1"/>
              <a:t>VegKitchen</a:t>
            </a:r>
            <a:r>
              <a:rPr lang="en-US" dirty="0"/>
              <a:t>. (n.d.). Three sisters stew. Recipe. </a:t>
            </a:r>
            <a:r>
              <a:rPr lang="en-US" u="sng" dirty="0">
                <a:solidFill>
                  <a:schemeClr val="hlink"/>
                </a:solidFill>
                <a:hlinkClick r:id="rId4"/>
              </a:rPr>
              <a:t>https://www.vegkitchen.com/three-sisters-stew/</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b18576f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db18576f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Torres, Ian. (n.d.). “The Three Sister Plot.” Heritage Garden. https://heritagegarden.uic.edu/the-three-sister-plot/</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2231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eda6e89b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eda6e89b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24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0e18974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70e18974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Four A’s of Analysis.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https://learn.k20center.ou.edu/strategy/3579</a:t>
            </a:r>
            <a:r>
              <a:rPr lang="en-US"/>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cf02e7f08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cf02e7f08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Choice boards.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https://learn.k20center.ou.edu/strategy/73</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dc2b68485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dc2b68485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Choice boards.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https://learn.k20center.ou.edu/strategy/73</a:t>
            </a:r>
            <a:endParaRPr/>
          </a:p>
          <a:p>
            <a:pPr marL="0" lvl="0" indent="0" algn="l" rtl="0">
              <a:spcBef>
                <a:spcPts val="10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f02e7f08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cf02e7f08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0f15dee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70f15dee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da9953c3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da9953c3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Colon errors - act English. Varsity Tutors. (n.d.). </a:t>
            </a:r>
            <a:r>
              <a:rPr lang="en-US" u="sng">
                <a:solidFill>
                  <a:schemeClr val="hlink"/>
                </a:solidFill>
                <a:hlinkClick r:id="rId3"/>
              </a:rPr>
              <a:t>https://www.varsitytutors.com/act_english-help/colon-errors</a:t>
            </a:r>
            <a:r>
              <a:rPr lang="en-US"/>
              <a:t>  </a:t>
            </a:r>
            <a:endParaRPr/>
          </a:p>
          <a:p>
            <a:pPr marL="0" lvl="0" indent="0" algn="l" rtl="0">
              <a:spcBef>
                <a:spcPts val="12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da9953c3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da9953c3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Fiction in the Facts.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6eda6e89b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6eda6e89b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Fiction in the Facts.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6eda6e89b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6eda6e89b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Fiction in the Facts.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6eda6e89b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6eda6e89b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Fiction in the Facts.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6eda6e89b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6eda6e89b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Fiction in the Facts.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19"/>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21"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canva.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6eda6e89b8_0_7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Colons are used to separate units of time and ratios.</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A colon can be used to separate a movie, book, or another piece of work’s title from its subtitle.</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When listing things, use a colon after a verb or preposition.</a:t>
            </a:r>
            <a:endParaRPr dirty="0"/>
          </a:p>
        </p:txBody>
      </p:sp>
      <p:sp>
        <p:nvSpPr>
          <p:cNvPr id="153" name="Google Shape;153;g26eda6e89b8_0_7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Fiction in the Facts</a:t>
            </a:r>
            <a:endParaRPr dirty="0"/>
          </a:p>
        </p:txBody>
      </p:sp>
      <p:pic>
        <p:nvPicPr>
          <p:cNvPr id="154" name="Google Shape;154;g26eda6e89b8_0_78"/>
          <p:cNvPicPr preferRelativeResize="0"/>
          <p:nvPr/>
        </p:nvPicPr>
        <p:blipFill>
          <a:blip r:embed="rId3">
            <a:alphaModFix/>
          </a:blip>
          <a:stretch>
            <a:fillRect/>
          </a:stretch>
        </p:blipFill>
        <p:spPr>
          <a:xfrm>
            <a:off x="8126275" y="307250"/>
            <a:ext cx="560525" cy="972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6eda6e89b8_0_84"/>
          <p:cNvSpPr txBox="1">
            <a:spLocks noGrp="1"/>
          </p:cNvSpPr>
          <p:nvPr>
            <p:ph type="body" idx="1"/>
          </p:nvPr>
        </p:nvSpPr>
        <p:spPr>
          <a:xfrm>
            <a:off x="457200" y="793488"/>
            <a:ext cx="8229600" cy="3976832"/>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Clr>
                <a:srgbClr val="87B193"/>
              </a:buClr>
              <a:buSzPts val="2600"/>
              <a:buChar char="•"/>
            </a:pPr>
            <a:r>
              <a:rPr lang="en-US" sz="2200" dirty="0">
                <a:solidFill>
                  <a:srgbClr val="87B193"/>
                </a:solidFill>
              </a:rPr>
              <a:t>Colons are used to separate units of time and ratios.</a:t>
            </a:r>
          </a:p>
          <a:p>
            <a:pPr lvl="1" indent="-393700">
              <a:spcBef>
                <a:spcPts val="520"/>
              </a:spcBef>
              <a:buClr>
                <a:srgbClr val="87B193"/>
              </a:buClr>
              <a:buSzPts val="2600"/>
            </a:pPr>
            <a:r>
              <a:rPr lang="en-US" dirty="0">
                <a:solidFill>
                  <a:srgbClr val="87B193"/>
                </a:solidFill>
              </a:rPr>
              <a:t>Ex: We were supposed to leave at 12:30. </a:t>
            </a:r>
          </a:p>
          <a:p>
            <a:pPr lvl="1" indent="-393700">
              <a:spcBef>
                <a:spcPts val="520"/>
              </a:spcBef>
              <a:buClr>
                <a:srgbClr val="87B193"/>
              </a:buClr>
              <a:buSzPts val="2600"/>
            </a:pPr>
            <a:r>
              <a:rPr lang="en-US" dirty="0">
                <a:solidFill>
                  <a:srgbClr val="87B193"/>
                </a:solidFill>
              </a:rPr>
              <a:t>Ex:  We had to use twice as much water as sugar or a 2:1 ratio. </a:t>
            </a:r>
            <a:endParaRPr dirty="0">
              <a:solidFill>
                <a:srgbClr val="87B193"/>
              </a:solidFill>
            </a:endParaRPr>
          </a:p>
          <a:p>
            <a:pPr marL="520700" lvl="1" indent="0">
              <a:spcBef>
                <a:spcPts val="520"/>
              </a:spcBef>
              <a:buClr>
                <a:srgbClr val="87B193"/>
              </a:buClr>
              <a:buSzPts val="2600"/>
              <a:buNone/>
            </a:pPr>
            <a:r>
              <a:rPr lang="en-US" sz="2200" dirty="0">
                <a:solidFill>
                  <a:srgbClr val="87B193"/>
                </a:solidFill>
              </a:rPr>
              <a:t>A colon can be used to separate a movie, book, or another piece of work’s title from its subtitle.</a:t>
            </a:r>
          </a:p>
          <a:p>
            <a:pPr lvl="1" indent="-393700">
              <a:spcBef>
                <a:spcPts val="520"/>
              </a:spcBef>
              <a:buClr>
                <a:srgbClr val="87B193"/>
              </a:buClr>
              <a:buSzPts val="2600"/>
            </a:pPr>
            <a:r>
              <a:rPr lang="en-US" dirty="0">
                <a:solidFill>
                  <a:srgbClr val="87B193"/>
                </a:solidFill>
              </a:rPr>
              <a:t>Ex: Killers of the Flower Moon: The Osage Murders and the Birth of the FBI. </a:t>
            </a:r>
            <a:endParaRPr sz="2000" dirty="0">
              <a:solidFill>
                <a:srgbClr val="87B193"/>
              </a:solidFill>
            </a:endParaRPr>
          </a:p>
          <a:p>
            <a:pPr marL="520700" lvl="1" indent="0">
              <a:spcBef>
                <a:spcPts val="520"/>
              </a:spcBef>
              <a:buClr>
                <a:srgbClr val="F16C7F"/>
              </a:buClr>
              <a:buSzPts val="2600"/>
              <a:buNone/>
            </a:pPr>
            <a:r>
              <a:rPr lang="en-US" sz="2200" dirty="0">
                <a:solidFill>
                  <a:srgbClr val="F16C7F"/>
                </a:solidFill>
              </a:rPr>
              <a:t>When listing things, use a colon after a verb or preposition.</a:t>
            </a:r>
            <a:endParaRPr sz="2200" dirty="0">
              <a:solidFill>
                <a:srgbClr val="F16C7F"/>
              </a:solidFill>
            </a:endParaRPr>
          </a:p>
          <a:p>
            <a:pPr marL="914400" lvl="1" indent="-355600" algn="l" rtl="0">
              <a:spcBef>
                <a:spcPts val="0"/>
              </a:spcBef>
              <a:spcAft>
                <a:spcPts val="0"/>
              </a:spcAft>
              <a:buClr>
                <a:srgbClr val="F16C7F"/>
              </a:buClr>
              <a:buSzPts val="2000"/>
              <a:buChar char="•"/>
            </a:pPr>
            <a:r>
              <a:rPr lang="en-US" dirty="0">
                <a:solidFill>
                  <a:srgbClr val="F16C7F"/>
                </a:solidFill>
              </a:rPr>
              <a:t>DO NOT: For breakfast, I usually have: cereal, toast, or yogurt.</a:t>
            </a:r>
          </a:p>
          <a:p>
            <a:pPr marL="914400" lvl="1" indent="-355600" algn="l" rtl="0">
              <a:spcBef>
                <a:spcPts val="0"/>
              </a:spcBef>
              <a:spcAft>
                <a:spcPts val="0"/>
              </a:spcAft>
              <a:buClr>
                <a:srgbClr val="F16C7F"/>
              </a:buClr>
              <a:buSzPts val="2000"/>
              <a:buChar char="•"/>
            </a:pPr>
            <a:r>
              <a:rPr lang="en-US" dirty="0">
                <a:solidFill>
                  <a:srgbClr val="F16C7F"/>
                </a:solidFill>
              </a:rPr>
              <a:t>DO NOT: We wanted to go to: either the beach or the pool for a swim.</a:t>
            </a:r>
            <a:r>
              <a:rPr lang="en-US" sz="1900" dirty="0">
                <a:solidFill>
                  <a:srgbClr val="F16C7F"/>
                </a:solidFill>
              </a:rPr>
              <a:t> </a:t>
            </a:r>
            <a:endParaRPr sz="1900" dirty="0">
              <a:solidFill>
                <a:srgbClr val="F16C7F"/>
              </a:solidFill>
            </a:endParaRPr>
          </a:p>
        </p:txBody>
      </p:sp>
      <p:sp>
        <p:nvSpPr>
          <p:cNvPr id="160" name="Google Shape;160;g26eda6e89b8_0_84"/>
          <p:cNvSpPr txBox="1">
            <a:spLocks noGrp="1"/>
          </p:cNvSpPr>
          <p:nvPr>
            <p:ph type="title"/>
          </p:nvPr>
        </p:nvSpPr>
        <p:spPr>
          <a:xfrm>
            <a:off x="394174" y="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Fiction in the Facts</a:t>
            </a:r>
            <a:endParaRPr dirty="0"/>
          </a:p>
        </p:txBody>
      </p:sp>
      <p:pic>
        <p:nvPicPr>
          <p:cNvPr id="161" name="Google Shape;161;g26eda6e89b8_0_84"/>
          <p:cNvPicPr preferRelativeResize="0"/>
          <p:nvPr/>
        </p:nvPicPr>
        <p:blipFill>
          <a:blip r:embed="rId3">
            <a:alphaModFix/>
          </a:blip>
          <a:stretch>
            <a:fillRect/>
          </a:stretch>
        </p:blipFill>
        <p:spPr>
          <a:xfrm>
            <a:off x="548985" y="798820"/>
            <a:ext cx="353275" cy="364477"/>
          </a:xfrm>
          <a:prstGeom prst="rect">
            <a:avLst/>
          </a:prstGeom>
          <a:noFill/>
          <a:ln>
            <a:noFill/>
          </a:ln>
        </p:spPr>
      </p:pic>
      <p:pic>
        <p:nvPicPr>
          <p:cNvPr id="162" name="Google Shape;162;g26eda6e89b8_0_84"/>
          <p:cNvPicPr preferRelativeResize="0"/>
          <p:nvPr/>
        </p:nvPicPr>
        <p:blipFill>
          <a:blip r:embed="rId3">
            <a:alphaModFix/>
          </a:blip>
          <a:stretch>
            <a:fillRect/>
          </a:stretch>
        </p:blipFill>
        <p:spPr>
          <a:xfrm>
            <a:off x="602485" y="1956785"/>
            <a:ext cx="353275" cy="364477"/>
          </a:xfrm>
          <a:prstGeom prst="rect">
            <a:avLst/>
          </a:prstGeom>
          <a:noFill/>
          <a:ln>
            <a:noFill/>
          </a:ln>
        </p:spPr>
      </p:pic>
      <p:pic>
        <p:nvPicPr>
          <p:cNvPr id="163" name="Google Shape;163;g26eda6e89b8_0_84"/>
          <p:cNvPicPr preferRelativeResize="0"/>
          <p:nvPr/>
        </p:nvPicPr>
        <p:blipFill>
          <a:blip r:embed="rId4">
            <a:alphaModFix/>
          </a:blip>
          <a:stretch>
            <a:fillRect/>
          </a:stretch>
        </p:blipFill>
        <p:spPr>
          <a:xfrm>
            <a:off x="602485" y="3548021"/>
            <a:ext cx="300349" cy="464573"/>
          </a:xfrm>
          <a:prstGeom prst="rect">
            <a:avLst/>
          </a:prstGeom>
          <a:noFill/>
          <a:ln>
            <a:noFill/>
          </a:ln>
        </p:spPr>
      </p:pic>
      <p:pic>
        <p:nvPicPr>
          <p:cNvPr id="164" name="Google Shape;164;g26eda6e89b8_0_84"/>
          <p:cNvPicPr preferRelativeResize="0"/>
          <p:nvPr/>
        </p:nvPicPr>
        <p:blipFill>
          <a:blip r:embed="rId5">
            <a:alphaModFix/>
          </a:blip>
          <a:stretch>
            <a:fillRect/>
          </a:stretch>
        </p:blipFill>
        <p:spPr>
          <a:xfrm>
            <a:off x="8126275" y="307250"/>
            <a:ext cx="560525" cy="972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6eda6e89b8_0_90"/>
          <p:cNvSpPr txBox="1">
            <a:spLocks noGrp="1"/>
          </p:cNvSpPr>
          <p:nvPr>
            <p:ph type="body" idx="1"/>
          </p:nvPr>
        </p:nvSpPr>
        <p:spPr>
          <a:xfrm>
            <a:off x="457200" y="915652"/>
            <a:ext cx="8229600" cy="3434098"/>
          </a:xfrm>
          <a:prstGeom prst="rect">
            <a:avLst/>
          </a:prstGeom>
        </p:spPr>
        <p:txBody>
          <a:bodyPr spcFirstLastPara="1" wrap="square" lIns="91425" tIns="45700" rIns="91425" bIns="45700" anchor="t" anchorCtr="0">
            <a:normAutofit/>
          </a:bodyPr>
          <a:lstStyle/>
          <a:p>
            <a:pPr marL="520700" lvl="0" indent="-457200" algn="l" rtl="0">
              <a:spcBef>
                <a:spcPts val="520"/>
              </a:spcBef>
              <a:spcAft>
                <a:spcPts val="0"/>
              </a:spcAft>
              <a:buSzPct val="100000"/>
              <a:buFont typeface="+mj-lt"/>
              <a:buAutoNum type="arabicPeriod"/>
            </a:pPr>
            <a:r>
              <a:rPr lang="en-US" sz="2000" dirty="0"/>
              <a:t>Colons are most often used to introduce lists.</a:t>
            </a:r>
            <a:endParaRPr sz="2000" dirty="0"/>
          </a:p>
          <a:p>
            <a:pPr marL="914400" lvl="1" indent="-355600" algn="l" rtl="0">
              <a:spcBef>
                <a:spcPts val="0"/>
              </a:spcBef>
              <a:spcAft>
                <a:spcPts val="0"/>
              </a:spcAft>
              <a:buSzPts val="2000"/>
              <a:buFont typeface="Wingdings" panose="05000000000000000000" pitchFamily="2" charset="2"/>
              <a:buChar char="§"/>
            </a:pPr>
            <a:r>
              <a:rPr lang="en-US" sz="1900" dirty="0"/>
              <a:t>Avoid using a colon before a list if it directly follows a verb or preposition that would ordinarily need no punctuation in that sentence.</a:t>
            </a:r>
          </a:p>
          <a:p>
            <a:pPr marL="558800" indent="-457200">
              <a:spcBef>
                <a:spcPts val="0"/>
              </a:spcBef>
              <a:buSzPts val="2000"/>
              <a:buFont typeface="+mj-lt"/>
              <a:buAutoNum type="arabicPeriod"/>
            </a:pPr>
            <a:r>
              <a:rPr lang="en-US" sz="2000" dirty="0"/>
              <a:t>Colons can be used before a noun or a noun phrase.</a:t>
            </a:r>
          </a:p>
          <a:p>
            <a:pPr marL="558800" indent="-457200">
              <a:spcBef>
                <a:spcPts val="0"/>
              </a:spcBef>
              <a:buSzPts val="2000"/>
              <a:buFont typeface="+mj-lt"/>
              <a:buAutoNum type="arabicPeriod"/>
            </a:pPr>
            <a:r>
              <a:rPr lang="en-US" sz="2000" dirty="0"/>
              <a:t>Colons can introduce a quote or other form of evidence.</a:t>
            </a:r>
          </a:p>
          <a:p>
            <a:pPr marL="558800" indent="-457200">
              <a:spcBef>
                <a:spcPts val="0"/>
              </a:spcBef>
              <a:buSzPts val="2000"/>
              <a:buFont typeface="+mj-lt"/>
              <a:buAutoNum type="arabicPeriod"/>
            </a:pPr>
            <a:r>
              <a:rPr lang="en-US" sz="2000" dirty="0"/>
              <a:t>Colons are used to illustrate the main point of the sentence by providing certain examples that restate or further explain the first clause.</a:t>
            </a:r>
          </a:p>
          <a:p>
            <a:pPr marL="558800" indent="-457200">
              <a:spcBef>
                <a:spcPts val="0"/>
              </a:spcBef>
              <a:buSzPts val="2000"/>
              <a:buFont typeface="+mj-lt"/>
              <a:buAutoNum type="arabicPeriod"/>
            </a:pPr>
            <a:r>
              <a:rPr lang="en-US" sz="2000" dirty="0"/>
              <a:t>Colons are used to separate units of time and ratios.</a:t>
            </a:r>
          </a:p>
          <a:p>
            <a:pPr marL="558800" indent="-457200">
              <a:spcBef>
                <a:spcPts val="0"/>
              </a:spcBef>
              <a:buSzPts val="2000"/>
              <a:buFont typeface="+mj-lt"/>
              <a:buAutoNum type="arabicPeriod"/>
            </a:pPr>
            <a:r>
              <a:rPr lang="en-US" sz="2000" dirty="0"/>
              <a:t>A colon can be used to separate a movie, book, or another piece of work’s title from its subtitle.</a:t>
            </a:r>
            <a:endParaRPr sz="2000" dirty="0"/>
          </a:p>
          <a:p>
            <a:pPr marL="0" lvl="0" indent="0" algn="l" rtl="0">
              <a:spcBef>
                <a:spcPts val="520"/>
              </a:spcBef>
              <a:spcAft>
                <a:spcPts val="0"/>
              </a:spcAft>
              <a:buNone/>
            </a:pPr>
            <a:endParaRPr dirty="0"/>
          </a:p>
        </p:txBody>
      </p:sp>
      <p:sp>
        <p:nvSpPr>
          <p:cNvPr id="170" name="Google Shape;170;g26eda6e89b8_0_90"/>
          <p:cNvSpPr txBox="1">
            <a:spLocks noGrp="1"/>
          </p:cNvSpPr>
          <p:nvPr>
            <p:ph type="title"/>
          </p:nvPr>
        </p:nvSpPr>
        <p:spPr>
          <a:xfrm>
            <a:off x="273050" y="58402"/>
            <a:ext cx="8229600" cy="85725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Colon Rules </a:t>
            </a:r>
            <a:endParaRPr dirty="0"/>
          </a:p>
        </p:txBody>
      </p:sp>
      <p:pic>
        <p:nvPicPr>
          <p:cNvPr id="171" name="Google Shape;171;g26eda6e89b8_0_90"/>
          <p:cNvPicPr preferRelativeResize="0"/>
          <p:nvPr/>
        </p:nvPicPr>
        <p:blipFill>
          <a:blip r:embed="rId3">
            <a:alphaModFix/>
          </a:blip>
          <a:stretch>
            <a:fillRect/>
          </a:stretch>
        </p:blipFill>
        <p:spPr>
          <a:xfrm>
            <a:off x="7169775" y="-333955"/>
            <a:ext cx="1974225" cy="1974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db18576f40_0_0"/>
          <p:cNvSpPr txBox="1">
            <a:spLocks noGrp="1"/>
          </p:cNvSpPr>
          <p:nvPr>
            <p:ph type="body" idx="1"/>
          </p:nvPr>
        </p:nvSpPr>
        <p:spPr>
          <a:xfrm>
            <a:off x="457200" y="1322173"/>
            <a:ext cx="5035506" cy="3008528"/>
          </a:xfrm>
          <a:prstGeom prst="rect">
            <a:avLst/>
          </a:prstGeom>
        </p:spPr>
        <p:txBody>
          <a:bodyPr spcFirstLastPara="1" wrap="square" lIns="91425" tIns="45700" rIns="91425" bIns="45700" anchor="t" anchorCtr="0">
            <a:normAutofit/>
          </a:bodyPr>
          <a:lstStyle/>
          <a:p>
            <a:pPr marL="577850" lvl="0" indent="-514350" algn="l" rtl="0">
              <a:spcBef>
                <a:spcPts val="520"/>
              </a:spcBef>
              <a:spcAft>
                <a:spcPts val="0"/>
              </a:spcAft>
              <a:buSzPts val="2600"/>
              <a:buFont typeface="+mj-lt"/>
              <a:buAutoNum type="arabicPeriod"/>
            </a:pPr>
            <a:r>
              <a:rPr lang="en-US" dirty="0"/>
              <a:t>Read the story.</a:t>
            </a:r>
          </a:p>
          <a:p>
            <a:pPr marL="577850" lvl="0" indent="-514350" algn="l" rtl="0">
              <a:spcBef>
                <a:spcPts val="520"/>
              </a:spcBef>
              <a:spcAft>
                <a:spcPts val="0"/>
              </a:spcAft>
              <a:buSzPts val="2600"/>
              <a:buFont typeface="+mj-lt"/>
              <a:buAutoNum type="arabicPeriod"/>
            </a:pPr>
            <a:r>
              <a:rPr lang="en-US" dirty="0"/>
              <a:t>Identify the colons.</a:t>
            </a:r>
          </a:p>
          <a:p>
            <a:pPr marL="577850" lvl="0" indent="-514350" algn="l" rtl="0">
              <a:spcBef>
                <a:spcPts val="520"/>
              </a:spcBef>
              <a:spcAft>
                <a:spcPts val="0"/>
              </a:spcAft>
              <a:buSzPts val="2600"/>
              <a:buFont typeface="+mj-lt"/>
              <a:buAutoNum type="arabicPeriod"/>
            </a:pPr>
            <a:r>
              <a:rPr lang="en-US" dirty="0"/>
              <a:t>Highlight what comes </a:t>
            </a:r>
            <a:r>
              <a:rPr lang="en-US" i="1" dirty="0">
                <a:solidFill>
                  <a:srgbClr val="6ACEF1"/>
                </a:solidFill>
              </a:rPr>
              <a:t>before</a:t>
            </a:r>
            <a:r>
              <a:rPr lang="en-US" dirty="0"/>
              <a:t> the colon in one color. </a:t>
            </a:r>
          </a:p>
          <a:p>
            <a:pPr marL="577850" lvl="0" indent="-514350" algn="l" rtl="0">
              <a:spcBef>
                <a:spcPts val="520"/>
              </a:spcBef>
              <a:spcAft>
                <a:spcPts val="0"/>
              </a:spcAft>
              <a:buSzPts val="2600"/>
              <a:buFont typeface="+mj-lt"/>
              <a:buAutoNum type="arabicPeriod"/>
            </a:pPr>
            <a:r>
              <a:rPr lang="en-US" dirty="0"/>
              <a:t>Highlight what comes </a:t>
            </a:r>
            <a:r>
              <a:rPr lang="en-US" i="1" dirty="0">
                <a:solidFill>
                  <a:srgbClr val="EB83B5"/>
                </a:solidFill>
              </a:rPr>
              <a:t>after</a:t>
            </a:r>
            <a:r>
              <a:rPr lang="en-US" dirty="0"/>
              <a:t> the colon in another color.</a:t>
            </a:r>
          </a:p>
        </p:txBody>
      </p:sp>
      <p:sp>
        <p:nvSpPr>
          <p:cNvPr id="186" name="Google Shape;186;g2db18576f40_0_0"/>
          <p:cNvSpPr txBox="1">
            <a:spLocks noGrp="1"/>
          </p:cNvSpPr>
          <p:nvPr>
            <p:ph type="title"/>
          </p:nvPr>
        </p:nvSpPr>
        <p:spPr>
          <a:xfrm>
            <a:off x="457200" y="34146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“Three Sisters” </a:t>
            </a:r>
            <a:endParaRPr dirty="0"/>
          </a:p>
        </p:txBody>
      </p:sp>
      <p:pic>
        <p:nvPicPr>
          <p:cNvPr id="3" name="Google Shape;187;g2db18576f40_0_0">
            <a:extLst>
              <a:ext uri="{FF2B5EF4-FFF2-40B4-BE49-F238E27FC236}">
                <a16:creationId xmlns:a16="http://schemas.microsoft.com/office/drawing/2014/main" id="{5161C635-5224-7123-F014-7D7803C97464}"/>
              </a:ext>
            </a:extLst>
          </p:cNvPr>
          <p:cNvPicPr preferRelativeResize="0"/>
          <p:nvPr/>
        </p:nvPicPr>
        <p:blipFill>
          <a:blip r:embed="rId3">
            <a:alphaModFix/>
          </a:blip>
          <a:stretch>
            <a:fillRect/>
          </a:stretch>
        </p:blipFill>
        <p:spPr>
          <a:xfrm>
            <a:off x="6007850" y="2000453"/>
            <a:ext cx="2678950" cy="1785975"/>
          </a:xfrm>
          <a:prstGeom prst="rect">
            <a:avLst/>
          </a:prstGeom>
          <a:noFill/>
          <a:ln>
            <a:noFill/>
          </a:ln>
        </p:spPr>
      </p:pic>
      <p:sp>
        <p:nvSpPr>
          <p:cNvPr id="4" name="Google Shape;190;g2db18576f40_0_0">
            <a:extLst>
              <a:ext uri="{FF2B5EF4-FFF2-40B4-BE49-F238E27FC236}">
                <a16:creationId xmlns:a16="http://schemas.microsoft.com/office/drawing/2014/main" id="{4678064B-938E-9578-FD36-0A7AE773D324}"/>
              </a:ext>
            </a:extLst>
          </p:cNvPr>
          <p:cNvSpPr txBox="1"/>
          <p:nvPr/>
        </p:nvSpPr>
        <p:spPr>
          <a:xfrm>
            <a:off x="6007850" y="1677411"/>
            <a:ext cx="2327400" cy="402957"/>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a:solidFill>
                  <a:schemeClr val="dk1"/>
                </a:solidFill>
                <a:latin typeface="Calibri"/>
                <a:ea typeface="Calibri"/>
                <a:cs typeface="Calibri"/>
                <a:sym typeface="Calibri"/>
              </a:rPr>
              <a:t>Three Sisters stew recipe</a:t>
            </a:r>
            <a:endParaRPr dirty="0">
              <a:solidFill>
                <a:schemeClr val="dk1"/>
              </a:solidFill>
              <a:latin typeface="Calibri"/>
              <a:ea typeface="Calibri"/>
              <a:cs typeface="Calibri"/>
              <a:sym typeface="Calibri"/>
            </a:endParaRPr>
          </a:p>
        </p:txBody>
      </p:sp>
      <p:pic>
        <p:nvPicPr>
          <p:cNvPr id="6" name="Picture 5" descr="A group of colorful ribbons with letters on them&#10;&#10;Description automatically generated">
            <a:extLst>
              <a:ext uri="{FF2B5EF4-FFF2-40B4-BE49-F238E27FC236}">
                <a16:creationId xmlns:a16="http://schemas.microsoft.com/office/drawing/2014/main" id="{7825D9A3-881E-14DB-BF93-42151A5C8ECA}"/>
              </a:ext>
            </a:extLst>
          </p:cNvPr>
          <p:cNvPicPr>
            <a:picLocks noChangeAspect="1"/>
          </p:cNvPicPr>
          <p:nvPr/>
        </p:nvPicPr>
        <p:blipFill>
          <a:blip r:embed="rId4"/>
          <a:stretch>
            <a:fillRect/>
          </a:stretch>
        </p:blipFill>
        <p:spPr>
          <a:xfrm>
            <a:off x="5907578" y="259281"/>
            <a:ext cx="1089159" cy="1021762"/>
          </a:xfrm>
          <a:prstGeom prst="rect">
            <a:avLst/>
          </a:prstGeom>
        </p:spPr>
      </p:pic>
      <p:pic>
        <p:nvPicPr>
          <p:cNvPr id="5" name="Google Shape;171;g26eda6e89b8_0_90">
            <a:extLst>
              <a:ext uri="{FF2B5EF4-FFF2-40B4-BE49-F238E27FC236}">
                <a16:creationId xmlns:a16="http://schemas.microsoft.com/office/drawing/2014/main" id="{8AB8943F-9638-03FD-6D4C-4C2D04B5E78D}"/>
              </a:ext>
            </a:extLst>
          </p:cNvPr>
          <p:cNvPicPr preferRelativeResize="0"/>
          <p:nvPr/>
        </p:nvPicPr>
        <p:blipFill>
          <a:blip r:embed="rId5">
            <a:alphaModFix/>
          </a:blip>
          <a:stretch>
            <a:fillRect/>
          </a:stretch>
        </p:blipFill>
        <p:spPr>
          <a:xfrm>
            <a:off x="7169775" y="-333955"/>
            <a:ext cx="1974225" cy="1974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db18576f40_0_0"/>
          <p:cNvSpPr txBox="1">
            <a:spLocks noGrp="1"/>
          </p:cNvSpPr>
          <p:nvPr>
            <p:ph type="body" idx="1"/>
          </p:nvPr>
        </p:nvSpPr>
        <p:spPr>
          <a:xfrm>
            <a:off x="457200" y="1291281"/>
            <a:ext cx="4663500" cy="2004369"/>
          </a:xfrm>
          <a:prstGeom prst="rect">
            <a:avLst/>
          </a:prstGeom>
        </p:spPr>
        <p:txBody>
          <a:bodyPr spcFirstLastPara="1" wrap="square" lIns="91425" tIns="45700" rIns="91425" bIns="45700" anchor="t" anchorCtr="0">
            <a:normAutofit/>
          </a:bodyPr>
          <a:lstStyle/>
          <a:p>
            <a:pPr marL="577850" lvl="0" indent="-514350" algn="l" rtl="0">
              <a:spcBef>
                <a:spcPts val="520"/>
              </a:spcBef>
              <a:spcAft>
                <a:spcPts val="0"/>
              </a:spcAft>
              <a:buSzPts val="2600"/>
              <a:buFont typeface="+mj-lt"/>
              <a:buAutoNum type="arabicPeriod"/>
            </a:pPr>
            <a:r>
              <a:rPr lang="en-US" dirty="0"/>
              <a:t>Re-read the story.</a:t>
            </a:r>
            <a:endParaRPr dirty="0"/>
          </a:p>
          <a:p>
            <a:pPr marL="577850" lvl="0" indent="-514350" algn="l" rtl="0">
              <a:spcBef>
                <a:spcPts val="0"/>
              </a:spcBef>
              <a:spcAft>
                <a:spcPts val="0"/>
              </a:spcAft>
              <a:buSzPts val="2600"/>
              <a:buFont typeface="+mj-lt"/>
              <a:buAutoNum type="arabicPeriod"/>
            </a:pPr>
            <a:r>
              <a:rPr lang="en-US" dirty="0"/>
              <a:t>In the margins, write down which rule the highlighted colons illustrate.</a:t>
            </a:r>
            <a:endParaRPr dirty="0"/>
          </a:p>
        </p:txBody>
      </p:sp>
      <p:sp>
        <p:nvSpPr>
          <p:cNvPr id="186" name="Google Shape;186;g2db18576f40_0_0"/>
          <p:cNvSpPr txBox="1">
            <a:spLocks noGrp="1"/>
          </p:cNvSpPr>
          <p:nvPr>
            <p:ph type="title"/>
          </p:nvPr>
        </p:nvSpPr>
        <p:spPr>
          <a:xfrm>
            <a:off x="457200" y="34432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“Three Sisters” </a:t>
            </a:r>
            <a:endParaRPr dirty="0"/>
          </a:p>
        </p:txBody>
      </p:sp>
      <p:pic>
        <p:nvPicPr>
          <p:cNvPr id="188" name="Google Shape;188;g2db18576f40_0_0"/>
          <p:cNvPicPr preferRelativeResize="0"/>
          <p:nvPr/>
        </p:nvPicPr>
        <p:blipFill>
          <a:blip r:embed="rId3">
            <a:alphaModFix/>
          </a:blip>
          <a:stretch>
            <a:fillRect/>
          </a:stretch>
        </p:blipFill>
        <p:spPr>
          <a:xfrm>
            <a:off x="5523470" y="634975"/>
            <a:ext cx="3163330" cy="3251200"/>
          </a:xfrm>
          <a:prstGeom prst="rect">
            <a:avLst/>
          </a:prstGeom>
          <a:noFill/>
          <a:ln>
            <a:noFill/>
          </a:ln>
        </p:spPr>
      </p:pic>
      <p:sp>
        <p:nvSpPr>
          <p:cNvPr id="189" name="Google Shape;189;g2db18576f40_0_0"/>
          <p:cNvSpPr txBox="1"/>
          <p:nvPr/>
        </p:nvSpPr>
        <p:spPr>
          <a:xfrm>
            <a:off x="5523470" y="3886175"/>
            <a:ext cx="23274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libri"/>
                <a:ea typeface="Calibri"/>
                <a:cs typeface="Calibri"/>
                <a:sym typeface="Calibri"/>
              </a:rPr>
              <a:t>Mayan depiction of Huichol Maize Mother and her Five Daughters</a:t>
            </a: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560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sp>
        <p:nvSpPr>
          <p:cNvPr id="169" name="Google Shape;169;g26eda6e89b8_0_90"/>
          <p:cNvSpPr txBox="1">
            <a:spLocks noGrp="1"/>
          </p:cNvSpPr>
          <p:nvPr>
            <p:ph type="body" idx="4294967295"/>
          </p:nvPr>
        </p:nvSpPr>
        <p:spPr>
          <a:xfrm>
            <a:off x="396081" y="962025"/>
            <a:ext cx="8351837" cy="3215837"/>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sz="2000" dirty="0"/>
              <a:t>Colons are most often used to introduce lists</a:t>
            </a:r>
            <a:endParaRPr sz="2000" dirty="0"/>
          </a:p>
          <a:p>
            <a:pPr marL="914400" lvl="1" indent="-355600" algn="l" rtl="0">
              <a:spcBef>
                <a:spcPts val="0"/>
              </a:spcBef>
              <a:spcAft>
                <a:spcPts val="0"/>
              </a:spcAft>
              <a:buSzPts val="2000"/>
              <a:buFont typeface="Wingdings" panose="05000000000000000000" pitchFamily="2" charset="2"/>
              <a:buChar char="§"/>
            </a:pPr>
            <a:r>
              <a:rPr lang="en-US" sz="1600" dirty="0"/>
              <a:t>Avoid using a colon before a list if it directly follows a verb or preposition that would ordinarily need no punctuation in that sentence.</a:t>
            </a:r>
            <a:endParaRPr sz="1600" dirty="0"/>
          </a:p>
          <a:p>
            <a:pPr marL="457200" lvl="0" indent="-393700" algn="l" rtl="0">
              <a:spcBef>
                <a:spcPts val="0"/>
              </a:spcBef>
              <a:spcAft>
                <a:spcPts val="0"/>
              </a:spcAft>
              <a:buSzPts val="2600"/>
              <a:buAutoNum type="arabicPeriod"/>
            </a:pPr>
            <a:r>
              <a:rPr lang="en-US" sz="2000" dirty="0"/>
              <a:t>Colons can be used before a noun or a noun phrase</a:t>
            </a:r>
            <a:endParaRPr sz="2000" dirty="0"/>
          </a:p>
          <a:p>
            <a:pPr marL="457200" lvl="0" indent="-387350" algn="l" rtl="0">
              <a:spcBef>
                <a:spcPts val="0"/>
              </a:spcBef>
              <a:spcAft>
                <a:spcPts val="0"/>
              </a:spcAft>
              <a:buSzPts val="2500"/>
              <a:buAutoNum type="arabicPeriod"/>
            </a:pPr>
            <a:r>
              <a:rPr lang="en-US" sz="2000" dirty="0"/>
              <a:t>Colons can introduce a quote or other form of evidence</a:t>
            </a:r>
          </a:p>
          <a:p>
            <a:pPr marL="457200" lvl="0" indent="-393700" algn="l" rtl="0">
              <a:spcBef>
                <a:spcPts val="0"/>
              </a:spcBef>
              <a:spcAft>
                <a:spcPts val="0"/>
              </a:spcAft>
              <a:buSzPts val="2600"/>
              <a:buAutoNum type="arabicPeriod"/>
            </a:pPr>
            <a:r>
              <a:rPr lang="en-US" sz="2000" dirty="0"/>
              <a:t>Colons are used to illustrate the main point of the sentence by providing certain examples that restate or further explain the first clause.</a:t>
            </a:r>
            <a:endParaRPr sz="2000" dirty="0"/>
          </a:p>
          <a:p>
            <a:pPr marL="457200" lvl="0" indent="-393700" algn="l" rtl="0">
              <a:spcBef>
                <a:spcPts val="0"/>
              </a:spcBef>
              <a:spcAft>
                <a:spcPts val="0"/>
              </a:spcAft>
              <a:buSzPts val="2600"/>
              <a:buAutoNum type="arabicPeriod"/>
            </a:pPr>
            <a:r>
              <a:rPr lang="en-US" sz="2000" dirty="0"/>
              <a:t>Colons are used to separate units of time and ratios.</a:t>
            </a:r>
            <a:endParaRPr sz="2000" dirty="0"/>
          </a:p>
          <a:p>
            <a:pPr marL="457200" lvl="0" indent="-393700" algn="l" rtl="0">
              <a:spcBef>
                <a:spcPts val="0"/>
              </a:spcBef>
              <a:spcAft>
                <a:spcPts val="0"/>
              </a:spcAft>
              <a:buSzPts val="2600"/>
              <a:buAutoNum type="arabicPeriod"/>
            </a:pPr>
            <a:r>
              <a:rPr lang="en-US" sz="2000" dirty="0"/>
              <a:t>A colon can be used to separate a movie, book, or another piece of work’s title from its subtitle.</a:t>
            </a:r>
            <a:endParaRPr sz="2000" dirty="0"/>
          </a:p>
          <a:p>
            <a:pPr marL="0" lvl="0" indent="0" algn="l" rtl="0">
              <a:spcBef>
                <a:spcPts val="520"/>
              </a:spcBef>
              <a:spcAft>
                <a:spcPts val="0"/>
              </a:spcAft>
              <a:buNone/>
            </a:pPr>
            <a:endParaRPr dirty="0"/>
          </a:p>
        </p:txBody>
      </p:sp>
      <p:sp>
        <p:nvSpPr>
          <p:cNvPr id="170" name="Google Shape;170;g26eda6e89b8_0_90"/>
          <p:cNvSpPr txBox="1">
            <a:spLocks noGrp="1"/>
          </p:cNvSpPr>
          <p:nvPr>
            <p:ph type="title" idx="4294967295"/>
          </p:nvPr>
        </p:nvSpPr>
        <p:spPr>
          <a:xfrm>
            <a:off x="714777" y="104775"/>
            <a:ext cx="8229600" cy="85725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Colon Rules </a:t>
            </a:r>
            <a:endParaRPr dirty="0"/>
          </a:p>
        </p:txBody>
      </p:sp>
      <p:pic>
        <p:nvPicPr>
          <p:cNvPr id="171" name="Google Shape;171;g26eda6e89b8_0_90"/>
          <p:cNvPicPr preferRelativeResize="0"/>
          <p:nvPr/>
        </p:nvPicPr>
        <p:blipFill>
          <a:blip r:embed="rId3">
            <a:alphaModFix/>
          </a:blip>
          <a:stretch>
            <a:fillRect/>
          </a:stretch>
        </p:blipFill>
        <p:spPr>
          <a:xfrm>
            <a:off x="7169775" y="0"/>
            <a:ext cx="1974225" cy="1974225"/>
          </a:xfrm>
          <a:prstGeom prst="rect">
            <a:avLst/>
          </a:prstGeom>
          <a:noFill/>
          <a:ln>
            <a:noFill/>
          </a:ln>
        </p:spPr>
      </p:pic>
    </p:spTree>
    <p:extLst>
      <p:ext uri="{BB962C8B-B14F-4D97-AF65-F5344CB8AC3E}">
        <p14:creationId xmlns:p14="http://schemas.microsoft.com/office/powerpoint/2010/main" val="261034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70e1897442_0_0"/>
          <p:cNvSpPr txBox="1">
            <a:spLocks noGrp="1"/>
          </p:cNvSpPr>
          <p:nvPr>
            <p:ph type="body" idx="1"/>
          </p:nvPr>
        </p:nvSpPr>
        <p:spPr>
          <a:xfrm>
            <a:off x="457200" y="1309352"/>
            <a:ext cx="8229600" cy="2621298"/>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Review your notes on colons used in the story. </a:t>
            </a:r>
            <a:endParaRPr dirty="0"/>
          </a:p>
          <a:p>
            <a:pPr marL="0" lvl="0" indent="0" algn="l" rtl="0">
              <a:spcBef>
                <a:spcPts val="520"/>
              </a:spcBef>
              <a:spcAft>
                <a:spcPts val="0"/>
              </a:spcAft>
              <a:buNone/>
            </a:pPr>
            <a:r>
              <a:rPr lang="en-US" dirty="0"/>
              <a:t>Respond to the following: </a:t>
            </a:r>
            <a:endParaRPr dirty="0"/>
          </a:p>
          <a:p>
            <a:pPr marL="457200" lvl="0" indent="-381317" algn="l" rtl="0">
              <a:spcBef>
                <a:spcPts val="520"/>
              </a:spcBef>
              <a:spcAft>
                <a:spcPts val="0"/>
              </a:spcAft>
              <a:buSzPct val="100000"/>
              <a:buAutoNum type="arabicPeriod"/>
            </a:pPr>
            <a:r>
              <a:rPr lang="en-US" sz="2400" dirty="0"/>
              <a:t>What </a:t>
            </a:r>
            <a:r>
              <a:rPr lang="en-US" sz="2400" b="1" dirty="0"/>
              <a:t>Assumptions</a:t>
            </a:r>
            <a:r>
              <a:rPr lang="en-US" sz="2400" dirty="0"/>
              <a:t> does the author of the text hold? </a:t>
            </a:r>
            <a:endParaRPr sz="2400" dirty="0"/>
          </a:p>
          <a:p>
            <a:pPr marL="457200" lvl="0" indent="-381317" algn="l" rtl="0">
              <a:spcBef>
                <a:spcPts val="0"/>
              </a:spcBef>
              <a:spcAft>
                <a:spcPts val="0"/>
              </a:spcAft>
              <a:buSzPct val="100000"/>
              <a:buAutoNum type="arabicPeriod"/>
            </a:pPr>
            <a:r>
              <a:rPr lang="en-US" sz="2400" dirty="0"/>
              <a:t>What colon choices do you </a:t>
            </a:r>
            <a:r>
              <a:rPr lang="en-US" sz="2400" b="1" dirty="0"/>
              <a:t>Agree</a:t>
            </a:r>
            <a:r>
              <a:rPr lang="en-US" sz="2400" dirty="0"/>
              <a:t> with in the text? </a:t>
            </a:r>
            <a:endParaRPr sz="2400" dirty="0"/>
          </a:p>
          <a:p>
            <a:pPr marL="457200" lvl="0" indent="-381317" algn="l" rtl="0">
              <a:spcBef>
                <a:spcPts val="0"/>
              </a:spcBef>
              <a:spcAft>
                <a:spcPts val="0"/>
              </a:spcAft>
              <a:buSzPct val="100000"/>
              <a:buAutoNum type="arabicPeriod"/>
            </a:pPr>
            <a:r>
              <a:rPr lang="en-US" sz="2400" dirty="0"/>
              <a:t>What colon choices do you want to </a:t>
            </a:r>
            <a:r>
              <a:rPr lang="en-US" sz="2400" b="1" dirty="0"/>
              <a:t>Argue</a:t>
            </a:r>
            <a:r>
              <a:rPr lang="en-US" sz="2400" dirty="0"/>
              <a:t> with in the text? </a:t>
            </a:r>
            <a:endParaRPr sz="2400" dirty="0"/>
          </a:p>
          <a:p>
            <a:pPr marL="457200" lvl="0" indent="-381317" algn="l" rtl="0">
              <a:spcBef>
                <a:spcPts val="0"/>
              </a:spcBef>
              <a:spcAft>
                <a:spcPts val="0"/>
              </a:spcAft>
              <a:buSzPct val="100000"/>
              <a:buAutoNum type="arabicPeriod"/>
            </a:pPr>
            <a:r>
              <a:rPr lang="en-US" sz="2400" dirty="0"/>
              <a:t>What colon choices of the text do you want to </a:t>
            </a:r>
            <a:r>
              <a:rPr lang="en-US" sz="2400" b="1" dirty="0"/>
              <a:t>Aspire</a:t>
            </a:r>
            <a:r>
              <a:rPr lang="en-US" sz="2400" dirty="0"/>
              <a:t> to?</a:t>
            </a:r>
            <a:endParaRPr sz="2400" dirty="0"/>
          </a:p>
          <a:p>
            <a:pPr marL="0" lvl="0" indent="0" algn="l" rtl="0">
              <a:spcBef>
                <a:spcPts val="520"/>
              </a:spcBef>
              <a:spcAft>
                <a:spcPts val="0"/>
              </a:spcAft>
              <a:buNone/>
            </a:pPr>
            <a:endParaRPr dirty="0"/>
          </a:p>
        </p:txBody>
      </p:sp>
      <p:sp>
        <p:nvSpPr>
          <p:cNvPr id="203" name="Google Shape;203;g270e1897442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Four A’s of Analysis</a:t>
            </a:r>
            <a:endParaRPr dirty="0"/>
          </a:p>
        </p:txBody>
      </p:sp>
      <p:pic>
        <p:nvPicPr>
          <p:cNvPr id="204" name="Google Shape;204;g270e1897442_0_0"/>
          <p:cNvPicPr preferRelativeResize="0"/>
          <p:nvPr/>
        </p:nvPicPr>
        <p:blipFill>
          <a:blip r:embed="rId3">
            <a:alphaModFix/>
          </a:blip>
          <a:stretch>
            <a:fillRect/>
          </a:stretch>
        </p:blipFill>
        <p:spPr>
          <a:xfrm>
            <a:off x="7444675" y="307250"/>
            <a:ext cx="1242125" cy="1242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cf02e7f087_0_6"/>
          <p:cNvSpPr txBox="1">
            <a:spLocks noGrp="1"/>
          </p:cNvSpPr>
          <p:nvPr>
            <p:ph type="body" idx="1"/>
          </p:nvPr>
        </p:nvSpPr>
        <p:spPr>
          <a:xfrm>
            <a:off x="457200" y="1296275"/>
            <a:ext cx="8313000" cy="3089692"/>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Choose one of the following news article styles of writing while incorporating colons:</a:t>
            </a:r>
            <a:endParaRPr dirty="0"/>
          </a:p>
          <a:p>
            <a:r>
              <a:rPr lang="en-US" dirty="0"/>
              <a:t>Investigative Journalism - Researches and informs on a specific topic</a:t>
            </a:r>
            <a:endParaRPr dirty="0"/>
          </a:p>
          <a:p>
            <a:pPr marL="457200" lvl="0" indent="-393700" algn="l" rtl="0">
              <a:spcBef>
                <a:spcPts val="0"/>
              </a:spcBef>
              <a:spcAft>
                <a:spcPts val="0"/>
              </a:spcAft>
              <a:buSzPts val="2600"/>
              <a:buChar char="•"/>
            </a:pPr>
            <a:r>
              <a:rPr lang="en-US" dirty="0"/>
              <a:t>Op-Ed - Expresses the opinion of an author</a:t>
            </a:r>
            <a:endParaRPr dirty="0"/>
          </a:p>
          <a:p>
            <a:pPr marL="457200" lvl="0" indent="-393700" algn="l" rtl="0">
              <a:spcBef>
                <a:spcPts val="0"/>
              </a:spcBef>
              <a:spcAft>
                <a:spcPts val="0"/>
              </a:spcAft>
              <a:buSzPts val="2600"/>
              <a:buChar char="•"/>
            </a:pPr>
            <a:r>
              <a:rPr lang="en-US" dirty="0"/>
              <a:t>Feature - Covers a single topic in detail usually with anecdotal evidence</a:t>
            </a:r>
            <a:endParaRPr dirty="0"/>
          </a:p>
        </p:txBody>
      </p:sp>
      <p:sp>
        <p:nvSpPr>
          <p:cNvPr id="210" name="Google Shape;210;g2cf02e7f087_0_6"/>
          <p:cNvSpPr txBox="1">
            <a:spLocks noGrp="1"/>
          </p:cNvSpPr>
          <p:nvPr>
            <p:ph type="title"/>
          </p:nvPr>
        </p:nvSpPr>
        <p:spPr>
          <a:xfrm>
            <a:off x="457200" y="333738"/>
            <a:ext cx="8229600" cy="6288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Writing an Article</a:t>
            </a:r>
            <a:endParaRPr dirty="0"/>
          </a:p>
        </p:txBody>
      </p:sp>
      <p:pic>
        <p:nvPicPr>
          <p:cNvPr id="211" name="Google Shape;211;g2cf02e7f087_0_6"/>
          <p:cNvPicPr preferRelativeResize="0"/>
          <p:nvPr/>
        </p:nvPicPr>
        <p:blipFill>
          <a:blip r:embed="rId3">
            <a:alphaModFix/>
          </a:blip>
          <a:stretch>
            <a:fillRect/>
          </a:stretch>
        </p:blipFill>
        <p:spPr>
          <a:xfrm>
            <a:off x="7596850" y="0"/>
            <a:ext cx="1547150" cy="1547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dc2b68485b_0_21"/>
          <p:cNvSpPr txBox="1">
            <a:spLocks noGrp="1"/>
          </p:cNvSpPr>
          <p:nvPr>
            <p:ph type="body" idx="4294967295"/>
          </p:nvPr>
        </p:nvSpPr>
        <p:spPr>
          <a:xfrm>
            <a:off x="289256" y="1390650"/>
            <a:ext cx="4040188" cy="495300"/>
          </a:xfrm>
          <a:prstGeom prst="rect">
            <a:avLst/>
          </a:prstGeom>
        </p:spPr>
        <p:txBody>
          <a:bodyPr spcFirstLastPara="1" wrap="square" lIns="45700" tIns="0" rIns="45700" bIns="0" anchor="ctr" anchorCtr="0">
            <a:noAutofit/>
          </a:bodyPr>
          <a:lstStyle/>
          <a:p>
            <a:pPr marL="0" lvl="0" indent="0" algn="l" rtl="0">
              <a:spcBef>
                <a:spcPts val="520"/>
              </a:spcBef>
              <a:spcAft>
                <a:spcPts val="0"/>
              </a:spcAft>
              <a:buNone/>
            </a:pPr>
            <a:r>
              <a:rPr lang="en-US" sz="2600" b="1" dirty="0">
                <a:solidFill>
                  <a:schemeClr val="dk1"/>
                </a:solidFill>
              </a:rPr>
              <a:t>Investigative Journalism </a:t>
            </a:r>
            <a:endParaRPr b="1" dirty="0"/>
          </a:p>
        </p:txBody>
      </p:sp>
      <p:sp>
        <p:nvSpPr>
          <p:cNvPr id="218" name="Google Shape;218;g2dc2b68485b_0_21"/>
          <p:cNvSpPr txBox="1">
            <a:spLocks noGrp="1"/>
          </p:cNvSpPr>
          <p:nvPr>
            <p:ph type="body" idx="4294967295"/>
          </p:nvPr>
        </p:nvSpPr>
        <p:spPr>
          <a:xfrm>
            <a:off x="5102225" y="1395413"/>
            <a:ext cx="3121069" cy="490537"/>
          </a:xfrm>
          <a:prstGeom prst="rect">
            <a:avLst/>
          </a:prstGeom>
        </p:spPr>
        <p:txBody>
          <a:bodyPr spcFirstLastPara="1" wrap="square" lIns="45700" tIns="0" rIns="45700" bIns="0" anchor="ctr" anchorCtr="0">
            <a:normAutofit/>
          </a:bodyPr>
          <a:lstStyle/>
          <a:p>
            <a:pPr marL="0" lvl="0" indent="0" algn="l" rtl="0">
              <a:spcBef>
                <a:spcPts val="520"/>
              </a:spcBef>
              <a:spcAft>
                <a:spcPts val="0"/>
              </a:spcAft>
              <a:buNone/>
            </a:pPr>
            <a:r>
              <a:rPr lang="en-US" sz="2600" b="1" dirty="0">
                <a:solidFill>
                  <a:schemeClr val="dk1"/>
                </a:solidFill>
              </a:rPr>
              <a:t>Op-Ed</a:t>
            </a:r>
            <a:endParaRPr b="1" dirty="0"/>
          </a:p>
        </p:txBody>
      </p:sp>
      <p:sp>
        <p:nvSpPr>
          <p:cNvPr id="219" name="Google Shape;219;g2dc2b68485b_0_21"/>
          <p:cNvSpPr txBox="1">
            <a:spLocks noGrp="1"/>
          </p:cNvSpPr>
          <p:nvPr>
            <p:ph type="body" idx="4294967295"/>
          </p:nvPr>
        </p:nvSpPr>
        <p:spPr>
          <a:xfrm>
            <a:off x="289256" y="1974850"/>
            <a:ext cx="4040188" cy="2795588"/>
          </a:xfrm>
          <a:prstGeom prst="rect">
            <a:avLst/>
          </a:prstGeom>
        </p:spPr>
        <p:txBody>
          <a:bodyPr spcFirstLastPara="1" wrap="square" lIns="91425" tIns="0" rIns="91425" bIns="45700" anchor="t" anchorCtr="0">
            <a:normAutofit lnSpcReduction="10000"/>
          </a:bodyPr>
          <a:lstStyle/>
          <a:p>
            <a:pPr marL="0" lvl="0" indent="0" algn="l" rtl="0">
              <a:spcBef>
                <a:spcPts val="400"/>
              </a:spcBef>
              <a:spcAft>
                <a:spcPts val="0"/>
              </a:spcAft>
              <a:buNone/>
            </a:pPr>
            <a:r>
              <a:rPr lang="en-US" sz="2208" dirty="0"/>
              <a:t>Investigate a specific dish and its roots.</a:t>
            </a:r>
            <a:endParaRPr sz="2208" dirty="0"/>
          </a:p>
          <a:p>
            <a:pPr marL="457200" lvl="0" indent="-368811" algn="l" rtl="0">
              <a:spcBef>
                <a:spcPts val="340"/>
              </a:spcBef>
              <a:spcAft>
                <a:spcPts val="0"/>
              </a:spcAft>
              <a:buSzPts val="2208"/>
              <a:buChar char="•"/>
            </a:pPr>
            <a:r>
              <a:rPr lang="en-US" sz="2208" dirty="0"/>
              <a:t>Describe the dish and its ingredients.</a:t>
            </a:r>
            <a:endParaRPr sz="2208" dirty="0"/>
          </a:p>
          <a:p>
            <a:pPr marL="457200" lvl="0" indent="-368811" algn="l" rtl="0">
              <a:spcBef>
                <a:spcPts val="0"/>
              </a:spcBef>
              <a:spcAft>
                <a:spcPts val="0"/>
              </a:spcAft>
              <a:buSzPts val="2208"/>
              <a:buChar char="•"/>
            </a:pPr>
            <a:r>
              <a:rPr lang="en-US" sz="2208" dirty="0"/>
              <a:t>Where did it originate?</a:t>
            </a:r>
            <a:endParaRPr sz="2208" dirty="0"/>
          </a:p>
          <a:p>
            <a:pPr marL="457200" lvl="0" indent="-368811" algn="l" rtl="0">
              <a:spcBef>
                <a:spcPts val="0"/>
              </a:spcBef>
              <a:spcAft>
                <a:spcPts val="0"/>
              </a:spcAft>
              <a:buSzPts val="2208"/>
              <a:buChar char="•"/>
            </a:pPr>
            <a:r>
              <a:rPr lang="en-US" sz="2208" dirty="0"/>
              <a:t>What makes it significant and/or how it impacts a specific culture?</a:t>
            </a:r>
            <a:endParaRPr sz="1900" dirty="0"/>
          </a:p>
        </p:txBody>
      </p:sp>
      <p:sp>
        <p:nvSpPr>
          <p:cNvPr id="220" name="Google Shape;220;g2dc2b68485b_0_21"/>
          <p:cNvSpPr txBox="1">
            <a:spLocks noGrp="1"/>
          </p:cNvSpPr>
          <p:nvPr>
            <p:ph type="body" idx="4294967295"/>
          </p:nvPr>
        </p:nvSpPr>
        <p:spPr>
          <a:xfrm>
            <a:off x="4572001" y="1885949"/>
            <a:ext cx="4572000" cy="3136811"/>
          </a:xfrm>
          <a:prstGeom prst="rect">
            <a:avLst/>
          </a:prstGeom>
        </p:spPr>
        <p:txBody>
          <a:bodyPr spcFirstLastPara="1" wrap="square" lIns="91425" tIns="0" rIns="91425" bIns="45700" anchor="t" anchorCtr="0">
            <a:noAutofit/>
          </a:bodyPr>
          <a:lstStyle/>
          <a:p>
            <a:pPr marL="88900" lvl="0" indent="0" algn="l" rtl="0">
              <a:spcBef>
                <a:spcPts val="400"/>
              </a:spcBef>
              <a:spcAft>
                <a:spcPts val="0"/>
              </a:spcAft>
              <a:buSzPts val="2200"/>
              <a:buNone/>
            </a:pPr>
            <a:r>
              <a:rPr lang="en-US" sz="2200" dirty="0"/>
              <a:t>Choose an unconventional dish to review.</a:t>
            </a:r>
            <a:endParaRPr sz="2200" dirty="0"/>
          </a:p>
          <a:p>
            <a:pPr marL="457200" lvl="0" indent="-368300" algn="l" rtl="0">
              <a:spcBef>
                <a:spcPts val="0"/>
              </a:spcBef>
              <a:spcAft>
                <a:spcPts val="0"/>
              </a:spcAft>
              <a:buSzPts val="2200"/>
              <a:buChar char="•"/>
            </a:pPr>
            <a:r>
              <a:rPr lang="en-US" sz="2200" dirty="0"/>
              <a:t>Describe the dish and its ingredients.</a:t>
            </a:r>
            <a:endParaRPr sz="2200" dirty="0"/>
          </a:p>
          <a:p>
            <a:pPr marL="457200" lvl="0" indent="-368300" algn="l" rtl="0">
              <a:spcBef>
                <a:spcPts val="0"/>
              </a:spcBef>
              <a:spcAft>
                <a:spcPts val="0"/>
              </a:spcAft>
              <a:buSzPts val="2200"/>
              <a:buChar char="•"/>
            </a:pPr>
            <a:r>
              <a:rPr lang="en-US" sz="2200" dirty="0"/>
              <a:t>Explain why you like or dislike it.</a:t>
            </a:r>
          </a:p>
          <a:p>
            <a:pPr marL="457200" lvl="0" indent="-368300" algn="l" rtl="0">
              <a:spcBef>
                <a:spcPts val="0"/>
              </a:spcBef>
              <a:spcAft>
                <a:spcPts val="0"/>
              </a:spcAft>
              <a:buSzPts val="2200"/>
              <a:buChar char="•"/>
            </a:pPr>
            <a:r>
              <a:rPr lang="en-US" sz="2200" dirty="0"/>
              <a:t>Explain what makes your opinion controversial compared to the general public.</a:t>
            </a:r>
            <a:endParaRPr sz="2200" dirty="0"/>
          </a:p>
        </p:txBody>
      </p:sp>
      <p:pic>
        <p:nvPicPr>
          <p:cNvPr id="221" name="Google Shape;221;g2dc2b68485b_0_21"/>
          <p:cNvPicPr preferRelativeResize="0"/>
          <p:nvPr/>
        </p:nvPicPr>
        <p:blipFill>
          <a:blip r:embed="rId3">
            <a:alphaModFix/>
          </a:blip>
          <a:stretch>
            <a:fillRect/>
          </a:stretch>
        </p:blipFill>
        <p:spPr>
          <a:xfrm>
            <a:off x="7596850" y="0"/>
            <a:ext cx="1547150" cy="1547150"/>
          </a:xfrm>
          <a:prstGeom prst="rect">
            <a:avLst/>
          </a:prstGeom>
          <a:noFill/>
          <a:ln>
            <a:noFill/>
          </a:ln>
        </p:spPr>
      </p:pic>
      <p:pic>
        <p:nvPicPr>
          <p:cNvPr id="3" name="Picture 2">
            <a:extLst>
              <a:ext uri="{FF2B5EF4-FFF2-40B4-BE49-F238E27FC236}">
                <a16:creationId xmlns:a16="http://schemas.microsoft.com/office/drawing/2014/main" id="{DC7547F0-CCF9-E17B-9D9E-B5A77305CECF}"/>
              </a:ext>
            </a:extLst>
          </p:cNvPr>
          <p:cNvPicPr>
            <a:picLocks noChangeAspect="1"/>
          </p:cNvPicPr>
          <p:nvPr/>
        </p:nvPicPr>
        <p:blipFill>
          <a:blip r:embed="rId4"/>
          <a:stretch>
            <a:fillRect/>
          </a:stretch>
        </p:blipFill>
        <p:spPr>
          <a:xfrm>
            <a:off x="248837" y="373062"/>
            <a:ext cx="8504657" cy="11400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9694-E15F-012E-2C88-2025807997B7}"/>
              </a:ext>
            </a:extLst>
          </p:cNvPr>
          <p:cNvSpPr>
            <a:spLocks noGrp="1"/>
          </p:cNvSpPr>
          <p:nvPr>
            <p:ph type="title"/>
          </p:nvPr>
        </p:nvSpPr>
        <p:spPr/>
        <p:txBody>
          <a:bodyPr/>
          <a:lstStyle/>
          <a:p>
            <a:r>
              <a:rPr lang="en-US" dirty="0"/>
              <a:t>Writing an Article</a:t>
            </a:r>
          </a:p>
        </p:txBody>
      </p:sp>
      <p:sp>
        <p:nvSpPr>
          <p:cNvPr id="3" name="Text Placeholder 2">
            <a:extLst>
              <a:ext uri="{FF2B5EF4-FFF2-40B4-BE49-F238E27FC236}">
                <a16:creationId xmlns:a16="http://schemas.microsoft.com/office/drawing/2014/main" id="{6E454A20-8423-7817-CD1E-75476ED2A0B2}"/>
              </a:ext>
            </a:extLst>
          </p:cNvPr>
          <p:cNvSpPr>
            <a:spLocks noGrp="1"/>
          </p:cNvSpPr>
          <p:nvPr>
            <p:ph type="body" idx="1"/>
          </p:nvPr>
        </p:nvSpPr>
        <p:spPr>
          <a:xfrm>
            <a:off x="471950" y="1160204"/>
            <a:ext cx="4038600" cy="2682562"/>
          </a:xfrm>
        </p:spPr>
        <p:txBody>
          <a:bodyPr>
            <a:normAutofit/>
          </a:bodyPr>
          <a:lstStyle/>
          <a:p>
            <a:pPr marL="0" lvl="0" indent="0" algn="l" rtl="0">
              <a:spcBef>
                <a:spcPts val="400"/>
              </a:spcBef>
              <a:spcAft>
                <a:spcPts val="0"/>
              </a:spcAft>
              <a:buNone/>
            </a:pPr>
            <a:r>
              <a:rPr lang="en-US" sz="2400" b="1" dirty="0"/>
              <a:t>Feature</a:t>
            </a:r>
          </a:p>
          <a:p>
            <a:pPr marL="0" lvl="0" indent="0" algn="l" rtl="0">
              <a:spcBef>
                <a:spcPts val="400"/>
              </a:spcBef>
              <a:spcAft>
                <a:spcPts val="0"/>
              </a:spcAft>
              <a:buNone/>
            </a:pPr>
            <a:r>
              <a:rPr lang="en-US" sz="1900" dirty="0"/>
              <a:t>Interview a person in your life who cooks or makes a favorite dish. </a:t>
            </a:r>
          </a:p>
          <a:p>
            <a:pPr marL="457200" lvl="0" indent="-364582" algn="l" rtl="0">
              <a:spcBef>
                <a:spcPts val="400"/>
              </a:spcBef>
              <a:spcAft>
                <a:spcPts val="0"/>
              </a:spcAft>
              <a:buSzPts val="2141"/>
              <a:buChar char="•"/>
            </a:pPr>
            <a:r>
              <a:rPr lang="en-US" sz="1800" dirty="0"/>
              <a:t>Provide a brief biography of the person being interviewed.</a:t>
            </a:r>
          </a:p>
          <a:p>
            <a:pPr marL="457200" lvl="0" indent="-364582" algn="l" rtl="0">
              <a:spcBef>
                <a:spcPts val="0"/>
              </a:spcBef>
              <a:spcAft>
                <a:spcPts val="0"/>
              </a:spcAft>
              <a:buSzPts val="2141"/>
              <a:buChar char="•"/>
            </a:pPr>
            <a:r>
              <a:rPr lang="en-US" sz="1800" dirty="0"/>
              <a:t>Describe how they cook the dish.</a:t>
            </a:r>
          </a:p>
          <a:p>
            <a:pPr marL="457200" lvl="0" indent="-364582" algn="l" rtl="0">
              <a:spcBef>
                <a:spcPts val="0"/>
              </a:spcBef>
              <a:spcAft>
                <a:spcPts val="0"/>
              </a:spcAft>
              <a:buSzPts val="2141"/>
              <a:buChar char="•"/>
            </a:pPr>
            <a:r>
              <a:rPr lang="en-US" sz="1800" dirty="0"/>
              <a:t>Transcribe your Q&amp;A session.</a:t>
            </a:r>
          </a:p>
          <a:p>
            <a:pPr marL="76200" indent="0">
              <a:buNone/>
            </a:pPr>
            <a:endParaRPr lang="en-US" dirty="0"/>
          </a:p>
        </p:txBody>
      </p:sp>
      <p:sp>
        <p:nvSpPr>
          <p:cNvPr id="4" name="Text Placeholder 3">
            <a:extLst>
              <a:ext uri="{FF2B5EF4-FFF2-40B4-BE49-F238E27FC236}">
                <a16:creationId xmlns:a16="http://schemas.microsoft.com/office/drawing/2014/main" id="{9D4C320A-3048-F624-459C-6BACE4AF4E74}"/>
              </a:ext>
            </a:extLst>
          </p:cNvPr>
          <p:cNvSpPr>
            <a:spLocks noGrp="1"/>
          </p:cNvSpPr>
          <p:nvPr>
            <p:ph type="body" idx="2"/>
          </p:nvPr>
        </p:nvSpPr>
        <p:spPr>
          <a:xfrm>
            <a:off x="4627100" y="1160204"/>
            <a:ext cx="4038600" cy="3448256"/>
          </a:xfrm>
        </p:spPr>
        <p:txBody>
          <a:bodyPr>
            <a:normAutofit lnSpcReduction="10000"/>
          </a:bodyPr>
          <a:lstStyle/>
          <a:p>
            <a:pPr marL="76200" indent="0">
              <a:buNone/>
            </a:pPr>
            <a:r>
              <a:rPr lang="en-US" b="1" dirty="0"/>
              <a:t>Using AI</a:t>
            </a:r>
          </a:p>
          <a:p>
            <a:pPr marL="0" lvl="0" indent="0" algn="l" rtl="0">
              <a:spcBef>
                <a:spcPts val="360"/>
              </a:spcBef>
              <a:spcAft>
                <a:spcPts val="0"/>
              </a:spcAft>
              <a:buNone/>
            </a:pPr>
            <a:r>
              <a:rPr lang="en-US" sz="1800" dirty="0"/>
              <a:t>If time doesn’t permit a personal interview, interview a chatbot about your favorite dish instead. </a:t>
            </a:r>
          </a:p>
          <a:p>
            <a:pPr indent="-355600">
              <a:spcBef>
                <a:spcPts val="360"/>
              </a:spcBef>
              <a:buSzPct val="100000"/>
            </a:pPr>
            <a:r>
              <a:rPr lang="en-US" sz="1800" dirty="0"/>
              <a:t>Access </a:t>
            </a:r>
            <a:r>
              <a:rPr lang="en-US" sz="1800" dirty="0" err="1"/>
              <a:t>Chatgpt</a:t>
            </a:r>
            <a:r>
              <a:rPr lang="en-US" sz="1800" dirty="0"/>
              <a:t> (or another platform). </a:t>
            </a:r>
          </a:p>
          <a:p>
            <a:pPr indent="-355600">
              <a:spcBef>
                <a:spcPts val="0"/>
              </a:spcBef>
              <a:buSzPct val="100000"/>
            </a:pPr>
            <a:r>
              <a:rPr lang="en-US" sz="1800" dirty="0"/>
              <a:t>Type in a prompt similar to the following: </a:t>
            </a:r>
          </a:p>
          <a:p>
            <a:pPr lvl="1">
              <a:spcBef>
                <a:spcPts val="0"/>
              </a:spcBef>
              <a:buSzPct val="100000"/>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rPr>
              <a:t>“Pretend to be a grandmother who loves to cook homemade tamales every year during Fiesta in San Antonio, TX. You are being interviewed for the school newspaper. </a:t>
            </a:r>
          </a:p>
          <a:p>
            <a:pPr marL="558800" lvl="1" indent="0">
              <a:spcBef>
                <a:spcPts val="0"/>
              </a:spcBef>
              <a:buSzPct val="100000"/>
              <a:buNone/>
            </a:pPr>
            <a:r>
              <a:rPr lang="en-US" sz="1200" dirty="0">
                <a:solidFill>
                  <a:srgbClr val="000000"/>
                </a:solidFill>
                <a:effectLst/>
                <a:latin typeface="Calibri" panose="020F0502020204030204" pitchFamily="34" charset="0"/>
                <a:ea typeface="Calibri" panose="020F0502020204030204" pitchFamily="34" charset="0"/>
              </a:rPr>
              <a:t>	Here are a few questions…” </a:t>
            </a:r>
            <a:endParaRPr lang="en-US" sz="1200" dirty="0">
              <a:effectLst/>
              <a:latin typeface="Times New Roman" panose="02020603050405020304" pitchFamily="18" charset="0"/>
              <a:ea typeface="Times New Roman" panose="02020603050405020304" pitchFamily="18" charset="0"/>
            </a:endParaRPr>
          </a:p>
          <a:p>
            <a:pPr marL="457200" lvl="0" indent="-355600" algn="l" rtl="0">
              <a:spcBef>
                <a:spcPts val="0"/>
              </a:spcBef>
              <a:spcAft>
                <a:spcPts val="0"/>
              </a:spcAft>
              <a:buSzPct val="100000"/>
              <a:buAutoNum type="arabicPeriod"/>
            </a:pPr>
            <a:endParaRPr lang="en-US" sz="1800" dirty="0"/>
          </a:p>
          <a:p>
            <a:pPr marL="76200" indent="0">
              <a:buNone/>
            </a:pPr>
            <a:endParaRPr lang="en-US" b="1" dirty="0"/>
          </a:p>
        </p:txBody>
      </p:sp>
      <p:pic>
        <p:nvPicPr>
          <p:cNvPr id="5" name="Google Shape;233;g2dc2b68485b_0_13">
            <a:extLst>
              <a:ext uri="{FF2B5EF4-FFF2-40B4-BE49-F238E27FC236}">
                <a16:creationId xmlns:a16="http://schemas.microsoft.com/office/drawing/2014/main" id="{FE54FCF4-4600-52FB-2775-22812E416691}"/>
              </a:ext>
            </a:extLst>
          </p:cNvPr>
          <p:cNvPicPr preferRelativeResize="0"/>
          <p:nvPr/>
        </p:nvPicPr>
        <p:blipFill>
          <a:blip r:embed="rId2">
            <a:alphaModFix/>
          </a:blip>
          <a:stretch>
            <a:fillRect/>
          </a:stretch>
        </p:blipFill>
        <p:spPr>
          <a:xfrm>
            <a:off x="6153150" y="245219"/>
            <a:ext cx="986500" cy="914986"/>
          </a:xfrm>
          <a:prstGeom prst="rect">
            <a:avLst/>
          </a:prstGeom>
          <a:noFill/>
          <a:ln>
            <a:noFill/>
          </a:ln>
        </p:spPr>
      </p:pic>
      <p:pic>
        <p:nvPicPr>
          <p:cNvPr id="6" name="Google Shape;228;g2dc2b68485b_0_13">
            <a:extLst>
              <a:ext uri="{FF2B5EF4-FFF2-40B4-BE49-F238E27FC236}">
                <a16:creationId xmlns:a16="http://schemas.microsoft.com/office/drawing/2014/main" id="{EF6DEE7B-4FF8-F010-523B-C0DA73432C44}"/>
              </a:ext>
            </a:extLst>
          </p:cNvPr>
          <p:cNvPicPr preferRelativeResize="0"/>
          <p:nvPr/>
        </p:nvPicPr>
        <p:blipFill>
          <a:blip r:embed="rId3">
            <a:alphaModFix/>
          </a:blip>
          <a:stretch>
            <a:fillRect/>
          </a:stretch>
        </p:blipFill>
        <p:spPr>
          <a:xfrm>
            <a:off x="7708900" y="0"/>
            <a:ext cx="1435100" cy="1317938"/>
          </a:xfrm>
          <a:prstGeom prst="rect">
            <a:avLst/>
          </a:prstGeom>
          <a:noFill/>
          <a:ln>
            <a:noFill/>
          </a:ln>
        </p:spPr>
      </p:pic>
    </p:spTree>
    <p:extLst>
      <p:ext uri="{BB962C8B-B14F-4D97-AF65-F5344CB8AC3E}">
        <p14:creationId xmlns:p14="http://schemas.microsoft.com/office/powerpoint/2010/main" val="192463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741592" y="1933948"/>
            <a:ext cx="7851648" cy="1557633"/>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br>
              <a:rPr lang="en-US" dirty="0"/>
            </a:br>
            <a:br>
              <a:rPr lang="en-US" dirty="0"/>
            </a:br>
            <a:br>
              <a:rPr lang="en-US" dirty="0"/>
            </a:br>
            <a:br>
              <a:rPr lang="en-US" dirty="0"/>
            </a:br>
            <a:br>
              <a:rPr lang="en-US" dirty="0"/>
            </a:br>
            <a:br>
              <a:rPr lang="en-US" dirty="0"/>
            </a:br>
            <a:br>
              <a:rPr lang="en-US" dirty="0"/>
            </a:br>
            <a:r>
              <a:rPr lang="en-US" dirty="0"/>
              <a:t>Cooking with Colons:</a:t>
            </a:r>
            <a:br>
              <a:rPr lang="en-US" dirty="0"/>
            </a:br>
            <a:r>
              <a:rPr lang="en-US" dirty="0"/>
              <a:t>Using Colons to Enhance Your Writing</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cf02e7f087_0_11"/>
          <p:cNvSpPr txBox="1">
            <a:spLocks noGrp="1"/>
          </p:cNvSpPr>
          <p:nvPr>
            <p:ph type="body" idx="1"/>
          </p:nvPr>
        </p:nvSpPr>
        <p:spPr>
          <a:xfrm>
            <a:off x="457200" y="857400"/>
            <a:ext cx="7207857" cy="4181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dirty="0"/>
              <a:t>Your article must be 4-5 paragraphs long and include at least 2 photos.</a:t>
            </a:r>
            <a:endParaRPr sz="2200" dirty="0"/>
          </a:p>
          <a:p>
            <a:pPr marL="457200" lvl="0" indent="-368300" algn="l" rtl="0">
              <a:lnSpc>
                <a:spcPct val="115000"/>
              </a:lnSpc>
              <a:spcBef>
                <a:spcPts val="0"/>
              </a:spcBef>
              <a:spcAft>
                <a:spcPts val="0"/>
              </a:spcAft>
              <a:buSzPts val="2200"/>
              <a:buAutoNum type="arabicPeriod"/>
            </a:pPr>
            <a:r>
              <a:rPr lang="en-US" sz="2200" dirty="0"/>
              <a:t>Go to </a:t>
            </a:r>
            <a:r>
              <a:rPr lang="en-US" sz="2200" u="sng" dirty="0">
                <a:solidFill>
                  <a:srgbClr val="1155CC"/>
                </a:solidFill>
                <a:hlinkClick r:id="rId3">
                  <a:extLst>
                    <a:ext uri="{A12FA001-AC4F-418D-AE19-62706E023703}">
                      <ahyp:hlinkClr xmlns:ahyp="http://schemas.microsoft.com/office/drawing/2018/hyperlinkcolor" val="tx"/>
                    </a:ext>
                  </a:extLst>
                </a:hlinkClick>
              </a:rPr>
              <a:t>Canva.com</a:t>
            </a:r>
            <a:r>
              <a:rPr lang="en-US" sz="2200" dirty="0"/>
              <a:t> or scan the QR code.</a:t>
            </a:r>
            <a:endParaRPr sz="2200" dirty="0"/>
          </a:p>
          <a:p>
            <a:pPr marL="457200" lvl="0" indent="-368300" algn="l" rtl="0">
              <a:lnSpc>
                <a:spcPct val="115000"/>
              </a:lnSpc>
              <a:spcBef>
                <a:spcPts val="0"/>
              </a:spcBef>
              <a:spcAft>
                <a:spcPts val="0"/>
              </a:spcAft>
              <a:buSzPts val="2200"/>
              <a:buAutoNum type="arabicPeriod"/>
            </a:pPr>
            <a:r>
              <a:rPr lang="en-US" sz="2200" dirty="0"/>
              <a:t>Sign in with your school email by selecting </a:t>
            </a:r>
            <a:r>
              <a:rPr lang="en-US" sz="2200" i="1" dirty="0"/>
              <a:t>Continue with Google</a:t>
            </a:r>
            <a:r>
              <a:rPr lang="en-US" sz="2200" dirty="0"/>
              <a:t>. Next, select your school email.</a:t>
            </a:r>
            <a:endParaRPr sz="2200" dirty="0"/>
          </a:p>
          <a:p>
            <a:pPr marL="457200" lvl="0" indent="-368300" algn="l" rtl="0">
              <a:lnSpc>
                <a:spcPct val="115000"/>
              </a:lnSpc>
              <a:spcBef>
                <a:spcPts val="0"/>
              </a:spcBef>
              <a:spcAft>
                <a:spcPts val="0"/>
              </a:spcAft>
              <a:buSzPts val="2200"/>
              <a:buAutoNum type="arabicPeriod"/>
            </a:pPr>
            <a:r>
              <a:rPr lang="en-US" sz="2200" dirty="0"/>
              <a:t>Go to the search bar and select Canva Templates. Next, type in </a:t>
            </a:r>
            <a:r>
              <a:rPr lang="en-US" sz="2200" i="1" dirty="0"/>
              <a:t>Articles</a:t>
            </a:r>
            <a:r>
              <a:rPr lang="en-US" sz="2200" dirty="0"/>
              <a:t>.</a:t>
            </a:r>
            <a:endParaRPr sz="2200" dirty="0"/>
          </a:p>
          <a:p>
            <a:pPr marL="457200" lvl="0" indent="-368300" algn="l" rtl="0">
              <a:lnSpc>
                <a:spcPct val="115000"/>
              </a:lnSpc>
              <a:spcBef>
                <a:spcPts val="0"/>
              </a:spcBef>
              <a:spcAft>
                <a:spcPts val="0"/>
              </a:spcAft>
              <a:buSzPts val="2200"/>
              <a:buAutoNum type="arabicPeriod"/>
            </a:pPr>
            <a:r>
              <a:rPr lang="en-US" sz="2200" dirty="0"/>
              <a:t>Choose an article template.</a:t>
            </a:r>
            <a:endParaRPr sz="2200" dirty="0"/>
          </a:p>
          <a:p>
            <a:pPr marL="0" lvl="0" indent="0" algn="l" rtl="0">
              <a:lnSpc>
                <a:spcPct val="115000"/>
              </a:lnSpc>
              <a:spcBef>
                <a:spcPts val="0"/>
              </a:spcBef>
              <a:spcAft>
                <a:spcPts val="0"/>
              </a:spcAft>
              <a:buNone/>
            </a:pPr>
            <a:r>
              <a:rPr lang="en-US" sz="2200" dirty="0"/>
              <a:t>When completed, share your article (upper righthand corner) by downloading it and submit it to Canvas/Google Classroom</a:t>
            </a:r>
            <a:endParaRPr sz="2200" dirty="0"/>
          </a:p>
        </p:txBody>
      </p:sp>
      <p:sp>
        <p:nvSpPr>
          <p:cNvPr id="240" name="Google Shape;240;g2cf02e7f087_0_11"/>
          <p:cNvSpPr txBox="1">
            <a:spLocks noGrp="1"/>
          </p:cNvSpPr>
          <p:nvPr>
            <p:ph type="title"/>
          </p:nvPr>
        </p:nvSpPr>
        <p:spPr>
          <a:xfrm>
            <a:off x="457200" y="228599"/>
            <a:ext cx="8229600" cy="6288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Using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Canva</a:t>
            </a:r>
            <a:endParaRPr dirty="0"/>
          </a:p>
        </p:txBody>
      </p:sp>
      <p:pic>
        <p:nvPicPr>
          <p:cNvPr id="241" name="Google Shape;241;g2cf02e7f087_0_11"/>
          <p:cNvPicPr preferRelativeResize="0"/>
          <p:nvPr/>
        </p:nvPicPr>
        <p:blipFill>
          <a:blip r:embed="rId4">
            <a:alphaModFix/>
          </a:blip>
          <a:stretch>
            <a:fillRect/>
          </a:stretch>
        </p:blipFill>
        <p:spPr>
          <a:xfrm>
            <a:off x="7514225" y="1084200"/>
            <a:ext cx="1430000" cy="143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45"/>
        <p:cNvGrpSpPr/>
        <p:nvPr/>
      </p:nvGrpSpPr>
      <p:grpSpPr>
        <a:xfrm>
          <a:off x="0" y="0"/>
          <a:ext cx="0" cy="0"/>
          <a:chOff x="0" y="0"/>
          <a:chExt cx="0" cy="0"/>
        </a:xfrm>
      </p:grpSpPr>
      <p:sp>
        <p:nvSpPr>
          <p:cNvPr id="246" name="Google Shape;246;g270f15dee61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Canva Templates</a:t>
            </a:r>
            <a:endParaRPr/>
          </a:p>
        </p:txBody>
      </p:sp>
      <p:pic>
        <p:nvPicPr>
          <p:cNvPr id="247" name="Google Shape;247;g270f15dee61_0_0"/>
          <p:cNvPicPr preferRelativeResize="0"/>
          <p:nvPr/>
        </p:nvPicPr>
        <p:blipFill>
          <a:blip r:embed="rId3">
            <a:alphaModFix/>
          </a:blip>
          <a:stretch>
            <a:fillRect/>
          </a:stretch>
        </p:blipFill>
        <p:spPr>
          <a:xfrm>
            <a:off x="3320101" y="1213663"/>
            <a:ext cx="2349180" cy="2807627"/>
          </a:xfrm>
          <a:prstGeom prst="rect">
            <a:avLst/>
          </a:prstGeom>
          <a:noFill/>
          <a:ln>
            <a:noFill/>
          </a:ln>
        </p:spPr>
      </p:pic>
      <p:pic>
        <p:nvPicPr>
          <p:cNvPr id="248" name="Google Shape;248;g270f15dee61_0_0"/>
          <p:cNvPicPr preferRelativeResize="0"/>
          <p:nvPr/>
        </p:nvPicPr>
        <p:blipFill>
          <a:blip r:embed="rId4">
            <a:alphaModFix/>
          </a:blip>
          <a:stretch>
            <a:fillRect/>
          </a:stretch>
        </p:blipFill>
        <p:spPr>
          <a:xfrm>
            <a:off x="513236" y="1213663"/>
            <a:ext cx="2475905" cy="2864382"/>
          </a:xfrm>
          <a:prstGeom prst="rect">
            <a:avLst/>
          </a:prstGeom>
          <a:noFill/>
          <a:ln>
            <a:noFill/>
          </a:ln>
        </p:spPr>
      </p:pic>
      <p:pic>
        <p:nvPicPr>
          <p:cNvPr id="249" name="Google Shape;249;g270f15dee61_0_0"/>
          <p:cNvPicPr preferRelativeResize="0"/>
          <p:nvPr/>
        </p:nvPicPr>
        <p:blipFill>
          <a:blip r:embed="rId5">
            <a:alphaModFix/>
          </a:blip>
          <a:stretch>
            <a:fillRect/>
          </a:stretch>
        </p:blipFill>
        <p:spPr>
          <a:xfrm>
            <a:off x="5934141" y="1213663"/>
            <a:ext cx="2138296" cy="2807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da9953c3fe_0_0"/>
          <p:cNvSpPr txBox="1">
            <a:spLocks noGrp="1"/>
          </p:cNvSpPr>
          <p:nvPr>
            <p:ph type="body" idx="1"/>
          </p:nvPr>
        </p:nvSpPr>
        <p:spPr>
          <a:xfrm>
            <a:off x="0" y="857400"/>
            <a:ext cx="8421600" cy="4181400"/>
          </a:xfrm>
          <a:prstGeom prst="rect">
            <a:avLst/>
          </a:prstGeom>
        </p:spPr>
        <p:txBody>
          <a:bodyPr spcFirstLastPara="1" wrap="square" lIns="91425" tIns="45700" rIns="91425" bIns="45700" anchor="t" anchorCtr="0">
            <a:noAutofit/>
          </a:bodyPr>
          <a:lstStyle/>
          <a:p>
            <a:pPr marL="292100" marR="292100" lvl="0" indent="0" algn="l" rtl="0">
              <a:lnSpc>
                <a:spcPct val="115000"/>
              </a:lnSpc>
              <a:spcBef>
                <a:spcPts val="1200"/>
              </a:spcBef>
              <a:spcAft>
                <a:spcPts val="0"/>
              </a:spcAft>
              <a:buClr>
                <a:schemeClr val="dk1"/>
              </a:buClr>
              <a:buSzPts val="1100"/>
              <a:buFont typeface="Arial"/>
              <a:buNone/>
            </a:pPr>
            <a:r>
              <a:rPr lang="en-US" sz="1300" dirty="0"/>
              <a:t>Talking on the phone in a public space is bad etiquette. There are always exceptions to this rule, but casual conversations should be saved for when you are alone or in the privacy of your own home. </a:t>
            </a:r>
            <a:r>
              <a:rPr lang="en-US" sz="1300" u="sng" dirty="0"/>
              <a:t>When I was waiting to check out at the local grocery store, the lady in front of me was loudly talking to a friend on the phone. I heard everything her dating woes, her work troubles, her financial issues, and her friend’s personal problems.</a:t>
            </a:r>
            <a:r>
              <a:rPr lang="en-US" sz="1300" dirty="0"/>
              <a:t> It was uncomfortable for me, the cashier, and everyone else in line. When venting or discussing personal issues in public, opt for texting.</a:t>
            </a:r>
            <a:endParaRPr sz="1300" dirty="0"/>
          </a:p>
          <a:p>
            <a:pPr marL="457200" marR="292100" lvl="0" indent="-311150" algn="l" rtl="0">
              <a:spcBef>
                <a:spcPts val="1200"/>
              </a:spcBef>
              <a:spcAft>
                <a:spcPts val="0"/>
              </a:spcAft>
              <a:buSzPts val="1300"/>
              <a:buAutoNum type="alphaUcPeriod"/>
            </a:pPr>
            <a:r>
              <a:rPr lang="en-US" sz="1300" dirty="0"/>
              <a:t>No Change</a:t>
            </a:r>
            <a:endParaRPr sz="1300" dirty="0"/>
          </a:p>
          <a:p>
            <a:pPr marL="457200" marR="292100" lvl="0" indent="-311150" algn="l" rtl="0">
              <a:spcBef>
                <a:spcPts val="1000"/>
              </a:spcBef>
              <a:spcAft>
                <a:spcPts val="0"/>
              </a:spcAft>
              <a:buSzPts val="1300"/>
              <a:buAutoNum type="alphaUcPeriod"/>
            </a:pPr>
            <a:r>
              <a:rPr lang="en-US" sz="1300" dirty="0"/>
              <a:t>When I was waiting to check out at the local grocery store: the lady in front of me was loudly talking to a friend on the phone. I heard everything her dating woes, her work troubles, her financial issues, and her friend’s personal problems.</a:t>
            </a:r>
            <a:endParaRPr sz="1300" dirty="0"/>
          </a:p>
          <a:p>
            <a:pPr marL="457200" marR="292100" lvl="0" indent="-311150" algn="l" rtl="0">
              <a:spcBef>
                <a:spcPts val="1000"/>
              </a:spcBef>
              <a:spcAft>
                <a:spcPts val="0"/>
              </a:spcAft>
              <a:buSzPts val="1300"/>
              <a:buAutoNum type="alphaUcPeriod"/>
            </a:pPr>
            <a:r>
              <a:rPr lang="en-US" sz="1300" dirty="0"/>
              <a:t>When I was waiting to check out at the local grocery store, the lady in front of me was loudly talking to a friend on the phone. I heard everything: her dating woes, her work troubles, her financial issues, and her friend’s personal problems</a:t>
            </a:r>
            <a:endParaRPr sz="1300" dirty="0"/>
          </a:p>
          <a:p>
            <a:pPr marL="457200" marR="292100" lvl="0" indent="-311150" algn="l" rtl="0">
              <a:spcBef>
                <a:spcPts val="1200"/>
              </a:spcBef>
              <a:spcAft>
                <a:spcPts val="1000"/>
              </a:spcAft>
              <a:buSzPts val="1300"/>
              <a:buAutoNum type="alphaUcPeriod"/>
            </a:pPr>
            <a:r>
              <a:rPr lang="en-US" sz="1300" dirty="0"/>
              <a:t>When I was waiting to check out at the local grocery store, the lady in front of me was loudly talking to a friend on the phone: I heard everything, her dating woes, her work troubles, her financial issues, and her friend’s personal problems.</a:t>
            </a:r>
            <a:endParaRPr sz="1300" dirty="0"/>
          </a:p>
        </p:txBody>
      </p:sp>
      <p:sp>
        <p:nvSpPr>
          <p:cNvPr id="255" name="Google Shape;255;g2da9953c3fe_0_0"/>
          <p:cNvSpPr txBox="1">
            <a:spLocks noGrp="1"/>
          </p:cNvSpPr>
          <p:nvPr>
            <p:ph type="title"/>
          </p:nvPr>
        </p:nvSpPr>
        <p:spPr>
          <a:xfrm>
            <a:off x="457200" y="228599"/>
            <a:ext cx="8229600" cy="6288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Practice ACT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Question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da9953c3fe_0_5"/>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Practice ACT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Question</a:t>
            </a:r>
            <a:r>
              <a:rPr lang="en-US" dirty="0"/>
              <a:t> | Answer</a:t>
            </a:r>
            <a:endParaRPr dirty="0"/>
          </a:p>
        </p:txBody>
      </p:sp>
      <p:graphicFrame>
        <p:nvGraphicFramePr>
          <p:cNvPr id="261" name="Google Shape;261;g2da9953c3fe_0_5"/>
          <p:cNvGraphicFramePr/>
          <p:nvPr>
            <p:extLst>
              <p:ext uri="{D42A27DB-BD31-4B8C-83A1-F6EECF244321}">
                <p14:modId xmlns:p14="http://schemas.microsoft.com/office/powerpoint/2010/main" val="3992556307"/>
              </p:ext>
            </p:extLst>
          </p:nvPr>
        </p:nvGraphicFramePr>
        <p:xfrm>
          <a:off x="457200" y="1318900"/>
          <a:ext cx="8406275" cy="3554818"/>
        </p:xfrm>
        <a:graphic>
          <a:graphicData uri="http://schemas.openxmlformats.org/drawingml/2006/table">
            <a:tbl>
              <a:tblPr>
                <a:noFill/>
                <a:tableStyleId>{E6C2C411-F8A4-4768-B85D-19B103DD22CF}</a:tableStyleId>
              </a:tblPr>
              <a:tblGrid>
                <a:gridCol w="4039800">
                  <a:extLst>
                    <a:ext uri="{9D8B030D-6E8A-4147-A177-3AD203B41FA5}">
                      <a16:colId xmlns:a16="http://schemas.microsoft.com/office/drawing/2014/main" val="20000"/>
                    </a:ext>
                  </a:extLst>
                </a:gridCol>
                <a:gridCol w="4366475">
                  <a:extLst>
                    <a:ext uri="{9D8B030D-6E8A-4147-A177-3AD203B41FA5}">
                      <a16:colId xmlns:a16="http://schemas.microsoft.com/office/drawing/2014/main" val="20001"/>
                    </a:ext>
                  </a:extLst>
                </a:gridCol>
              </a:tblGrid>
              <a:tr h="590350">
                <a:tc>
                  <a:txBody>
                    <a:bodyPr/>
                    <a:lstStyle/>
                    <a:p>
                      <a:pPr marL="0" lvl="0" indent="0" algn="ctr" rtl="0">
                        <a:spcBef>
                          <a:spcPts val="0"/>
                        </a:spcBef>
                        <a:spcAft>
                          <a:spcPts val="0"/>
                        </a:spcAft>
                        <a:buNone/>
                      </a:pPr>
                      <a:r>
                        <a:rPr lang="en-US" sz="2600">
                          <a:solidFill>
                            <a:schemeClr val="lt1"/>
                          </a:solidFill>
                          <a:latin typeface="Calibri"/>
                          <a:ea typeface="Calibri"/>
                          <a:cs typeface="Calibri"/>
                          <a:sym typeface="Calibri"/>
                        </a:rPr>
                        <a:t>Answer</a:t>
                      </a:r>
                      <a:endParaRPr sz="2600">
                        <a:solidFill>
                          <a:schemeClr val="lt1"/>
                        </a:solidFill>
                        <a:latin typeface="Calibri"/>
                        <a:ea typeface="Calibri"/>
                        <a:cs typeface="Calibri"/>
                        <a:sym typeface="Calibri"/>
                      </a:endParaRPr>
                    </a:p>
                  </a:txBody>
                  <a:tcPr marL="91425" marR="91425" marT="91425" marB="91425">
                    <a:solidFill>
                      <a:schemeClr val="accent2"/>
                    </a:solidFill>
                  </a:tcPr>
                </a:tc>
                <a:tc>
                  <a:txBody>
                    <a:bodyPr/>
                    <a:lstStyle/>
                    <a:p>
                      <a:pPr marL="0" lvl="0" indent="0" algn="ctr" rtl="0">
                        <a:spcBef>
                          <a:spcPts val="0"/>
                        </a:spcBef>
                        <a:spcAft>
                          <a:spcPts val="0"/>
                        </a:spcAft>
                        <a:buNone/>
                      </a:pPr>
                      <a:r>
                        <a:rPr lang="en-US" sz="2600">
                          <a:solidFill>
                            <a:schemeClr val="lt1"/>
                          </a:solidFill>
                          <a:latin typeface="Calibri"/>
                          <a:ea typeface="Calibri"/>
                          <a:cs typeface="Calibri"/>
                          <a:sym typeface="Calibri"/>
                        </a:rPr>
                        <a:t>Explanation</a:t>
                      </a:r>
                      <a:endParaRPr sz="2600">
                        <a:solidFill>
                          <a:schemeClr val="lt1"/>
                        </a:solidFill>
                        <a:latin typeface="Calibri"/>
                        <a:ea typeface="Calibri"/>
                        <a:cs typeface="Calibri"/>
                        <a:sym typeface="Calibri"/>
                      </a:endParaRPr>
                    </a:p>
                  </a:txBody>
                  <a:tcPr marL="91425" marR="91425" marT="91425" marB="91425">
                    <a:solidFill>
                      <a:schemeClr val="accent2"/>
                    </a:solidFill>
                  </a:tcPr>
                </a:tc>
                <a:extLst>
                  <a:ext uri="{0D108BD9-81ED-4DB2-BD59-A6C34878D82A}">
                    <a16:rowId xmlns:a16="http://schemas.microsoft.com/office/drawing/2014/main" val="10000"/>
                  </a:ext>
                </a:extLst>
              </a:tr>
              <a:tr h="2498400">
                <a:tc>
                  <a:txBody>
                    <a:bodyPr/>
                    <a:lstStyle/>
                    <a:p>
                      <a:pPr marL="0" marR="292100" lvl="0" indent="0" algn="l" rtl="0">
                        <a:lnSpc>
                          <a:spcPct val="115000"/>
                        </a:lnSpc>
                        <a:spcBef>
                          <a:spcPts val="1200"/>
                        </a:spcBef>
                        <a:spcAft>
                          <a:spcPts val="1200"/>
                        </a:spcAft>
                        <a:buNone/>
                      </a:pPr>
                      <a:r>
                        <a:rPr lang="en-US" sz="2000" b="1" dirty="0">
                          <a:solidFill>
                            <a:schemeClr val="accent6"/>
                          </a:solidFill>
                          <a:latin typeface="Calibri"/>
                          <a:ea typeface="Calibri"/>
                          <a:cs typeface="Calibri"/>
                          <a:sym typeface="Calibri"/>
                        </a:rPr>
                        <a:t>C. </a:t>
                      </a:r>
                      <a:r>
                        <a:rPr lang="en-US" sz="2000" dirty="0">
                          <a:solidFill>
                            <a:schemeClr val="dk1"/>
                          </a:solidFill>
                          <a:latin typeface="Calibri"/>
                          <a:ea typeface="Calibri"/>
                          <a:cs typeface="Calibri"/>
                          <a:sym typeface="Calibri"/>
                        </a:rPr>
                        <a:t>When I was waiting to check out at the local grocery store, the lady in front of me was loudly talking to a friend on the phone. I heard everything: her dating woes, her work troubles, her financial issues, and her friend’s personal problems.</a:t>
                      </a:r>
                      <a:r>
                        <a:rPr lang="en-US" sz="2000" b="1" dirty="0">
                          <a:solidFill>
                            <a:schemeClr val="accent6"/>
                          </a:solidFill>
                          <a:latin typeface="Calibri"/>
                          <a:ea typeface="Calibri"/>
                          <a:cs typeface="Calibri"/>
                          <a:sym typeface="Calibri"/>
                        </a:rPr>
                        <a:t> </a:t>
                      </a:r>
                      <a:endParaRPr sz="2000" dirty="0"/>
                    </a:p>
                  </a:txBody>
                  <a:tcPr marL="91425" marR="91425" marT="91425" marB="91425"/>
                </a:tc>
                <a:tc>
                  <a:txBody>
                    <a:bodyPr/>
                    <a:lstStyle/>
                    <a:p>
                      <a:pPr marL="0" marR="292100" lvl="0" indent="0" algn="l" rtl="0">
                        <a:lnSpc>
                          <a:spcPct val="115000"/>
                        </a:lnSpc>
                        <a:spcBef>
                          <a:spcPts val="1200"/>
                        </a:spcBef>
                        <a:spcAft>
                          <a:spcPts val="0"/>
                        </a:spcAft>
                        <a:buClr>
                          <a:schemeClr val="dk1"/>
                        </a:buClr>
                        <a:buSzPts val="1100"/>
                        <a:buFont typeface="Arial"/>
                        <a:buNone/>
                      </a:pPr>
                      <a:r>
                        <a:rPr lang="en-US" sz="2000" dirty="0">
                          <a:solidFill>
                            <a:schemeClr val="dk1"/>
                          </a:solidFill>
                          <a:latin typeface="Calibri"/>
                          <a:ea typeface="Calibri"/>
                          <a:cs typeface="Calibri"/>
                          <a:sym typeface="Calibri"/>
                        </a:rPr>
                        <a:t>The correct choice is C because it follows the rule: “Colons are used to illustrate the main point of the sentence by providing certain examples that restate or further explain the first clause.”</a:t>
                      </a:r>
                      <a:endParaRPr sz="2000" dirty="0">
                        <a:solidFill>
                          <a:schemeClr val="dk1"/>
                        </a:solidFill>
                        <a:latin typeface="Calibri"/>
                        <a:ea typeface="Calibri"/>
                        <a:cs typeface="Calibri"/>
                        <a:sym typeface="Calibri"/>
                      </a:endParaRPr>
                    </a:p>
                    <a:p>
                      <a:pPr marL="0" marR="292100" lvl="0" indent="0" algn="l" rtl="0">
                        <a:lnSpc>
                          <a:spcPct val="115000"/>
                        </a:lnSpc>
                        <a:spcBef>
                          <a:spcPts val="1200"/>
                        </a:spcBef>
                        <a:spcAft>
                          <a:spcPts val="1200"/>
                        </a:spcAft>
                        <a:buClr>
                          <a:schemeClr val="dk1"/>
                        </a:buClr>
                        <a:buSzPts val="1100"/>
                        <a:buFont typeface="Arial"/>
                        <a:buNone/>
                      </a:pPr>
                      <a:endParaRPr sz="2200" dirty="0">
                        <a:solidFill>
                          <a:schemeClr val="dk1"/>
                        </a:solidFill>
                        <a:highlight>
                          <a:srgbClr val="FFFF00"/>
                        </a:highlight>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00" name="Google Shape;100;p3"/>
          <p:cNvSpPr txBox="1">
            <a:spLocks noGrp="1"/>
          </p:cNvSpPr>
          <p:nvPr>
            <p:ph type="body" idx="1"/>
          </p:nvPr>
        </p:nvSpPr>
        <p:spPr>
          <a:xfrm>
            <a:off x="530352" y="2028498"/>
            <a:ext cx="8200180" cy="1132284"/>
          </a:xfrm>
          <a:prstGeom prst="rect">
            <a:avLst/>
          </a:prstGeom>
          <a:noFill/>
          <a:ln>
            <a:noFill/>
          </a:ln>
        </p:spPr>
        <p:txBody>
          <a:bodyPr spcFirstLastPara="1" wrap="square" lIns="45700" tIns="45700" rIns="45700" bIns="45700" anchor="t" anchorCtr="0">
            <a:noAutofit/>
          </a:bodyPr>
          <a:lstStyle/>
          <a:p>
            <a:pPr marL="457200" lvl="0" indent="-381317" algn="l" rtl="0">
              <a:lnSpc>
                <a:spcPct val="115000"/>
              </a:lnSpc>
              <a:spcBef>
                <a:spcPts val="0"/>
              </a:spcBef>
              <a:spcAft>
                <a:spcPts val="0"/>
              </a:spcAft>
              <a:buClr>
                <a:srgbClr val="FFFFFF"/>
              </a:buClr>
              <a:buSzPct val="100000"/>
              <a:buChar char="•"/>
            </a:pPr>
            <a:r>
              <a:rPr lang="en-US" dirty="0">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How does grammar enhance your writing? </a:t>
            </a:r>
            <a:endParaRPr dirty="0">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457200" lvl="0" indent="-381317" algn="l" rtl="0">
              <a:lnSpc>
                <a:spcPct val="115000"/>
              </a:lnSpc>
              <a:spcBef>
                <a:spcPts val="0"/>
              </a:spcBef>
              <a:spcAft>
                <a:spcPts val="0"/>
              </a:spcAft>
              <a:buClr>
                <a:srgbClr val="FFFFFF"/>
              </a:buClr>
              <a:buSzPct val="100000"/>
              <a:buChar char="•"/>
            </a:pPr>
            <a:r>
              <a:rPr lang="en-US" dirty="0">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How can you use this punctuation in your own writing?</a:t>
            </a:r>
            <a:endParaRPr dirty="0">
              <a:solidFill>
                <a:srgbClr val="FFFFFF"/>
              </a:solidFill>
            </a:endParaRPr>
          </a:p>
          <a:p>
            <a:pPr marL="55563" lvl="0" indent="0" algn="l" rtl="0">
              <a:lnSpc>
                <a:spcPct val="100000"/>
              </a:lnSpc>
              <a:spcBef>
                <a:spcPts val="0"/>
              </a:spcBef>
              <a:spcAft>
                <a:spcPts val="0"/>
              </a:spcAft>
              <a:buSzPct val="1000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a:t>
            </a:r>
            <a:endParaRPr dirty="0"/>
          </a:p>
        </p:txBody>
      </p:sp>
      <p:sp>
        <p:nvSpPr>
          <p:cNvPr id="106" name="Google Shape;106;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457200" lvl="0" indent="-381317" algn="l" rtl="0">
              <a:lnSpc>
                <a:spcPct val="115000"/>
              </a:lnSpc>
              <a:spcBef>
                <a:spcPts val="0"/>
              </a:spcBef>
              <a:spcAft>
                <a:spcPts val="0"/>
              </a:spcAft>
              <a:buClr>
                <a:srgbClr val="FFFFFF"/>
              </a:buClr>
              <a:buSzPct val="100000"/>
              <a:buChar char="•"/>
            </a:pPr>
            <a:r>
              <a:rPr lang="en-US" dirty="0">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Use colons to enhance my writing while adhering to the grammatical rules that govern their use.</a:t>
            </a:r>
            <a:endParaRPr dirty="0">
              <a:solidFill>
                <a:srgbClr val="FFFFFF"/>
              </a:solidFill>
            </a:endParaRPr>
          </a:p>
          <a:p>
            <a:pPr marL="398463" lvl="0" indent="-177800" algn="l" rtl="0">
              <a:lnSpc>
                <a:spcPct val="100000"/>
              </a:lnSpc>
              <a:spcBef>
                <a:spcPts val="0"/>
              </a:spcBef>
              <a:spcAft>
                <a:spcPts val="0"/>
              </a:spcAft>
              <a:buClr>
                <a:schemeClr val="lt1"/>
              </a:buClr>
              <a:buSzPct val="100000"/>
              <a:buFont typeface="Arial"/>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body" idx="1"/>
          </p:nvPr>
        </p:nvSpPr>
        <p:spPr>
          <a:xfrm>
            <a:off x="457200" y="1309352"/>
            <a:ext cx="5188226" cy="186321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dirty="0"/>
              <a:t>Read the following 3 statements and determine which 2 are true about colons and which is the lie. </a:t>
            </a:r>
            <a:endParaRPr dirty="0"/>
          </a:p>
        </p:txBody>
      </p:sp>
      <p:sp>
        <p:nvSpPr>
          <p:cNvPr id="112" name="Google Shape;112;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Fiction in the Facts</a:t>
            </a:r>
            <a:endParaRPr dirty="0"/>
          </a:p>
        </p:txBody>
      </p:sp>
      <p:pic>
        <p:nvPicPr>
          <p:cNvPr id="113" name="Google Shape;113;p5"/>
          <p:cNvPicPr preferRelativeResize="0"/>
          <p:nvPr/>
        </p:nvPicPr>
        <p:blipFill>
          <a:blip r:embed="rId3">
            <a:alphaModFix/>
          </a:blip>
          <a:stretch>
            <a:fillRect/>
          </a:stretch>
        </p:blipFill>
        <p:spPr>
          <a:xfrm>
            <a:off x="6815845" y="1164497"/>
            <a:ext cx="1181867" cy="20504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6eda6e89b8_0_41"/>
          <p:cNvSpPr txBox="1">
            <a:spLocks noGrp="1"/>
          </p:cNvSpPr>
          <p:nvPr>
            <p:ph type="body" idx="1"/>
          </p:nvPr>
        </p:nvSpPr>
        <p:spPr>
          <a:xfrm>
            <a:off x="457200" y="1309352"/>
            <a:ext cx="5943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Colons are most often used to introduce lists. </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Capitalize the first item after the colon. </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Colons can be used before a noun or a noun phrase. </a:t>
            </a:r>
            <a:endParaRPr dirty="0"/>
          </a:p>
        </p:txBody>
      </p:sp>
      <p:sp>
        <p:nvSpPr>
          <p:cNvPr id="119" name="Google Shape;119;g26eda6e89b8_0_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Fiction in the Facts</a:t>
            </a:r>
            <a:endParaRPr/>
          </a:p>
        </p:txBody>
      </p:sp>
      <p:pic>
        <p:nvPicPr>
          <p:cNvPr id="2" name="Google Shape;113;p5">
            <a:extLst>
              <a:ext uri="{FF2B5EF4-FFF2-40B4-BE49-F238E27FC236}">
                <a16:creationId xmlns:a16="http://schemas.microsoft.com/office/drawing/2014/main" id="{1DC9083F-C4C9-594A-B490-73AC3BFE1809}"/>
              </a:ext>
            </a:extLst>
          </p:cNvPr>
          <p:cNvPicPr preferRelativeResize="0"/>
          <p:nvPr/>
        </p:nvPicPr>
        <p:blipFill>
          <a:blip r:embed="rId3">
            <a:alphaModFix/>
          </a:blip>
          <a:stretch>
            <a:fillRect/>
          </a:stretch>
        </p:blipFill>
        <p:spPr>
          <a:xfrm>
            <a:off x="6815845" y="1164497"/>
            <a:ext cx="1181867" cy="20504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6eda6e89b8_0_4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520700" lvl="1" indent="0">
              <a:spcBef>
                <a:spcPts val="520"/>
              </a:spcBef>
              <a:buClr>
                <a:srgbClr val="87B193"/>
              </a:buClr>
              <a:buSzPts val="2600"/>
              <a:buNone/>
            </a:pPr>
            <a:r>
              <a:rPr lang="en-US" sz="2200" dirty="0">
                <a:solidFill>
                  <a:srgbClr val="87B193"/>
                </a:solidFill>
              </a:rPr>
              <a:t>Colons are most often used to introduce lists. </a:t>
            </a:r>
            <a:endParaRPr sz="2200" dirty="0">
              <a:solidFill>
                <a:srgbClr val="87B193"/>
              </a:solidFill>
            </a:endParaRPr>
          </a:p>
          <a:p>
            <a:pPr marL="914400" lvl="1" indent="-355600" algn="l" rtl="0">
              <a:spcBef>
                <a:spcPts val="0"/>
              </a:spcBef>
              <a:spcAft>
                <a:spcPts val="0"/>
              </a:spcAft>
              <a:buClr>
                <a:srgbClr val="87B193"/>
              </a:buClr>
              <a:buSzPts val="2000"/>
              <a:buChar char="•"/>
            </a:pPr>
            <a:r>
              <a:rPr lang="en-US" dirty="0">
                <a:solidFill>
                  <a:srgbClr val="87B193"/>
                </a:solidFill>
              </a:rPr>
              <a:t>Ex: I know what I’m bringing to the party: caramel apples, crepe paper, and tablecloths. </a:t>
            </a:r>
            <a:endParaRPr dirty="0"/>
          </a:p>
          <a:p>
            <a:pPr marL="520700" lvl="1" indent="0">
              <a:spcBef>
                <a:spcPts val="0"/>
              </a:spcBef>
              <a:buClr>
                <a:srgbClr val="F16C7F"/>
              </a:buClr>
              <a:buSzPts val="2600"/>
              <a:buNone/>
            </a:pPr>
            <a:r>
              <a:rPr lang="en-US" sz="2200" dirty="0">
                <a:solidFill>
                  <a:srgbClr val="F16C7F"/>
                </a:solidFill>
              </a:rPr>
              <a:t>Capitalize the first item after the colon. </a:t>
            </a:r>
            <a:endParaRPr sz="2200" dirty="0">
              <a:solidFill>
                <a:srgbClr val="F16C7F"/>
              </a:solidFill>
            </a:endParaRPr>
          </a:p>
          <a:p>
            <a:pPr marL="914400" lvl="1" indent="-355600" algn="l" rtl="0">
              <a:spcBef>
                <a:spcPts val="0"/>
              </a:spcBef>
              <a:spcAft>
                <a:spcPts val="0"/>
              </a:spcAft>
              <a:buClr>
                <a:srgbClr val="F16C7F"/>
              </a:buClr>
              <a:buSzPts val="2000"/>
              <a:buChar char="•"/>
            </a:pPr>
            <a:r>
              <a:rPr lang="en-US" dirty="0">
                <a:solidFill>
                  <a:srgbClr val="F16C7F"/>
                </a:solidFill>
              </a:rPr>
              <a:t>Do NOT capitalize the first item after a colon unless it’s a proper noun. </a:t>
            </a:r>
            <a:endParaRPr dirty="0"/>
          </a:p>
          <a:p>
            <a:pPr marL="520700" lvl="1" indent="0">
              <a:spcBef>
                <a:spcPts val="0"/>
              </a:spcBef>
              <a:buClr>
                <a:srgbClr val="87B193"/>
              </a:buClr>
              <a:buSzPts val="2600"/>
              <a:buNone/>
            </a:pPr>
            <a:r>
              <a:rPr lang="en-US" sz="2200" dirty="0">
                <a:solidFill>
                  <a:srgbClr val="87B193"/>
                </a:solidFill>
              </a:rPr>
              <a:t>Colons can be used before a noun or a noun phrase. </a:t>
            </a:r>
            <a:endParaRPr sz="2200" dirty="0">
              <a:solidFill>
                <a:srgbClr val="87B193"/>
              </a:solidFill>
            </a:endParaRPr>
          </a:p>
          <a:p>
            <a:pPr marL="914400" lvl="1" indent="-355600" algn="l" rtl="0">
              <a:spcBef>
                <a:spcPts val="0"/>
              </a:spcBef>
              <a:spcAft>
                <a:spcPts val="0"/>
              </a:spcAft>
              <a:buClr>
                <a:srgbClr val="87B193"/>
              </a:buClr>
              <a:buSzPts val="2000"/>
              <a:buChar char="•"/>
            </a:pPr>
            <a:r>
              <a:rPr lang="en-US" dirty="0">
                <a:solidFill>
                  <a:srgbClr val="87B193"/>
                </a:solidFill>
              </a:rPr>
              <a:t>Ex: She possessed one quality above all else: kindness. </a:t>
            </a:r>
            <a:endParaRPr dirty="0">
              <a:solidFill>
                <a:srgbClr val="87B193"/>
              </a:solidFill>
            </a:endParaRPr>
          </a:p>
        </p:txBody>
      </p:sp>
      <p:sp>
        <p:nvSpPr>
          <p:cNvPr id="126" name="Google Shape;126;g26eda6e89b8_0_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Fiction in the Facts</a:t>
            </a:r>
            <a:endParaRPr/>
          </a:p>
        </p:txBody>
      </p:sp>
      <p:pic>
        <p:nvPicPr>
          <p:cNvPr id="127" name="Google Shape;127;g26eda6e89b8_0_47"/>
          <p:cNvPicPr preferRelativeResize="0"/>
          <p:nvPr/>
        </p:nvPicPr>
        <p:blipFill>
          <a:blip r:embed="rId3">
            <a:alphaModFix/>
          </a:blip>
          <a:stretch>
            <a:fillRect/>
          </a:stretch>
        </p:blipFill>
        <p:spPr>
          <a:xfrm>
            <a:off x="549561" y="1309352"/>
            <a:ext cx="353275" cy="364477"/>
          </a:xfrm>
          <a:prstGeom prst="rect">
            <a:avLst/>
          </a:prstGeom>
          <a:noFill/>
          <a:ln>
            <a:noFill/>
          </a:ln>
        </p:spPr>
      </p:pic>
      <p:pic>
        <p:nvPicPr>
          <p:cNvPr id="128" name="Google Shape;128;g26eda6e89b8_0_47"/>
          <p:cNvPicPr preferRelativeResize="0"/>
          <p:nvPr/>
        </p:nvPicPr>
        <p:blipFill>
          <a:blip r:embed="rId3">
            <a:alphaModFix/>
          </a:blip>
          <a:stretch>
            <a:fillRect/>
          </a:stretch>
        </p:blipFill>
        <p:spPr>
          <a:xfrm>
            <a:off x="602487" y="3209061"/>
            <a:ext cx="353275" cy="364477"/>
          </a:xfrm>
          <a:prstGeom prst="rect">
            <a:avLst/>
          </a:prstGeom>
          <a:noFill/>
          <a:ln>
            <a:noFill/>
          </a:ln>
        </p:spPr>
      </p:pic>
      <p:pic>
        <p:nvPicPr>
          <p:cNvPr id="129" name="Google Shape;129;g26eda6e89b8_0_47"/>
          <p:cNvPicPr preferRelativeResize="0"/>
          <p:nvPr/>
        </p:nvPicPr>
        <p:blipFill>
          <a:blip r:embed="rId4">
            <a:alphaModFix/>
          </a:blip>
          <a:stretch>
            <a:fillRect/>
          </a:stretch>
        </p:blipFill>
        <p:spPr>
          <a:xfrm>
            <a:off x="602487" y="2234885"/>
            <a:ext cx="300349" cy="464573"/>
          </a:xfrm>
          <a:prstGeom prst="rect">
            <a:avLst/>
          </a:prstGeom>
          <a:noFill/>
          <a:ln>
            <a:noFill/>
          </a:ln>
        </p:spPr>
      </p:pic>
      <p:pic>
        <p:nvPicPr>
          <p:cNvPr id="130" name="Google Shape;130;g26eda6e89b8_0_47"/>
          <p:cNvPicPr preferRelativeResize="0"/>
          <p:nvPr/>
        </p:nvPicPr>
        <p:blipFill>
          <a:blip r:embed="rId5">
            <a:alphaModFix/>
          </a:blip>
          <a:stretch>
            <a:fillRect/>
          </a:stretch>
        </p:blipFill>
        <p:spPr>
          <a:xfrm>
            <a:off x="8126275" y="307250"/>
            <a:ext cx="560525" cy="972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6eda6e89b8_0_5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Colons and semicolons can be used interchangeably. </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Colons can introduce a quotation. </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Colons are used to illustrate the author’s point by providing certain examples. </a:t>
            </a:r>
            <a:endParaRPr dirty="0"/>
          </a:p>
        </p:txBody>
      </p:sp>
      <p:sp>
        <p:nvSpPr>
          <p:cNvPr id="136" name="Google Shape;136;g26eda6e89b8_0_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Fiction in the Facts</a:t>
            </a:r>
            <a:endParaRPr dirty="0"/>
          </a:p>
        </p:txBody>
      </p:sp>
      <p:pic>
        <p:nvPicPr>
          <p:cNvPr id="137" name="Google Shape;137;g26eda6e89b8_0_54"/>
          <p:cNvPicPr preferRelativeResize="0"/>
          <p:nvPr/>
        </p:nvPicPr>
        <p:blipFill>
          <a:blip r:embed="rId3">
            <a:alphaModFix/>
          </a:blip>
          <a:stretch>
            <a:fillRect/>
          </a:stretch>
        </p:blipFill>
        <p:spPr>
          <a:xfrm>
            <a:off x="8126275" y="307250"/>
            <a:ext cx="560525" cy="972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6eda6e89b8_0_72"/>
          <p:cNvSpPr txBox="1">
            <a:spLocks noGrp="1"/>
          </p:cNvSpPr>
          <p:nvPr>
            <p:ph type="body" idx="1"/>
          </p:nvPr>
        </p:nvSpPr>
        <p:spPr>
          <a:xfrm>
            <a:off x="457200" y="1164647"/>
            <a:ext cx="7627357" cy="3578805"/>
          </a:xfrm>
          <a:prstGeom prst="rect">
            <a:avLst/>
          </a:prstGeom>
        </p:spPr>
        <p:txBody>
          <a:bodyPr spcFirstLastPara="1" wrap="square" lIns="91425" tIns="45700" rIns="91425" bIns="45700" anchor="t" anchorCtr="0">
            <a:normAutofit/>
          </a:bodyPr>
          <a:lstStyle/>
          <a:p>
            <a:pPr marL="520700" lvl="1" indent="0">
              <a:spcBef>
                <a:spcPts val="520"/>
              </a:spcBef>
              <a:buClr>
                <a:srgbClr val="F16C7F"/>
              </a:buClr>
              <a:buSzPts val="2600"/>
              <a:buNone/>
            </a:pPr>
            <a:r>
              <a:rPr lang="en-US" sz="2200" dirty="0">
                <a:solidFill>
                  <a:srgbClr val="F16C7F"/>
                </a:solidFill>
              </a:rPr>
              <a:t>Colons and semicolons can be used interchangeably. </a:t>
            </a:r>
            <a:endParaRPr sz="2200" dirty="0"/>
          </a:p>
          <a:p>
            <a:pPr marL="520700" lvl="1" indent="0">
              <a:spcBef>
                <a:spcPts val="520"/>
              </a:spcBef>
              <a:buClr>
                <a:srgbClr val="87B193"/>
              </a:buClr>
              <a:buSzPts val="2600"/>
              <a:buNone/>
            </a:pPr>
            <a:r>
              <a:rPr lang="en-US" sz="2200" dirty="0">
                <a:solidFill>
                  <a:srgbClr val="87B193"/>
                </a:solidFill>
              </a:rPr>
              <a:t>Colons can introduce a quotation. </a:t>
            </a:r>
            <a:endParaRPr sz="2200" dirty="0">
              <a:solidFill>
                <a:srgbClr val="87B193"/>
              </a:solidFill>
            </a:endParaRPr>
          </a:p>
          <a:p>
            <a:pPr marL="914400" lvl="1" indent="-355600" algn="l" rtl="0">
              <a:spcBef>
                <a:spcPts val="0"/>
              </a:spcBef>
              <a:spcAft>
                <a:spcPts val="0"/>
              </a:spcAft>
              <a:buClr>
                <a:srgbClr val="87B193"/>
              </a:buClr>
              <a:buSzPts val="2000"/>
              <a:buChar char="•"/>
            </a:pPr>
            <a:r>
              <a:rPr lang="en-US" dirty="0">
                <a:solidFill>
                  <a:srgbClr val="87B193"/>
                </a:solidFill>
              </a:rPr>
              <a:t>Ex: My dad always said: “You will never regret earning a diploma whether it’s from high school, college, or something in-between.” </a:t>
            </a:r>
            <a:endParaRPr dirty="0"/>
          </a:p>
          <a:p>
            <a:pPr marL="520700" lvl="1" indent="0">
              <a:spcBef>
                <a:spcPts val="0"/>
              </a:spcBef>
              <a:buClr>
                <a:srgbClr val="87B193"/>
              </a:buClr>
              <a:buSzPts val="2600"/>
              <a:buNone/>
            </a:pPr>
            <a:r>
              <a:rPr lang="en-US" sz="2200" dirty="0">
                <a:solidFill>
                  <a:srgbClr val="87B193"/>
                </a:solidFill>
              </a:rPr>
              <a:t>Colons are used to illustrate their point by providing certain examples. </a:t>
            </a:r>
            <a:endParaRPr sz="2200" dirty="0">
              <a:solidFill>
                <a:srgbClr val="87B193"/>
              </a:solidFill>
            </a:endParaRPr>
          </a:p>
          <a:p>
            <a:pPr marL="914400" lvl="1" indent="-355600" algn="l" rtl="0">
              <a:spcBef>
                <a:spcPts val="0"/>
              </a:spcBef>
              <a:spcAft>
                <a:spcPts val="0"/>
              </a:spcAft>
              <a:buClr>
                <a:srgbClr val="87B193"/>
              </a:buClr>
              <a:buSzPts val="2000"/>
              <a:buChar char="•"/>
            </a:pPr>
            <a:r>
              <a:rPr lang="en-US" dirty="0">
                <a:solidFill>
                  <a:srgbClr val="87B193"/>
                </a:solidFill>
              </a:rPr>
              <a:t>Ex: We wanted to make sure we had all the supplies we needed for the beach trip:  sunscreen, umbrella, towels, and our lunch. </a:t>
            </a:r>
            <a:endParaRPr dirty="0">
              <a:solidFill>
                <a:srgbClr val="87B193"/>
              </a:solidFill>
            </a:endParaRPr>
          </a:p>
        </p:txBody>
      </p:sp>
      <p:sp>
        <p:nvSpPr>
          <p:cNvPr id="143" name="Google Shape;143;g26eda6e89b8_0_72"/>
          <p:cNvSpPr txBox="1">
            <a:spLocks noGrp="1"/>
          </p:cNvSpPr>
          <p:nvPr>
            <p:ph type="title"/>
          </p:nvPr>
        </p:nvSpPr>
        <p:spPr>
          <a:xfrm>
            <a:off x="457200" y="272188"/>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Fiction in the Facts</a:t>
            </a:r>
            <a:endParaRPr dirty="0"/>
          </a:p>
        </p:txBody>
      </p:sp>
      <p:pic>
        <p:nvPicPr>
          <p:cNvPr id="144" name="Google Shape;144;g26eda6e89b8_0_72"/>
          <p:cNvPicPr preferRelativeResize="0"/>
          <p:nvPr/>
        </p:nvPicPr>
        <p:blipFill>
          <a:blip r:embed="rId3">
            <a:alphaModFix/>
          </a:blip>
          <a:stretch>
            <a:fillRect/>
          </a:stretch>
        </p:blipFill>
        <p:spPr>
          <a:xfrm>
            <a:off x="604785" y="2851524"/>
            <a:ext cx="353275" cy="364477"/>
          </a:xfrm>
          <a:prstGeom prst="rect">
            <a:avLst/>
          </a:prstGeom>
          <a:noFill/>
          <a:ln>
            <a:noFill/>
          </a:ln>
        </p:spPr>
      </p:pic>
      <p:pic>
        <p:nvPicPr>
          <p:cNvPr id="145" name="Google Shape;145;g26eda6e89b8_0_72"/>
          <p:cNvPicPr preferRelativeResize="0"/>
          <p:nvPr/>
        </p:nvPicPr>
        <p:blipFill>
          <a:blip r:embed="rId3">
            <a:alphaModFix/>
          </a:blip>
          <a:stretch>
            <a:fillRect/>
          </a:stretch>
        </p:blipFill>
        <p:spPr>
          <a:xfrm>
            <a:off x="604785" y="1706765"/>
            <a:ext cx="353275" cy="364477"/>
          </a:xfrm>
          <a:prstGeom prst="rect">
            <a:avLst/>
          </a:prstGeom>
          <a:noFill/>
          <a:ln>
            <a:noFill/>
          </a:ln>
        </p:spPr>
      </p:pic>
      <p:pic>
        <p:nvPicPr>
          <p:cNvPr id="146" name="Google Shape;146;g26eda6e89b8_0_72"/>
          <p:cNvPicPr preferRelativeResize="0"/>
          <p:nvPr/>
        </p:nvPicPr>
        <p:blipFill>
          <a:blip r:embed="rId4">
            <a:alphaModFix/>
          </a:blip>
          <a:stretch>
            <a:fillRect/>
          </a:stretch>
        </p:blipFill>
        <p:spPr>
          <a:xfrm>
            <a:off x="602487" y="1233085"/>
            <a:ext cx="300349" cy="464573"/>
          </a:xfrm>
          <a:prstGeom prst="rect">
            <a:avLst/>
          </a:prstGeom>
          <a:noFill/>
          <a:ln>
            <a:noFill/>
          </a:ln>
        </p:spPr>
      </p:pic>
      <p:pic>
        <p:nvPicPr>
          <p:cNvPr id="147" name="Google Shape;147;g26eda6e89b8_0_72"/>
          <p:cNvPicPr preferRelativeResize="0"/>
          <p:nvPr/>
        </p:nvPicPr>
        <p:blipFill>
          <a:blip r:embed="rId5">
            <a:alphaModFix/>
          </a:blip>
          <a:stretch>
            <a:fillRect/>
          </a:stretch>
        </p:blipFill>
        <p:spPr>
          <a:xfrm>
            <a:off x="8126275" y="307250"/>
            <a:ext cx="560525" cy="97247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1949</Words>
  <Application>Microsoft Office PowerPoint</Application>
  <PresentationFormat>On-screen Show (16:9)</PresentationFormat>
  <Paragraphs>143</Paragraphs>
  <Slides>23</Slides>
  <Notes>22</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Noto Sans Symbols</vt:lpstr>
      <vt:lpstr>Times New Roman</vt:lpstr>
      <vt:lpstr>Wingdings</vt:lpstr>
      <vt:lpstr>LEARN theme</vt:lpstr>
      <vt:lpstr>LEARN theme</vt:lpstr>
      <vt:lpstr>PowerPoint Presentation</vt:lpstr>
      <vt:lpstr>       Cooking with Colons: Using Colons to Enhance Your Writing</vt:lpstr>
      <vt:lpstr>Essential Questions</vt:lpstr>
      <vt:lpstr>Lesson Objective</vt:lpstr>
      <vt:lpstr>Fiction in the Facts</vt:lpstr>
      <vt:lpstr>Fiction in the Facts</vt:lpstr>
      <vt:lpstr>Fiction in the Facts</vt:lpstr>
      <vt:lpstr>Fiction in the Facts</vt:lpstr>
      <vt:lpstr>Fiction in the Facts</vt:lpstr>
      <vt:lpstr>Fiction in the Facts</vt:lpstr>
      <vt:lpstr>Fiction in the Facts</vt:lpstr>
      <vt:lpstr>Colon Rules </vt:lpstr>
      <vt:lpstr>“Three Sisters” </vt:lpstr>
      <vt:lpstr>“Three Sisters” </vt:lpstr>
      <vt:lpstr>Colon Rules </vt:lpstr>
      <vt:lpstr>Four A’s of Analysis</vt:lpstr>
      <vt:lpstr>Writing an Article</vt:lpstr>
      <vt:lpstr>PowerPoint Presentation</vt:lpstr>
      <vt:lpstr>Writing an Article</vt:lpstr>
      <vt:lpstr>Using Canva</vt:lpstr>
      <vt:lpstr>Canva Templates</vt:lpstr>
      <vt:lpstr>Practice ACT Question</vt:lpstr>
      <vt:lpstr>Practice ACT Question |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Lunsford, Janaye N.</dc:creator>
  <cp:lastModifiedBy>McLeod Porter, Delma</cp:lastModifiedBy>
  <cp:revision>6</cp:revision>
  <dcterms:created xsi:type="dcterms:W3CDTF">2020-10-14T20:24:40Z</dcterms:created>
  <dcterms:modified xsi:type="dcterms:W3CDTF">2024-07-01T16:32:24Z</dcterms:modified>
</cp:coreProperties>
</file>