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0" roundtripDataSignature="AMtx7mgXNgo8Mn60Z0jcBulmLvb4L/5a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5578" autoAdjust="0"/>
  </p:normalViewPr>
  <p:slideViewPr>
    <p:cSldViewPr snapToGrid="0" snapToObjects="1">
      <p:cViewPr>
        <p:scale>
          <a:sx n="150" d="100"/>
          <a:sy n="150" d="100"/>
        </p:scale>
        <p:origin x="174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f54ed3f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f54ed3f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f54ed3f1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f54ed3f1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You can show students this image of The North Star’s masthead if you choose. The full front page of The North Star is also available.</a:t>
            </a:r>
            <a:endParaRPr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f54ed3f1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f54ed3f1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f54ed3f1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f54ed3f1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f54ed3f1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f54ed3f1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532f97f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6532f97f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32f97f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6532f97f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5442005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5442005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fb1c4f8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fb1c4f8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273e02a3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6273e02a3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54ed3f1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f54ed3f1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highlight>
                <a:srgbClr val="33333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f54ed3f1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f54ed3f1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0000"/>
                </a:solidFill>
              </a:rPr>
              <a:t>You can show students this image of The Liberator’s masthead if you choose.</a:t>
            </a:r>
            <a:endParaRPr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sort=relevance&amp;search=The+north+star+frederick+douglass&amp;title=Special%3ASearch&amp;profile=advanced&amp;fulltext=1&amp;advancedSearch-current=%7B%7D&amp;ns0=1&amp;ns6=1&amp;ns12=1&amp;ns14=1&amp;ns100=1&amp;ns106=1#/media/File:The_North_Star_(7222833218)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qxNKbwwNo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gJJgvLaah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f54ed3f1e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Media of the Abolition Movement</a:t>
            </a:r>
            <a:endParaRPr dirty="0"/>
          </a:p>
        </p:txBody>
      </p:sp>
      <p:sp>
        <p:nvSpPr>
          <p:cNvPr id="129" name="Google Shape;129;g6f54ed3f1e_0_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07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600"/>
              </a:spcAft>
              <a:buNone/>
            </a:pPr>
            <a:r>
              <a:rPr lang="en-US" sz="2400" b="1" dirty="0"/>
              <a:t>Frederick Douglass and </a:t>
            </a:r>
            <a:r>
              <a:rPr lang="en-US" sz="2400" b="1" i="1" dirty="0"/>
              <a:t>The North Star</a:t>
            </a:r>
            <a:endParaRPr sz="2400" b="1" i="1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en-US" sz="1800" dirty="0"/>
              <a:t>Douglass gave speeches and published </a:t>
            </a:r>
            <a:r>
              <a:rPr lang="en-US" sz="1800" i="1" dirty="0"/>
              <a:t>The North Star</a:t>
            </a:r>
            <a:r>
              <a:rPr lang="en-US" sz="1800" dirty="0"/>
              <a:t>, an anti-slavery newspaper.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en-US" sz="1800" dirty="0"/>
              <a:t>He did so to fight for the end of slavery in the United States.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en-US" sz="1800" dirty="0"/>
              <a:t>His perspective as an escaped slave gave him a powerful voice in the abolition movement.</a:t>
            </a:r>
            <a:endParaRPr sz="1800" dirty="0"/>
          </a:p>
        </p:txBody>
      </p:sp>
      <p:pic>
        <p:nvPicPr>
          <p:cNvPr id="130" name="Google Shape;130;g6f54ed3f1e_0_8"/>
          <p:cNvPicPr preferRelativeResize="0"/>
          <p:nvPr/>
        </p:nvPicPr>
        <p:blipFill rotWithShape="1">
          <a:blip r:embed="rId3">
            <a:alphaModFix/>
          </a:blip>
          <a:srcRect l="26330" r="35000"/>
          <a:stretch/>
        </p:blipFill>
        <p:spPr>
          <a:xfrm>
            <a:off x="6165000" y="1628425"/>
            <a:ext cx="1962573" cy="2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1CE9C4-EC19-46B5-AB5B-E3AB946C2B15}"/>
              </a:ext>
            </a:extLst>
          </p:cNvPr>
          <p:cNvSpPr/>
          <p:nvPr/>
        </p:nvSpPr>
        <p:spPr>
          <a:xfrm>
            <a:off x="6086105" y="4073252"/>
            <a:ext cx="2113807" cy="510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J.C. 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Buttre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(1855). Frederick Douglass, My Bondage and My Freedom. 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Wikimedia Commons.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Retrieved from https://en.wikipedia.org/wiki/My_Bondage_and_My_Freedom#/media/File:Frederick_Douglass_as_a_younger_man.jpg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f54ed3f1e_0_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North Star Masthead</a:t>
            </a:r>
            <a:endParaRPr dirty="0"/>
          </a:p>
        </p:txBody>
      </p:sp>
      <p:pic>
        <p:nvPicPr>
          <p:cNvPr id="136" name="Google Shape;136;g6f54ed3f1e_0_43"/>
          <p:cNvPicPr preferRelativeResize="0"/>
          <p:nvPr/>
        </p:nvPicPr>
        <p:blipFill rotWithShape="1">
          <a:blip r:embed="rId3">
            <a:alphaModFix/>
          </a:blip>
          <a:srcRect l="14036" t="7183" r="13420" b="82894"/>
          <a:stretch/>
        </p:blipFill>
        <p:spPr>
          <a:xfrm>
            <a:off x="108300" y="1866775"/>
            <a:ext cx="8927400" cy="1709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2D8A1A-5949-44B0-8AF5-F1AB700FFE6D}"/>
              </a:ext>
            </a:extLst>
          </p:cNvPr>
          <p:cNvSpPr/>
          <p:nvPr/>
        </p:nvSpPr>
        <p:spPr>
          <a:xfrm>
            <a:off x="2286000" y="364442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North Star (1848). The North Star. 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https://upload.wikimedia.org/wikipedia/commons/1/1d/The_North_Star_%287222833218%29.jpg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F94E8-764B-4803-9174-DF7ADD4707F8}"/>
              </a:ext>
            </a:extLst>
          </p:cNvPr>
          <p:cNvSpPr txBox="1"/>
          <p:nvPr/>
        </p:nvSpPr>
        <p:spPr>
          <a:xfrm>
            <a:off x="3210268" y="4002716"/>
            <a:ext cx="272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Full Front Page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f54ed3f1e_0_17"/>
          <p:cNvSpPr txBox="1">
            <a:spLocks noGrp="1"/>
          </p:cNvSpPr>
          <p:nvPr>
            <p:ph type="body" idx="1"/>
          </p:nvPr>
        </p:nvSpPr>
        <p:spPr>
          <a:xfrm>
            <a:off x="372533" y="1270342"/>
            <a:ext cx="7924446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r>
              <a:rPr lang="en-US" sz="2100" dirty="0"/>
              <a:t>After reading the speech or newspaper editorial assigned to your group, underline the following and use annotations in the margins to support your choices:</a:t>
            </a:r>
          </a:p>
          <a:p>
            <a:pPr marL="914400" lvl="1" indent="-381000" algn="l" rtl="0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/>
              <a:t>A </a:t>
            </a:r>
            <a:r>
              <a:rPr lang="en-US" sz="2100" b="1" dirty="0">
                <a:solidFill>
                  <a:schemeClr val="accent4"/>
                </a:solidFill>
              </a:rPr>
              <a:t>sentence</a:t>
            </a:r>
            <a:r>
              <a:rPr lang="en-US" sz="2100" dirty="0"/>
              <a:t> that was meaningful and reflects the main idea of the text</a:t>
            </a:r>
            <a:endParaRPr sz="2100" dirty="0"/>
          </a:p>
          <a:p>
            <a:pPr marL="914400" lvl="1" indent="-381000" algn="l" rtl="0">
              <a:spcBef>
                <a:spcPts val="36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/>
              <a:t>A </a:t>
            </a:r>
            <a:r>
              <a:rPr lang="en-US" sz="2100" b="1" dirty="0">
                <a:solidFill>
                  <a:schemeClr val="accent4"/>
                </a:solidFill>
              </a:rPr>
              <a:t>phrase</a:t>
            </a:r>
            <a:r>
              <a:rPr lang="en-US" sz="2100" dirty="0"/>
              <a:t> that moved, engaged, or provoked you</a:t>
            </a:r>
            <a:endParaRPr sz="2100" dirty="0"/>
          </a:p>
          <a:p>
            <a:pPr marL="914400" lvl="1" indent="-381000" algn="l" rtl="0">
              <a:spcBef>
                <a:spcPts val="36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/>
              <a:t>A </a:t>
            </a:r>
            <a:r>
              <a:rPr lang="en-US" sz="2100" b="1" dirty="0">
                <a:solidFill>
                  <a:schemeClr val="accent4"/>
                </a:solidFill>
              </a:rPr>
              <a:t>word </a:t>
            </a:r>
            <a:r>
              <a:rPr lang="en-US" sz="2100" dirty="0"/>
              <a:t>that captured your attention or is powerful to you</a:t>
            </a:r>
            <a:endParaRPr sz="2100" dirty="0"/>
          </a:p>
        </p:txBody>
      </p:sp>
      <p:sp>
        <p:nvSpPr>
          <p:cNvPr id="4" name="Google Shape;135;g6f54ed3f1e_0_43">
            <a:extLst>
              <a:ext uri="{FF2B5EF4-FFF2-40B4-BE49-F238E27FC236}">
                <a16:creationId xmlns:a16="http://schemas.microsoft.com/office/drawing/2014/main" id="{A9C665C0-8277-42FE-9458-C300776F5D43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Sentence-Phrase-Word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f54ed3f1e_0_26"/>
          <p:cNvSpPr txBox="1">
            <a:spLocks noGrp="1"/>
          </p:cNvSpPr>
          <p:nvPr>
            <p:ph type="body" idx="1"/>
          </p:nvPr>
        </p:nvSpPr>
        <p:spPr>
          <a:xfrm>
            <a:off x="343870" y="1420499"/>
            <a:ext cx="7848936" cy="304384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1200"/>
              </a:spcAft>
              <a:buSzPts val="2400"/>
              <a:buChar char="•"/>
            </a:pPr>
            <a:r>
              <a:rPr lang="en-US" sz="2200" dirty="0"/>
              <a:t>As a group, summarize text evidence from all four documents to complete the chart.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SzPts val="2400"/>
              <a:buChar char="•"/>
            </a:pPr>
            <a:r>
              <a:rPr lang="en-US" sz="2200" dirty="0"/>
              <a:t>Identify and summarize </a:t>
            </a:r>
            <a:r>
              <a:rPr lang="en-US" sz="2200" b="1" dirty="0"/>
              <a:t>three arguments</a:t>
            </a:r>
            <a:r>
              <a:rPr lang="en-US" sz="2200" dirty="0"/>
              <a:t> that Frederick Douglass used to address the abolition of slavery in </a:t>
            </a:r>
            <a:r>
              <a:rPr lang="en-US" sz="2200" i="1" dirty="0"/>
              <a:t>The Meaning of the 4th of July for the Slave</a:t>
            </a:r>
            <a:r>
              <a:rPr lang="en-US" sz="2200" dirty="0"/>
              <a:t> and </a:t>
            </a:r>
            <a:r>
              <a:rPr lang="en-US" sz="2200" i="1" dirty="0"/>
              <a:t>Our Paper and Its Prospects.</a:t>
            </a:r>
            <a:endParaRPr sz="2200" i="1"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sz="2200" dirty="0"/>
              <a:t>Identify and summarize </a:t>
            </a:r>
            <a:r>
              <a:rPr lang="en-US" sz="2200" b="1" dirty="0"/>
              <a:t>three arguments</a:t>
            </a:r>
            <a:r>
              <a:rPr lang="en-US" sz="2200" dirty="0"/>
              <a:t> that William Lloyd Garrison used to address the abolition of slavery in </a:t>
            </a:r>
            <a:r>
              <a:rPr lang="en-US" sz="2200" i="1" dirty="0"/>
              <a:t>Defense of His Positions </a:t>
            </a:r>
            <a:r>
              <a:rPr lang="en-US" sz="2200" dirty="0"/>
              <a:t>and </a:t>
            </a:r>
            <a:r>
              <a:rPr lang="en-US" sz="2200" i="1" dirty="0"/>
              <a:t>To The Public.</a:t>
            </a:r>
            <a:endParaRPr sz="2200" i="1" dirty="0"/>
          </a:p>
        </p:txBody>
      </p:sp>
      <p:sp>
        <p:nvSpPr>
          <p:cNvPr id="4" name="Google Shape;135;g6f54ed3f1e_0_43">
            <a:extLst>
              <a:ext uri="{FF2B5EF4-FFF2-40B4-BE49-F238E27FC236}">
                <a16:creationId xmlns:a16="http://schemas.microsoft.com/office/drawing/2014/main" id="{E8567D99-0826-4BC5-812C-085115C37075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75179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Media Chart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54ed3f1e_0_31"/>
          <p:cNvSpPr txBox="1">
            <a:spLocks noGrp="1"/>
          </p:cNvSpPr>
          <p:nvPr>
            <p:ph type="body" idx="1"/>
          </p:nvPr>
        </p:nvSpPr>
        <p:spPr>
          <a:xfrm>
            <a:off x="333966" y="1390582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1200"/>
              </a:spcAft>
              <a:buSzPts val="2400"/>
              <a:buChar char="•"/>
            </a:pPr>
            <a:r>
              <a:rPr lang="en-US" sz="2400" dirty="0"/>
              <a:t>Return to the Magnetic Statements handout from the beginning of this lesson.</a:t>
            </a:r>
          </a:p>
          <a:p>
            <a:pPr marL="457200" lvl="0" indent="-381000" algn="l" rtl="0">
              <a:spcBef>
                <a:spcPts val="520"/>
              </a:spcBef>
              <a:spcAft>
                <a:spcPts val="1200"/>
              </a:spcAft>
              <a:buSzPts val="2400"/>
              <a:buChar char="•"/>
            </a:pPr>
            <a:r>
              <a:rPr lang="en-US" sz="2400" dirty="0"/>
              <a:t>Choose </a:t>
            </a:r>
            <a:r>
              <a:rPr lang="en-US" sz="2400" b="1" u="sng" dirty="0"/>
              <a:t>two</a:t>
            </a:r>
            <a:r>
              <a:rPr lang="en-US" sz="2400" dirty="0"/>
              <a:t> of the five statements made by modern day journalists. Craft a 2–3 sentence statement to explain how the work of Frederick Douglass and William Lloyd Garrison during the 19th century relates to journalism today.</a:t>
            </a:r>
            <a:endParaRPr sz="2400" dirty="0"/>
          </a:p>
        </p:txBody>
      </p:sp>
      <p:sp>
        <p:nvSpPr>
          <p:cNvPr id="4" name="Google Shape;135;g6f54ed3f1e_0_43">
            <a:extLst>
              <a:ext uri="{FF2B5EF4-FFF2-40B4-BE49-F238E27FC236}">
                <a16:creationId xmlns:a16="http://schemas.microsoft.com/office/drawing/2014/main" id="{A81CA15E-2798-4882-98A1-A775B56A8BB4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Magnetic Statements Revisited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311572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3500" dirty="0"/>
              <a:t>The Media and the Abolitionist Movement: </a:t>
            </a:r>
            <a:br>
              <a:rPr lang="en-US" sz="3500" dirty="0"/>
            </a:br>
            <a:r>
              <a:rPr lang="en-US" sz="3500" dirty="0"/>
              <a:t>Using Media to Inform Public Opinion</a:t>
            </a:r>
            <a:endParaRPr sz="3500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849078"/>
            <a:ext cx="7854696" cy="116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U.S. History and Government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532f97f3f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Magnetic Statements</a:t>
            </a:r>
            <a:endParaRPr dirty="0"/>
          </a:p>
        </p:txBody>
      </p:sp>
      <p:pic>
        <p:nvPicPr>
          <p:cNvPr id="86" name="Google Shape;86;g6532f97f3f_0_0" descr="The editor-in-chief of the Guardian describes what she does, what makes her job exciting and her advice to future journalists" title="'Changing the world for the better': Katharine Viner tells us about her rol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1380706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5D9DD6-F5C1-4745-AF2D-4F3D4F984EB4}"/>
              </a:ext>
            </a:extLst>
          </p:cNvPr>
          <p:cNvSpPr/>
          <p:nvPr/>
        </p:nvSpPr>
        <p:spPr>
          <a:xfrm>
            <a:off x="2286000" y="48049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Guardian (November 14, 2018). 'Changing the world for the better': Katharine Viner tells us about her role. 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https://www.youtube.com/watch?v=DqxNKbwwNo8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32f97f3f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Magnetic Statements</a:t>
            </a:r>
            <a:endParaRPr dirty="0"/>
          </a:p>
        </p:txBody>
      </p:sp>
      <p:pic>
        <p:nvPicPr>
          <p:cNvPr id="92" name="Google Shape;92;g6532f97f3f_0_6" descr="The Guardian's editor-at-large on being a columnist and how analysing stories can help others think more about the news, plus advice to future journalists" title="What's the difference between news and opinion? Gary Younge tells us about his rol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1385466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9D6EC-C6C2-472C-A865-F9E7E22A0443}"/>
              </a:ext>
            </a:extLst>
          </p:cNvPr>
          <p:cNvSpPr/>
          <p:nvPr/>
        </p:nvSpPr>
        <p:spPr>
          <a:xfrm>
            <a:off x="2286000" y="48049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Guardian (December 5, 2018). What's the difference between news and opinion? Gary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tells us about his role. 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https://www.youtube.com/watch?v=jgJJgvLaahg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5442005f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Magnetic Statements</a:t>
            </a:r>
            <a:endParaRPr dirty="0"/>
          </a:p>
        </p:txBody>
      </p:sp>
      <p:sp>
        <p:nvSpPr>
          <p:cNvPr id="98" name="Google Shape;98;g65442005fc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189517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sz="2000" dirty="0"/>
              <a:t>Read the statements based on the two videos.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sz="2000" dirty="0"/>
              <a:t>Stand by the statement that most appeals to you.</a:t>
            </a:r>
            <a:endParaRPr sz="2000" dirty="0"/>
          </a:p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sz="2000" dirty="0"/>
              <a:t>Discuss your choice with other students gathered around the same statement.</a:t>
            </a:r>
            <a:endParaRPr sz="2000" dirty="0"/>
          </a:p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sz="2000" dirty="0"/>
              <a:t>Share your group’s ideas in a group discussion.</a:t>
            </a:r>
            <a:endParaRPr sz="2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BE5FFB-7ADE-467C-B56A-06D935B0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69504">
            <a:off x="5581918" y="940866"/>
            <a:ext cx="3261765" cy="3261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fb1c4f8e7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 Discussion</a:t>
            </a:r>
            <a:endParaRPr dirty="0"/>
          </a:p>
        </p:txBody>
      </p:sp>
      <p:sp>
        <p:nvSpPr>
          <p:cNvPr id="104" name="Google Shape;104;g6fb1c4f8e7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Why is media important to a democratic society?</a:t>
            </a:r>
            <a:endParaRPr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273e02a3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10" name="Google Shape;110;g6273e02a3b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Can citizens affect change?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How can we use the media to influence public opinion?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How did the Abolitionist Movement use media to fight for the end of slavery?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f54ed3f1e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Media of the Abolition Movement</a:t>
            </a:r>
            <a:endParaRPr dirty="0"/>
          </a:p>
        </p:txBody>
      </p:sp>
      <p:sp>
        <p:nvSpPr>
          <p:cNvPr id="116" name="Google Shape;116;g6f54ed3f1e_0_1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7952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600"/>
              </a:spcAft>
              <a:buNone/>
            </a:pPr>
            <a:r>
              <a:rPr lang="en-US" sz="2400" b="1" dirty="0"/>
              <a:t>William Lloyd Garrison and </a:t>
            </a:r>
            <a:r>
              <a:rPr lang="en-US" sz="2400" b="1" i="1" dirty="0"/>
              <a:t>The Liberator</a:t>
            </a:r>
            <a:endParaRPr sz="2400" b="1" i="1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en-US" sz="1800" dirty="0"/>
              <a:t>Garrison gave speeches and published </a:t>
            </a:r>
            <a:r>
              <a:rPr lang="en-US" sz="1800" i="1" dirty="0"/>
              <a:t>The Liberator</a:t>
            </a:r>
            <a:r>
              <a:rPr lang="en-US" sz="1800" dirty="0"/>
              <a:t>, an abolitionist newspaper.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en-US" sz="1800" dirty="0"/>
              <a:t>He did so to inform the public about the wrongs of slavery.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en-US" sz="1800" dirty="0"/>
              <a:t>He wanted to encourage people to fight for the abolition of slavery, and for equality for black people.</a:t>
            </a:r>
            <a:endParaRPr sz="1800" dirty="0"/>
          </a:p>
        </p:txBody>
      </p:sp>
      <p:pic>
        <p:nvPicPr>
          <p:cNvPr id="117" name="Google Shape;117;g6f54ed3f1e_0_1"/>
          <p:cNvPicPr preferRelativeResize="0"/>
          <p:nvPr/>
        </p:nvPicPr>
        <p:blipFill rotWithShape="1">
          <a:blip r:embed="rId3">
            <a:alphaModFix/>
          </a:blip>
          <a:srcRect b="23745"/>
          <a:stretch/>
        </p:blipFill>
        <p:spPr>
          <a:xfrm>
            <a:off x="6048182" y="1567005"/>
            <a:ext cx="2054525" cy="241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45EA5F-EA59-4057-92D9-622D87017C29}"/>
              </a:ext>
            </a:extLst>
          </p:cNvPr>
          <p:cNvSpPr/>
          <p:nvPr/>
        </p:nvSpPr>
        <p:spPr>
          <a:xfrm>
            <a:off x="5967350" y="4000119"/>
            <a:ext cx="2135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Liljenquist Family Collection of Civil War Photographs (1870). William Lloyd Garrison, abolitionist, journalist, and editor of The Liberator. 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Library of Congress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https://www.loc.gov/item/2017660623/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f54ed3f1e_0_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Liberator Masthead</a:t>
            </a:r>
            <a:endParaRPr dirty="0"/>
          </a:p>
        </p:txBody>
      </p:sp>
      <p:pic>
        <p:nvPicPr>
          <p:cNvPr id="123" name="Google Shape;123;g6f54ed3f1e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494526"/>
            <a:ext cx="8382000" cy="326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DAB1B9-DC24-4870-A897-84DE0C6FFD86}"/>
              </a:ext>
            </a:extLst>
          </p:cNvPr>
          <p:cNvSpPr/>
          <p:nvPr/>
        </p:nvSpPr>
        <p:spPr>
          <a:xfrm>
            <a:off x="2286000" y="47635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Liberator Masthead. (June, 1850).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Wikipedia Commons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from: https://commons.wikimedia.org/wiki/File:The_Liberator_W_L_Garrison_Masthead_7_June_1850.pdf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10402</TotalTime>
  <Words>734</Words>
  <Application>Microsoft Office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Georgia</vt:lpstr>
      <vt:lpstr>Noto Sans Symbols</vt:lpstr>
      <vt:lpstr>LEARN theme</vt:lpstr>
      <vt:lpstr>LEARN theme</vt:lpstr>
      <vt:lpstr>PowerPoint Presentation</vt:lpstr>
      <vt:lpstr>The Media and the Abolitionist Movement:  Using Media to Inform Public Opinion</vt:lpstr>
      <vt:lpstr>Magnetic Statements</vt:lpstr>
      <vt:lpstr>Magnetic Statements</vt:lpstr>
      <vt:lpstr>Magnetic Statements</vt:lpstr>
      <vt:lpstr>Class Discussion</vt:lpstr>
      <vt:lpstr>Essential Questions</vt:lpstr>
      <vt:lpstr>Media of the Abolition Movement</vt:lpstr>
      <vt:lpstr>The Liberator Masthead</vt:lpstr>
      <vt:lpstr>Media of the Abolition Movement</vt:lpstr>
      <vt:lpstr>The North Star Masthead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Hoang, Ada C.</cp:lastModifiedBy>
  <cp:revision>22</cp:revision>
  <dcterms:modified xsi:type="dcterms:W3CDTF">2020-01-29T16:01:21Z</dcterms:modified>
</cp:coreProperties>
</file>