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3"/>
  </p:notesMasterIdLst>
  <p:sldIdLst>
    <p:sldId id="256" r:id="rId3"/>
    <p:sldId id="270" r:id="rId4"/>
    <p:sldId id="274" r:id="rId5"/>
    <p:sldId id="272" r:id="rId6"/>
    <p:sldId id="265" r:id="rId7"/>
    <p:sldId id="260" r:id="rId8"/>
    <p:sldId id="262" r:id="rId9"/>
    <p:sldId id="263" r:id="rId10"/>
    <p:sldId id="268" r:id="rId11"/>
    <p:sldId id="277" r:id="rId12"/>
    <p:sldId id="276" r:id="rId13"/>
    <p:sldId id="278" r:id="rId14"/>
    <p:sldId id="264" r:id="rId15"/>
    <p:sldId id="279" r:id="rId16"/>
    <p:sldId id="280" r:id="rId17"/>
    <p:sldId id="282" r:id="rId18"/>
    <p:sldId id="283" r:id="rId19"/>
    <p:sldId id="275" r:id="rId20"/>
    <p:sldId id="273" r:id="rId21"/>
    <p:sldId id="281" r:id="rId2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/>
    <p:restoredTop sz="81029"/>
  </p:normalViewPr>
  <p:slideViewPr>
    <p:cSldViewPr snapToGrid="0">
      <p:cViewPr varScale="1">
        <p:scale>
          <a:sx n="120" d="100"/>
          <a:sy n="120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qxNKbwwNo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gJJgvLaah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phSY4EGUgc?si=SEC2GbfE6IvmzCNZ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Guardian. (2018, November 14). 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‘Changing the world for the better’: Katharine Viner tells us about her role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[Video]. YouTube. 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https://www.youtube.com/watch?v=DqxNKbwwNo8</a:t>
            </a:r>
            <a:endParaRPr lang="en-US" sz="1400" b="0" i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610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Guardian. (2018, December 5). 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What’s the difference between news and opinion? Gary Younge tells us about his role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[Video]. YouTube. </a:t>
            </a:r>
            <a:r>
              <a:rPr lang="en-US" b="0" i="0" dirty="0">
                <a:effectLst/>
                <a:hlinkClick r:id="rId3"/>
              </a:rPr>
              <a:t>https://www.youtube.com/watch?v=jgJJgvLaahg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38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Liljenquist Family Collection of Civil War Photographs (1870). William Lloyd Garrison, abolitionist, journalist, and editor of The Liberator. 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Library of Congress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Retrieved from https://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www.loc.gov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/item/2017660623/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94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1A60E-4E9F-3736-0FB4-0F84E041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6B529-C488-08CF-F5AA-E89DA8C11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70F38-F775-9F83-35BC-15DBAA62F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Liberator Masthead. (June, 1850). 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Wikipedia Commons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Retrieved from: https://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commons.wikimedia.org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/wiki/File:The_Liberator_W_L_Garrison_Masthead_7_June_1850.pdf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436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83B6-93F8-CFC1-0EEF-F749A14C8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D6FB9-2C58-B28C-AAD5-F91571E05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69691-CB0E-9116-2429-69B38791C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J.C. 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Buttre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(1855). Frederick Douglass, My Bondage and My Freedom. </a:t>
            </a:r>
            <a:r>
              <a:rPr lang="en-US" sz="8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Wikimedia Commons. 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Retrieved from https://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en.wikipedia.org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/wiki/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My_Bondage_and_My_Freedom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#/media/</a:t>
            </a:r>
            <a:r>
              <a:rPr lang="en-US" sz="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File:Frederick_Douglass_as_a_younger_man.jpg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443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64A6A-DF1A-AB5D-D451-113F0286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46BFE-E519-FF93-BF6B-5634307BC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9AA28-DC64-628C-6EFB-959CACDC9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North Star (1848). The North Star. 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Wikimedia Commons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Retrieved from https://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upload.wikimedia.org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wikipedia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/commons/1/1d/The_North_Star_%287222833218%29.jpg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93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99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Center, (n.d.).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ICAP - The Truth is Out There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https://youtu.be/NphSY4EGUgc?si=SEC2GbfE6IvmzCNZ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34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6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16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DqxNKbwwNo8?feature=oembed" TargetMode="External"/><Relationship Id="rId5" Type="http://schemas.openxmlformats.org/officeDocument/2006/relationships/image" Target="../media/image9.jpeg"/><Relationship Id="rId4" Type="http://schemas.openxmlformats.org/officeDocument/2006/relationships/hyperlink" Target="file:///'Changing%20the%20world%20for%20the%20better'/%20Katharine%20Viner%20tells%20us%20about%20her%20rol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jgJJgvLaahg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youtu.be/jgJJgvLaahg?si=OrpPrgGNFKiXWznC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NphSY4EGUgc?feature=oembed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s://youtu.be/NphSY4EGUgc?si=n2DK3PXjFsuSU9fK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Media to Inform Public Opinion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Media and the Abolitionist Movement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744173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8C0B-27C5-909F-D44F-C12555F73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102BE-8A14-536B-E29F-704C56848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Think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AFD5F81-D99E-31A8-29EA-A53F239AAA6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As you watch the videos, think about:</a:t>
            </a:r>
          </a:p>
          <a:p>
            <a:pPr lvl="1"/>
            <a:r>
              <a:rPr lang="en-US" altLang="en-US" dirty="0"/>
              <a:t>What are the roles of an editor and a columnist?</a:t>
            </a:r>
          </a:p>
          <a:p>
            <a:pPr lvl="1"/>
            <a:r>
              <a:rPr lang="en-US" altLang="en-US" dirty="0"/>
              <a:t>What is the difference between an editor and a columnist?</a:t>
            </a:r>
          </a:p>
        </p:txBody>
      </p:sp>
    </p:spTree>
    <p:extLst>
      <p:ext uri="{BB962C8B-B14F-4D97-AF65-F5344CB8AC3E}">
        <p14:creationId xmlns:p14="http://schemas.microsoft.com/office/powerpoint/2010/main" val="221343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3365C-35B0-F7DE-413E-41FB2713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E786C-3653-FA39-DF80-8654D2F80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b="1" dirty="0">
                <a:hlinkClick r:id="rId4"/>
              </a:rPr>
              <a:t>'Changing the world for the better': Katharine Viner tells us about her role</a:t>
            </a:r>
            <a:br>
              <a:rPr lang="en-US" b="1" dirty="0">
                <a:hlinkClick r:id="rId4"/>
              </a:rPr>
            </a:br>
            <a:br>
              <a:rPr lang="en-US" dirty="0">
                <a:hlinkClick r:id="rId4"/>
              </a:rPr>
            </a:br>
            <a:endParaRPr lang="en-US" dirty="0"/>
          </a:p>
        </p:txBody>
      </p:sp>
      <p:pic>
        <p:nvPicPr>
          <p:cNvPr id="3" name="Online Media 2" descr="'Changing the world for the better': Katharine Viner tells us about her role">
            <a:hlinkClick r:id="" action="ppaction://media"/>
            <a:extLst>
              <a:ext uri="{FF2B5EF4-FFF2-40B4-BE49-F238E27FC236}">
                <a16:creationId xmlns:a16="http://schemas.microsoft.com/office/drawing/2014/main" id="{633868D5-8E56-4D47-028A-731F9F4EF8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94563" y="151140"/>
            <a:ext cx="7635875" cy="43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b="1" dirty="0">
                <a:hlinkClick r:id="rId4"/>
              </a:rPr>
              <a:t>What's the difference between news and opinion? Gary Younge tells us about his role</a:t>
            </a:r>
            <a:br>
              <a:rPr lang="en-US" b="1" dirty="0">
                <a:hlinkClick r:id="rId4"/>
              </a:rPr>
            </a:br>
            <a:br>
              <a:rPr lang="en-US" dirty="0">
                <a:hlinkClick r:id="rId4"/>
              </a:rPr>
            </a:br>
            <a:endParaRPr lang="en-US" dirty="0"/>
          </a:p>
        </p:txBody>
      </p:sp>
      <p:pic>
        <p:nvPicPr>
          <p:cNvPr id="3" name="Online Media 2" descr="What's the difference between news and opinion? Gary Younge tells us about his role">
            <a:hlinkClick r:id="" action="ppaction://media"/>
            <a:extLst>
              <a:ext uri="{FF2B5EF4-FFF2-40B4-BE49-F238E27FC236}">
                <a16:creationId xmlns:a16="http://schemas.microsoft.com/office/drawing/2014/main" id="{44A48B34-39C4-A68D-FA9A-F5B676E44F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83297" y="241300"/>
            <a:ext cx="7406640" cy="418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Pair, Share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Discuss with a partner</a:t>
            </a:r>
          </a:p>
          <a:p>
            <a:pPr lvl="1"/>
            <a:r>
              <a:rPr lang="en-US" altLang="en-US" dirty="0"/>
              <a:t>What is the job of an editor and a columnist?</a:t>
            </a:r>
          </a:p>
          <a:p>
            <a:pPr lvl="1"/>
            <a:r>
              <a:rPr lang="en-US" altLang="en-US" dirty="0"/>
              <a:t>What is the difference between an editor and a columnist?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2300" y="0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2300" y="2139950"/>
            <a:ext cx="7885112" cy="1397000"/>
          </a:xfrm>
        </p:spPr>
        <p:txBody>
          <a:bodyPr/>
          <a:lstStyle/>
          <a:p>
            <a:r>
              <a:rPr lang="en-US" dirty="0"/>
              <a:t>Can citizens effect change? </a:t>
            </a:r>
          </a:p>
          <a:p>
            <a:r>
              <a:rPr lang="en-US" dirty="0"/>
              <a:t>How can ordinary citizens use the media to influence public opinion? </a:t>
            </a:r>
          </a:p>
          <a:p>
            <a:r>
              <a:rPr lang="en-US" dirty="0"/>
              <a:t>How did the abolitionist movement use media to fight for the end of slavery?</a:t>
            </a: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/>
              <a:t>Analyze how the media was used in the abolition movement.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33BAE-1DF4-B7E6-7446-204B8152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William Lloyd Garrison</a:t>
            </a: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211D2316-70BB-F47B-A80C-7D37793BEAB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8650" y="1370013"/>
            <a:ext cx="5403440" cy="3262312"/>
          </a:xfrm>
        </p:spPr>
        <p:txBody>
          <a:bodyPr/>
          <a:lstStyle/>
          <a:p>
            <a:pPr marL="457200" lvl="0" indent="-342900">
              <a:spcBef>
                <a:spcPts val="0"/>
              </a:spcBef>
              <a:spcAft>
                <a:spcPts val="1200"/>
              </a:spcAft>
              <a:buSzPts val="1800"/>
              <a:buChar char="•"/>
            </a:pPr>
            <a:r>
              <a:rPr lang="en-US" sz="2800" dirty="0"/>
              <a:t>Informed the public about the wrongs of slavery.</a:t>
            </a:r>
          </a:p>
          <a:p>
            <a:pPr marL="457200" lvl="0" indent="-342900">
              <a:spcBef>
                <a:spcPts val="0"/>
              </a:spcBef>
              <a:spcAft>
                <a:spcPts val="1200"/>
              </a:spcAft>
              <a:buSzPts val="1800"/>
              <a:buChar char="•"/>
            </a:pPr>
            <a:r>
              <a:rPr lang="en-US" sz="2800" dirty="0"/>
              <a:t>He encouraged people to fight for the abolition of slavery, and for equality for Black people.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pic>
        <p:nvPicPr>
          <p:cNvPr id="3" name="Google Shape;117;g6f54ed3f1e_0_1">
            <a:extLst>
              <a:ext uri="{FF2B5EF4-FFF2-40B4-BE49-F238E27FC236}">
                <a16:creationId xmlns:a16="http://schemas.microsoft.com/office/drawing/2014/main" id="{6ACCB327-C6DB-0C9D-63BC-6A24C6838E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3745"/>
          <a:stretch/>
        </p:blipFill>
        <p:spPr>
          <a:xfrm>
            <a:off x="6474543" y="1268413"/>
            <a:ext cx="2173544" cy="2553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C5008-8F0E-0CC0-BD68-D7ECBA819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4851-B917-BC7E-2603-DD9AD1E1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Liberator Masthead</a:t>
            </a:r>
          </a:p>
        </p:txBody>
      </p:sp>
      <p:pic>
        <p:nvPicPr>
          <p:cNvPr id="5" name="Google Shape;123;g6f54ed3f1e_0_36">
            <a:extLst>
              <a:ext uri="{FF2B5EF4-FFF2-40B4-BE49-F238E27FC236}">
                <a16:creationId xmlns:a16="http://schemas.microsoft.com/office/drawing/2014/main" id="{3F961175-9643-066D-4F58-617EF6415B81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45" y="1268412"/>
            <a:ext cx="7886700" cy="3215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0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D6FA6-3DA7-BF33-5168-7103E0A7D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0715-DD39-6FBB-A6D3-8E6E44E3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Frederick Douglass</a:t>
            </a: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7C9E1FDE-E45F-ADB8-319B-75435B97D87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8650" y="1370013"/>
            <a:ext cx="6061410" cy="3262312"/>
          </a:xfrm>
        </p:spPr>
        <p:txBody>
          <a:bodyPr/>
          <a:lstStyle/>
          <a:p>
            <a:pPr marL="457200" lvl="0" indent="-342900">
              <a:spcBef>
                <a:spcPts val="0"/>
              </a:spcBef>
              <a:spcAft>
                <a:spcPts val="1200"/>
              </a:spcAft>
              <a:buSzPts val="1800"/>
              <a:buChar char="•"/>
            </a:pPr>
            <a:r>
              <a:rPr lang="en-US" sz="2800" dirty="0"/>
              <a:t>Gave speeches and published </a:t>
            </a:r>
            <a:r>
              <a:rPr lang="en-US" sz="2800" i="1" dirty="0"/>
              <a:t>The North Star</a:t>
            </a:r>
            <a:r>
              <a:rPr lang="en-US" sz="2800" dirty="0"/>
              <a:t>, an anti-slavery newspaper.</a:t>
            </a:r>
          </a:p>
          <a:p>
            <a:pPr marL="457200" lvl="0" indent="-342900">
              <a:spcBef>
                <a:spcPts val="0"/>
              </a:spcBef>
              <a:spcAft>
                <a:spcPts val="1200"/>
              </a:spcAft>
              <a:buSzPts val="1800"/>
              <a:buChar char="•"/>
            </a:pPr>
            <a:r>
              <a:rPr lang="en-US" sz="2800" dirty="0"/>
              <a:t>His perspective as a person who escaped slavery gave him a powerful voice in the abolition movement.</a:t>
            </a:r>
          </a:p>
        </p:txBody>
      </p:sp>
      <p:pic>
        <p:nvPicPr>
          <p:cNvPr id="4" name="Google Shape;130;g6f54ed3f1e_0_8">
            <a:extLst>
              <a:ext uri="{FF2B5EF4-FFF2-40B4-BE49-F238E27FC236}">
                <a16:creationId xmlns:a16="http://schemas.microsoft.com/office/drawing/2014/main" id="{C536213E-37D0-A3A9-FC9E-1B22A648D5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330" r="35000"/>
          <a:stretch/>
        </p:blipFill>
        <p:spPr>
          <a:xfrm>
            <a:off x="6690060" y="1268413"/>
            <a:ext cx="1962573" cy="2416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20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BCF31-3E8F-E9F5-96E5-B89D75207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7F8E-55DE-0FC3-C860-6D5A4118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North Star Masthead</a:t>
            </a:r>
          </a:p>
        </p:txBody>
      </p:sp>
      <p:pic>
        <p:nvPicPr>
          <p:cNvPr id="4" name="Google Shape;136;g6f54ed3f1e_0_43">
            <a:extLst>
              <a:ext uri="{FF2B5EF4-FFF2-40B4-BE49-F238E27FC236}">
                <a16:creationId xmlns:a16="http://schemas.microsoft.com/office/drawing/2014/main" id="{0B4DBD06-0A25-301E-84E6-81167533F5E0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rcRect l="14036" t="7183" r="13420" b="82894"/>
          <a:stretch/>
        </p:blipFill>
        <p:spPr>
          <a:xfrm>
            <a:off x="342900" y="1524614"/>
            <a:ext cx="7886700" cy="2094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0888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Sentence-Phrase-Word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406400" indent="-342900">
              <a:spcAft>
                <a:spcPts val="1200"/>
              </a:spcAft>
              <a:buSzPts val="2600"/>
            </a:pPr>
            <a:r>
              <a:rPr lang="en-US" sz="2100" dirty="0"/>
              <a:t>After reading the source, underline the following and use annotations in the margins to support your choices:</a:t>
            </a:r>
          </a:p>
          <a:p>
            <a:pPr marL="863600" lvl="1" indent="-342900">
              <a:spcAft>
                <a:spcPts val="1200"/>
              </a:spcAft>
              <a:buSzPts val="2600"/>
            </a:pPr>
            <a:r>
              <a:rPr lang="en-US" sz="2100" dirty="0"/>
              <a:t>A </a:t>
            </a:r>
            <a:r>
              <a:rPr lang="en-US" sz="2100" b="1" dirty="0">
                <a:solidFill>
                  <a:schemeClr val="accent4"/>
                </a:solidFill>
              </a:rPr>
              <a:t>sentence</a:t>
            </a:r>
            <a:r>
              <a:rPr lang="en-US" sz="2100" dirty="0"/>
              <a:t> that was meaningful and reflects the main idea of the text.</a:t>
            </a:r>
          </a:p>
          <a:p>
            <a:pPr marL="863600" lvl="1" indent="-342900">
              <a:spcAft>
                <a:spcPts val="1200"/>
              </a:spcAft>
              <a:buSzPts val="2600"/>
            </a:pPr>
            <a:r>
              <a:rPr lang="en-US" sz="2100" dirty="0"/>
              <a:t>A </a:t>
            </a:r>
            <a:r>
              <a:rPr lang="en-US" sz="2100" b="1" dirty="0">
                <a:solidFill>
                  <a:schemeClr val="accent4"/>
                </a:solidFill>
              </a:rPr>
              <a:t>phrase</a:t>
            </a:r>
            <a:r>
              <a:rPr lang="en-US" sz="2100" dirty="0"/>
              <a:t> that moved, engaged, or provoked you.</a:t>
            </a:r>
          </a:p>
          <a:p>
            <a:pPr marL="863600" lvl="1" indent="-342900">
              <a:spcAft>
                <a:spcPts val="1200"/>
              </a:spcAft>
              <a:buSzPts val="2600"/>
            </a:pPr>
            <a:r>
              <a:rPr lang="en-US" sz="2100" dirty="0"/>
              <a:t>A </a:t>
            </a:r>
            <a:r>
              <a:rPr lang="en-US" sz="2100" b="1" dirty="0">
                <a:solidFill>
                  <a:schemeClr val="accent4"/>
                </a:solidFill>
              </a:rPr>
              <a:t>word </a:t>
            </a:r>
            <a:r>
              <a:rPr lang="en-US" sz="2100" dirty="0"/>
              <a:t>that captured your attention or is powerful to you.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93DBD7-2F6A-DCBF-BD1A-46F6DAF2F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890" y="0"/>
            <a:ext cx="1283109" cy="12831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05CFE-8371-2C78-2141-44825EC0B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F964-BBCE-A0B5-0452-744D7432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Sentence-Phrase-Word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C1A5DE3F-CA5C-A781-A189-0F836DAC8E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406400" indent="-342900">
              <a:spcAft>
                <a:spcPts val="1200"/>
              </a:spcAft>
              <a:buSzPts val="2600"/>
            </a:pPr>
            <a:r>
              <a:rPr lang="en-US" sz="2100" dirty="0"/>
              <a:t>In your group, take turns sharing the sentence, phrase, and word you wrote from the source. </a:t>
            </a:r>
          </a:p>
          <a:p>
            <a:pPr marL="406400" indent="-342900">
              <a:spcAft>
                <a:spcPts val="1200"/>
              </a:spcAft>
              <a:buSzPts val="2600"/>
            </a:pPr>
            <a:r>
              <a:rPr lang="en-US" sz="2100" dirty="0"/>
              <a:t>Pick a person to share the sentence, phrase, and word your group feels best represents the source.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29F81D-2864-7E69-53D5-ABF138952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890" y="0"/>
            <a:ext cx="1283109" cy="128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97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3930E-A3F0-9729-5B75-13B93BCA7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1D786-5E11-875A-59D2-32250FE88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Media Chart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C57FDF91-4496-ACCA-3F6D-2E86AE7633B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lvl="0" indent="-381000">
              <a:spcBef>
                <a:spcPts val="0"/>
              </a:spcBef>
              <a:spcAft>
                <a:spcPts val="1200"/>
              </a:spcAft>
              <a:buSzPts val="2400"/>
              <a:buChar char="•"/>
            </a:pPr>
            <a:r>
              <a:rPr lang="en-US" sz="2000" dirty="0"/>
              <a:t>Identify and summarize </a:t>
            </a:r>
            <a:r>
              <a:rPr lang="en-US" sz="2000" b="1" dirty="0"/>
              <a:t>three arguments</a:t>
            </a:r>
            <a:r>
              <a:rPr lang="en-US" sz="2000" dirty="0"/>
              <a:t> that Frederick Douglass used to address the abolition of slavery in </a:t>
            </a:r>
            <a:r>
              <a:rPr lang="en-US" sz="2000" i="1" dirty="0"/>
              <a:t>The Meaning of the 4th of July for the Slave</a:t>
            </a:r>
            <a:r>
              <a:rPr lang="en-US" sz="2000" dirty="0"/>
              <a:t> and </a:t>
            </a:r>
            <a:r>
              <a:rPr lang="en-US" sz="2000" i="1" dirty="0"/>
              <a:t>Our Paper and Its Prospects.</a:t>
            </a:r>
          </a:p>
          <a:p>
            <a:pPr lvl="0" indent="-393700">
              <a:spcBef>
                <a:spcPts val="0"/>
              </a:spcBef>
              <a:spcAft>
                <a:spcPts val="1200"/>
              </a:spcAft>
              <a:buSzPts val="2600"/>
              <a:buChar char="•"/>
            </a:pPr>
            <a:r>
              <a:rPr lang="en-US" sz="2000" dirty="0"/>
              <a:t>Identify and summarize </a:t>
            </a:r>
            <a:r>
              <a:rPr lang="en-US" sz="2000" b="1" dirty="0"/>
              <a:t>three arguments</a:t>
            </a:r>
            <a:r>
              <a:rPr lang="en-US" sz="2000" dirty="0"/>
              <a:t> that William Lloyd Garrison used to address the abolition of slavery in </a:t>
            </a:r>
            <a:r>
              <a:rPr lang="en-US" sz="2000" i="1" dirty="0"/>
              <a:t>Defense of His Positions </a:t>
            </a:r>
            <a:r>
              <a:rPr lang="en-US" sz="2000" dirty="0"/>
              <a:t>and </a:t>
            </a:r>
            <a:r>
              <a:rPr lang="en-US" sz="2000" i="1" dirty="0"/>
              <a:t>To The Public.</a:t>
            </a:r>
          </a:p>
        </p:txBody>
      </p:sp>
    </p:spTree>
    <p:extLst>
      <p:ext uri="{BB962C8B-B14F-4D97-AF65-F5344CB8AC3E}">
        <p14:creationId xmlns:p14="http://schemas.microsoft.com/office/powerpoint/2010/main" val="3339019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66E45-D39F-2F40-A4E0-1D96AA418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66B93-CD05-28AE-FBFB-EFDB8242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Journalism Today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33688607-3BE7-5EC0-C826-8E208169F7B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lvl="0" indent="-381000">
              <a:spcBef>
                <a:spcPts val="0"/>
              </a:spcBef>
              <a:spcAft>
                <a:spcPts val="1200"/>
              </a:spcAft>
              <a:buSzPts val="2400"/>
              <a:buChar char="•"/>
            </a:pPr>
            <a:r>
              <a:rPr lang="en-US" sz="2000" dirty="0"/>
              <a:t>Listen to the story of someone who has worked as a journalist for two newspapers.</a:t>
            </a:r>
          </a:p>
          <a:p>
            <a:pPr lvl="0" indent="-381000">
              <a:spcBef>
                <a:spcPts val="0"/>
              </a:spcBef>
              <a:spcAft>
                <a:spcPts val="1200"/>
              </a:spcAft>
              <a:buSzPts val="2400"/>
              <a:buChar char="•"/>
            </a:pPr>
            <a:r>
              <a:rPr lang="en-US" sz="2000" dirty="0"/>
              <a:t>Be ready to discuss with a partner how journalism has changed and stayed the same since the abolition period of Frederick Douglass and William Lloyd Garrison. </a:t>
            </a:r>
          </a:p>
        </p:txBody>
      </p:sp>
    </p:spTree>
    <p:extLst>
      <p:ext uri="{BB962C8B-B14F-4D97-AF65-F5344CB8AC3E}">
        <p14:creationId xmlns:p14="http://schemas.microsoft.com/office/powerpoint/2010/main" val="557876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</p:spPr>
        <p:txBody>
          <a:bodyPr rtlCol="0">
            <a:normAutofit fontScale="90000"/>
          </a:bodyPr>
          <a:lstStyle/>
          <a:p>
            <a:r>
              <a:rPr lang="en-US" b="1" dirty="0">
                <a:hlinkClick r:id="rId4"/>
              </a:rPr>
              <a:t>The Truth is Out There</a:t>
            </a:r>
            <a:endParaRPr lang="en-US" dirty="0"/>
          </a:p>
        </p:txBody>
      </p:sp>
      <p:pic>
        <p:nvPicPr>
          <p:cNvPr id="4" name="Online Media 3" descr="K20 ICAP - The Truth is Out There">
            <a:hlinkClick r:id="" action="ppaction://media"/>
            <a:extLst>
              <a:ext uri="{FF2B5EF4-FFF2-40B4-BE49-F238E27FC236}">
                <a16:creationId xmlns:a16="http://schemas.microsoft.com/office/drawing/2014/main" id="{ACEFD7E2-4603-E9EF-5EAF-0B9A884D18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26844" y="241300"/>
            <a:ext cx="7090312" cy="400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5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E7EB3-AB1D-09A1-CFA8-A9D12BED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5062-4188-0DF5-B79A-30F5DB6A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659118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Discuss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F558343-5997-6D67-1796-0D1B5B497DA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How has journalism changed and stayed the same?</a:t>
            </a:r>
          </a:p>
          <a:p>
            <a:r>
              <a:rPr lang="en-US" altLang="en-US" dirty="0"/>
              <a:t>Why is the media important to a democratic society? </a:t>
            </a:r>
          </a:p>
          <a:p>
            <a:r>
              <a:rPr lang="en-US" altLang="en-US" dirty="0"/>
              <a:t>Do you have any interest in a journalism career? </a:t>
            </a:r>
          </a:p>
        </p:txBody>
      </p:sp>
    </p:spTree>
    <p:extLst>
      <p:ext uri="{BB962C8B-B14F-4D97-AF65-F5344CB8AC3E}">
        <p14:creationId xmlns:p14="http://schemas.microsoft.com/office/powerpoint/2010/main" val="650302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2CC7-86E1-6835-C93C-D893C2C69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2D564-926A-1B4F-0AA5-055681A4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659118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Magnetic Statements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D64674E-0B6F-6BFF-9E9B-B458DE13B89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Read the posters around the room.</a:t>
            </a:r>
          </a:p>
          <a:p>
            <a:r>
              <a:rPr lang="en-US" altLang="en-US" dirty="0"/>
              <a:t>Stand near the poster you most agree with.</a:t>
            </a:r>
          </a:p>
          <a:p>
            <a:r>
              <a:rPr lang="en-US" altLang="en-US" dirty="0"/>
              <a:t>Discuss what drew you to the statement.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981A5D-950F-91DE-525D-A4E897585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768" y="0"/>
            <a:ext cx="1938529" cy="19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69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54D24-2501-B5F7-4365-C913A5001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C78C8-2447-80F8-FD8B-EF9386704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659118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Magnetic Statements Revisited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0D1B5CE-4CC9-BF94-1E98-D72BC5E8048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lvl="0" indent="-381000">
              <a:spcAft>
                <a:spcPts val="1200"/>
              </a:spcAft>
              <a:buSzPts val="2400"/>
              <a:buChar char="•"/>
            </a:pPr>
            <a:r>
              <a:rPr lang="en-US" sz="2800" dirty="0"/>
              <a:t>Choose </a:t>
            </a:r>
            <a:r>
              <a:rPr lang="en-US" sz="2800" b="1" u="sng" dirty="0"/>
              <a:t>two</a:t>
            </a:r>
            <a:r>
              <a:rPr lang="en-US" sz="2800" dirty="0"/>
              <a:t> of the five statements made by modern-day journalists. </a:t>
            </a:r>
          </a:p>
          <a:p>
            <a:pPr indent="-381000">
              <a:spcAft>
                <a:spcPts val="1200"/>
              </a:spcAft>
              <a:buSzPts val="2400"/>
              <a:buFont typeface="System Font Regular"/>
              <a:buChar char="•"/>
            </a:pPr>
            <a:r>
              <a:rPr lang="en-US" sz="2800" dirty="0"/>
              <a:t>Write 2–3 sentences to explain how the work of Frederick Douglass and William Lloyd Garrison relates to journalism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00531-E8F5-9471-5727-D0A64C9B4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768" y="0"/>
            <a:ext cx="1938529" cy="19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571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C1FC503B-5766-4541-B590-824E08429B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2955A4EC-A41F-924E-8A5C-EC8D30BCF2B0}" vid="{D45ADE69-AC46-AB4B-AFB7-4F6B3A12186F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2768</TotalTime>
  <Words>819</Words>
  <Application>Microsoft Macintosh PowerPoint</Application>
  <PresentationFormat>On-screen Show (16:9)</PresentationFormat>
  <Paragraphs>59</Paragraphs>
  <Slides>20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Using Media to Inform Public Opinion</vt:lpstr>
      <vt:lpstr>Think</vt:lpstr>
      <vt:lpstr>'Changing the world for the better': Katharine Viner tells us about her role  </vt:lpstr>
      <vt:lpstr>What's the difference between news and opinion? Gary Younge tells us about his role  </vt:lpstr>
      <vt:lpstr>Pair, Share</vt:lpstr>
      <vt:lpstr>Essential Questions</vt:lpstr>
      <vt:lpstr>Learning Objective</vt:lpstr>
      <vt:lpstr>William Lloyd Garrison</vt:lpstr>
      <vt:lpstr>The Liberator Masthead</vt:lpstr>
      <vt:lpstr>Frederick Douglass</vt:lpstr>
      <vt:lpstr>The North Star Masthead</vt:lpstr>
      <vt:lpstr>Sentence-Phrase-Word</vt:lpstr>
      <vt:lpstr>Sentence-Phrase-Word</vt:lpstr>
      <vt:lpstr>Media Chart</vt:lpstr>
      <vt:lpstr>Journalism Today</vt:lpstr>
      <vt:lpstr>The Truth is Out There</vt:lpstr>
      <vt:lpstr>Discuss</vt:lpstr>
      <vt:lpstr>Magnetic Statements</vt:lpstr>
      <vt:lpstr>Magnetic Statements Revisited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Gracia, Ann M.</dc:creator>
  <cp:keywords/>
  <dc:description/>
  <cp:lastModifiedBy>Franklin, Sherry</cp:lastModifiedBy>
  <cp:revision>11</cp:revision>
  <dcterms:created xsi:type="dcterms:W3CDTF">2025-08-05T20:58:42Z</dcterms:created>
  <dcterms:modified xsi:type="dcterms:W3CDTF">2026-09-29T20:03:36Z</dcterms:modified>
  <cp:category/>
</cp:coreProperties>
</file>