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CD1E7F2-A7C0-44FB-AEE0-8949B9247159}">
  <a:tblStyle styleId="{DCD1E7F2-A7C0-44FB-AEE0-8949B924715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BED7D3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4778"/>
  </p:normalViewPr>
  <p:slideViewPr>
    <p:cSldViewPr snapToGrid="0">
      <p:cViewPr varScale="1">
        <p:scale>
          <a:sx n="117" d="100"/>
          <a:sy n="117" d="100"/>
        </p:scale>
        <p:origin x="8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TsmUqERVTI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Ursula-Burns.jpg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eardeverything.com/2020/08/07/debbi-fields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rianna_Huffington_2012_Shankbone.JPG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Indra_Nooyi_-_World_Economic_Forum_Annual_Meeting_Davos_2008.jpg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heryl_Sandberg_WEF_2013_(crop_by_James_Tamim).jpg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Zhang_Xin_2019_Interview_Documentary_%281%29.jpg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e717775db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e717775db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e717775db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e717775db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149a8c5ee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149a8c5ee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e717775db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e717775db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e717775db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e717775db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edea290d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edea290d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ec367564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ec367564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edea290dd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edea290dd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ec367564e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ec367564e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edea290dd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edea290dd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ec367564e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ec367564e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fa4574f3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fa4574f3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e717775db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e717775db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fa4574f31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fa4574f31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edea290dd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edea290dd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781c28f7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3781c28f7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(2025, Jan 23). </a:t>
            </a:r>
            <a:r>
              <a:rPr lang="en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ICAP – </a:t>
            </a:r>
            <a:r>
              <a:rPr lang="en" i="1" dirty="0">
                <a:solidFill>
                  <a:schemeClr val="dk1"/>
                </a:solidFill>
              </a:rPr>
              <a:t>K20 ICAP - Women in Business 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[Video]. YouTube. 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https://www.youtube.com/watch?v=5TsmUqERVTI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e717775db7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e717775db7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e717775db7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e717775db7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ec367564e0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ec367564e0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U.S. Government Printing Office (2004). Retrieved from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https://commons.wikimedia.org/wiki/File:Ursula-Burns.jpg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ec367564e0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ec367564e0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[Mrs. Fields with cookie.] Now I’ve heard everything.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https://heardeverything.com/2020/08/07/debbi-fields/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ec367564e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ec367564e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Shankbone</a:t>
            </a:r>
            <a:r>
              <a:rPr lang="en-US" dirty="0">
                <a:effectLst/>
                <a:latin typeface="Helvetica Neue" panose="02000503000000020004" pitchFamily="2" charset="0"/>
              </a:rPr>
              <a:t>, D. 24 April 2012. [Photograph of Arianna Huffington.] </a:t>
            </a:r>
            <a:r>
              <a:rPr lang="en" u="sng" dirty="0">
                <a:solidFill>
                  <a:srgbClr val="2200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https://commons.wikimedia.org/wiki/File:Arianna_Huffington_2012_Shankbone.JPG</a:t>
            </a:r>
            <a:r>
              <a:rPr lang="en" dirty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ec367564e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ec367564e0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World Economic Forum. 27 Jan 2008. [Photograph of Indra Nooyi.] </a:t>
            </a:r>
            <a:r>
              <a:rPr lang="en" u="sng" dirty="0">
                <a:solidFill>
                  <a:srgbClr val="2200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https://commons.wikimedia.org/wiki/File:Indra_Nooyi_-_World_Economic_Forum_Annual_Meeting_Davos_2008.jpg</a:t>
            </a:r>
            <a:r>
              <a:rPr lang="en" dirty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ec367564e0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ec367564e0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World Economic Forum. 25 Jan 2013. [Photograph of Sheryl Sandberg.] 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https://commons.wikimedia.org/wiki/File:Sheryl_Sandberg_WEF_2013_(crop_by_James_Tamim).jpg</a:t>
            </a:r>
            <a:r>
              <a:rPr lang="en" dirty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ec367564e0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ec367564e0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AsAuSo</a:t>
            </a:r>
            <a:r>
              <a:rPr lang="en-US" dirty="0">
                <a:effectLst/>
                <a:latin typeface="Helvetica Neue" panose="02000503000000020004" pitchFamily="2" charset="0"/>
              </a:rPr>
              <a:t>. 12 Aug 2020. [Photograph of Zhang Xin.] 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h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ttps://commons.wikimedia.org/wiki/File:Zhang_Xin_2019_Interview_Documentary_%281%29.jpg</a:t>
            </a:r>
            <a:r>
              <a:rPr lang="en-US" dirty="0"/>
              <a:t>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e717775db7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e717775db7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37a0f69f47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37a0f69f47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37a0f69f4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37a0f69f4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3a8dcf0a0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3a8dcf0a0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ec367564e0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ec367564e0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ef31a95bf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ef31a95bf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3a8dcf0a0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3a8dcf0a0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e717775db7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e717775db7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38" scaled="0"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8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83" scaled="0"/>
        </a:gra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" name="Google Shape;17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875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5" tIns="48750" rIns="97525" bIns="48750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730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700"/>
              <a:buChar char="➤"/>
              <a:defRPr/>
            </a:lvl2pPr>
            <a:lvl3pPr marL="1371600" lvl="2" indent="-2857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-"/>
              <a:defRPr/>
            </a:lvl3pPr>
            <a:lvl4pPr marL="1828800" lvl="3" indent="-2857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-"/>
              <a:defRPr/>
            </a:lvl4pPr>
            <a:lvl5pPr marL="2286000" lvl="4" indent="-2857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-"/>
              <a:defRPr/>
            </a:lvl5pPr>
            <a:lvl6pPr marL="2743200" lvl="5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●"/>
              <a:defRPr/>
            </a:lvl6pPr>
            <a:lvl7pPr marL="3200400" lvl="6" indent="-298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1" name="Google Shape;21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00" cy="4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900" cy="4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3"/>
          </p:nvPr>
        </p:nvSpPr>
        <p:spPr>
          <a:xfrm>
            <a:off x="457200" y="1974760"/>
            <a:ext cx="4040100" cy="2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body" idx="4"/>
          </p:nvPr>
        </p:nvSpPr>
        <p:spPr>
          <a:xfrm>
            <a:off x="4649788" y="1974760"/>
            <a:ext cx="4040100" cy="2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302954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1317938"/>
            <a:ext cx="4038600" cy="3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2" name="Google Shape;3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4648200" y="1317938"/>
            <a:ext cx="4038600" cy="3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ARN Logo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1">
  <p:cSld name="Strategy v1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44" name="Google Shape;44;p10"/>
          <p:cNvSpPr>
            <a:spLocks noGrp="1"/>
          </p:cNvSpPr>
          <p:nvPr>
            <p:ph type="pic" idx="2"/>
          </p:nvPr>
        </p:nvSpPr>
        <p:spPr>
          <a:xfrm>
            <a:off x="5911850" y="1663336"/>
            <a:ext cx="1828800" cy="1827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2">
  <p:cSld name="Strategy v2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49" name="Google Shape;49;p11"/>
          <p:cNvSpPr>
            <a:spLocks noGrp="1"/>
          </p:cNvSpPr>
          <p:nvPr>
            <p:ph type="pic" idx="2"/>
          </p:nvPr>
        </p:nvSpPr>
        <p:spPr>
          <a:xfrm>
            <a:off x="4692302" y="1305059"/>
            <a:ext cx="3994200" cy="1420800"/>
          </a:xfrm>
          <a:prstGeom prst="rect">
            <a:avLst/>
          </a:prstGeom>
          <a:noFill/>
          <a:ln w="9525" cap="flat" cmpd="sng">
            <a:solidFill>
              <a:srgbClr val="BCD4E9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ll Quote">
  <p:cSld name="Pull Quot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/>
          <p:nvPr/>
        </p:nvSpPr>
        <p:spPr>
          <a:xfrm>
            <a:off x="1721476" y="1313644"/>
            <a:ext cx="5700900" cy="3206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1C3C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>
            <a:off x="2574750" y="1534732"/>
            <a:ext cx="3994500" cy="23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body" idx="2"/>
          </p:nvPr>
        </p:nvSpPr>
        <p:spPr>
          <a:xfrm>
            <a:off x="3017949" y="3943350"/>
            <a:ext cx="31080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 i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pic>
        <p:nvPicPr>
          <p:cNvPr id="56" name="Google Shape;56;p12" descr="A picture containing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177" t="21570" r="32617" b="56089"/>
          <a:stretch/>
        </p:blipFill>
        <p:spPr>
          <a:xfrm>
            <a:off x="1828288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dered List">
  <p:cSld name="Ordered Lis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Graphic">
  <p:cSld name="Content with Graphic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581400" y="1330012"/>
            <a:ext cx="5111700" cy="3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8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marL="1828800" lvl="3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>
            <a:spLocks noGrp="1"/>
          </p:cNvSpPr>
          <p:nvPr>
            <p:ph type="media" idx="2"/>
          </p:nvPr>
        </p:nvSpPr>
        <p:spPr>
          <a:xfrm>
            <a:off x="457200" y="1343696"/>
            <a:ext cx="61257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G">
  <p:cSld name="Blank White BG">
    <p:bg>
      <p:bgPr>
        <a:solidFill>
          <a:schemeClr val="lt1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Logo">
  <p:cSld name="Blank No Log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1 1">
  <p:cSld name="Strategy v1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83" name="Google Shape;83;p20"/>
          <p:cNvSpPr>
            <a:spLocks noGrp="1"/>
          </p:cNvSpPr>
          <p:nvPr>
            <p:ph type="pic" idx="2"/>
          </p:nvPr>
        </p:nvSpPr>
        <p:spPr>
          <a:xfrm>
            <a:off x="5911850" y="1663336"/>
            <a:ext cx="1828800" cy="1827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39967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ctrTitle"/>
          </p:nvPr>
        </p:nvSpPr>
        <p:spPr>
          <a:xfrm>
            <a:off x="3428775" y="905350"/>
            <a:ext cx="5597100" cy="1895100"/>
          </a:xfrm>
          <a:prstGeom prst="rect">
            <a:avLst/>
          </a:prstGeom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Who Runs the World?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Women in Business</a:t>
            </a:r>
            <a:endParaRPr sz="3000"/>
          </a:p>
        </p:txBody>
      </p:sp>
      <p:pic>
        <p:nvPicPr>
          <p:cNvPr id="93" name="Google Shape;93;p22"/>
          <p:cNvPicPr preferRelativeResize="0"/>
          <p:nvPr/>
        </p:nvPicPr>
        <p:blipFill rotWithShape="1">
          <a:blip r:embed="rId3">
            <a:alphaModFix/>
          </a:blip>
          <a:srcRect l="6506" r="6506"/>
          <a:stretch/>
        </p:blipFill>
        <p:spPr>
          <a:xfrm>
            <a:off x="294975" y="296200"/>
            <a:ext cx="2980800" cy="3113400"/>
          </a:xfrm>
          <a:prstGeom prst="ellipse">
            <a:avLst/>
          </a:prstGeom>
          <a:solidFill>
            <a:srgbClr val="3E5C61"/>
          </a:solidFill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Essential Questions</a:t>
            </a:r>
            <a:endParaRPr dirty="0"/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1"/>
          </p:nvPr>
        </p:nvSpPr>
        <p:spPr>
          <a:xfrm>
            <a:off x="530350" y="2028503"/>
            <a:ext cx="7772400" cy="26502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lvl="0" algn="l" rtl="0">
              <a:spcBef>
                <a:spcPts val="52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" dirty="0"/>
              <a:t>What characteristics do successful female entrepreneurs have in common?</a:t>
            </a: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" dirty="0"/>
              <a:t>What does it take to be a successful entrepreneur?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Objectives</a:t>
            </a:r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body" idx="1"/>
          </p:nvPr>
        </p:nvSpPr>
        <p:spPr>
          <a:xfrm>
            <a:off x="530350" y="2028503"/>
            <a:ext cx="7772400" cy="26502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603250" lvl="0" indent="-4572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 panose="020B0604020202020204" pitchFamily="34" charset="0"/>
              <a:buChar char="•"/>
            </a:pPr>
            <a:r>
              <a:rPr lang="en" dirty="0"/>
              <a:t>Compare and contrast successful women entrepreneurs.</a:t>
            </a:r>
            <a:endParaRPr dirty="0"/>
          </a:p>
          <a:p>
            <a:pPr marL="603250" indent="-457200">
              <a:lnSpc>
                <a:spcPct val="115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dirty="0"/>
              <a:t>Analyze the risks and gains made by these women.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</p:spPr>
        <p:txBody>
          <a:bodyPr spcFirstLastPara="1" wrap="square" lIns="0" tIns="4875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Fiction in the Facts</a:t>
            </a:r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1"/>
          </p:nvPr>
        </p:nvSpPr>
        <p:spPr>
          <a:xfrm>
            <a:off x="457200" y="1688235"/>
            <a:ext cx="8229600" cy="3291900"/>
          </a:xfrm>
          <a:prstGeom prst="rect">
            <a:avLst/>
          </a:prstGeom>
        </p:spPr>
        <p:txBody>
          <a:bodyPr spcFirstLastPara="1" wrap="square" lIns="97525" tIns="48750" rIns="97525" bIns="48750" anchor="t" anchorCtr="0">
            <a:normAutofit/>
          </a:bodyPr>
          <a:lstStyle/>
          <a:p>
            <a:pPr lvl="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dirty="0"/>
              <a:t>Read each of the statements about entrepreneurs.</a:t>
            </a: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dirty="0"/>
              <a:t>With your group determine: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" dirty="0"/>
              <a:t>Which </a:t>
            </a:r>
            <a:r>
              <a:rPr lang="en" b="1" i="1" dirty="0">
                <a:solidFill>
                  <a:srgbClr val="3E5C61"/>
                </a:solidFill>
              </a:rPr>
              <a:t>two</a:t>
            </a:r>
            <a:r>
              <a:rPr lang="en" dirty="0"/>
              <a:t> statements are true?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" dirty="0"/>
              <a:t>Which </a:t>
            </a:r>
            <a:r>
              <a:rPr lang="en" b="1" i="1" dirty="0">
                <a:solidFill>
                  <a:srgbClr val="3E5C61"/>
                </a:solidFill>
              </a:rPr>
              <a:t>one</a:t>
            </a:r>
            <a:r>
              <a:rPr lang="en" dirty="0"/>
              <a:t> statement is a lie or false?</a:t>
            </a: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dirty="0"/>
              <a:t>Be prepared to share how your group identified true and false statements.</a:t>
            </a:r>
            <a:endParaRPr dirty="0"/>
          </a:p>
        </p:txBody>
      </p:sp>
      <p:pic>
        <p:nvPicPr>
          <p:cNvPr id="112" name="Google Shape;112;p25"/>
          <p:cNvPicPr preferRelativeResize="0"/>
          <p:nvPr/>
        </p:nvPicPr>
        <p:blipFill rotWithShape="1">
          <a:blip r:embed="rId3">
            <a:alphaModFix/>
          </a:blip>
          <a:srcRect t="317" b="327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Fiction in the Facts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118" name="Google Shape;118;p26"/>
          <p:cNvSpPr txBox="1">
            <a:spLocks noGrp="1"/>
          </p:cNvSpPr>
          <p:nvPr>
            <p:ph type="body" idx="1"/>
          </p:nvPr>
        </p:nvSpPr>
        <p:spPr>
          <a:xfrm>
            <a:off x="457200" y="1305050"/>
            <a:ext cx="7125900" cy="2682262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577850" lvl="0" indent="-514350" algn="l" rtl="0">
              <a:spcBef>
                <a:spcPts val="52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Beyonce, Taylor Swift, and Rihanna got their big break singing in church choirs.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The Taylor Swift </a:t>
            </a:r>
            <a:r>
              <a:rPr lang="en" i="1" dirty="0"/>
              <a:t>Eras</a:t>
            </a:r>
            <a:r>
              <a:rPr lang="en" dirty="0"/>
              <a:t> tour is the highest grossing tour of all time.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Beyonce and Rihanna have their own beauty lines.</a:t>
            </a:r>
            <a:endParaRPr dirty="0"/>
          </a:p>
        </p:txBody>
      </p:sp>
      <p:pic>
        <p:nvPicPr>
          <p:cNvPr id="119" name="Google Shape;119;p26"/>
          <p:cNvPicPr preferRelativeResize="0"/>
          <p:nvPr/>
        </p:nvPicPr>
        <p:blipFill rotWithShape="1">
          <a:blip r:embed="rId3">
            <a:alphaModFix/>
          </a:blip>
          <a:srcRect t="317" b="327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Fiction in the Facts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125" name="Google Shape;125;p27"/>
          <p:cNvSpPr txBox="1">
            <a:spLocks noGrp="1"/>
          </p:cNvSpPr>
          <p:nvPr>
            <p:ph type="body" idx="1"/>
          </p:nvPr>
        </p:nvSpPr>
        <p:spPr>
          <a:xfrm>
            <a:off x="457200" y="1305050"/>
            <a:ext cx="71259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577850" lvl="0" indent="-514350" algn="l" rtl="0">
              <a:spcBef>
                <a:spcPts val="52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strike="sngStrike" dirty="0"/>
              <a:t>Beyonce, Taylor Swift, and Rihanna got their big break singing in church choirs.</a:t>
            </a:r>
            <a:endParaRPr strike="sngStrike"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The Taylor Swift </a:t>
            </a:r>
            <a:r>
              <a:rPr lang="en" i="1" dirty="0"/>
              <a:t>Eras</a:t>
            </a:r>
            <a:r>
              <a:rPr lang="en" dirty="0"/>
              <a:t> tour is the highest grossing tour of all time.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Beyonce and Rihanna have their own beauty lines.</a:t>
            </a:r>
            <a:endParaRPr dirty="0"/>
          </a:p>
        </p:txBody>
      </p:sp>
      <p:pic>
        <p:nvPicPr>
          <p:cNvPr id="126" name="Google Shape;126;p27"/>
          <p:cNvPicPr preferRelativeResize="0"/>
          <p:nvPr/>
        </p:nvPicPr>
        <p:blipFill rotWithShape="1">
          <a:blip r:embed="rId3">
            <a:alphaModFix/>
          </a:blip>
          <a:srcRect t="317" b="327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Fiction in the Facts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132" name="Google Shape;132;p28"/>
          <p:cNvSpPr txBox="1">
            <a:spLocks noGrp="1"/>
          </p:cNvSpPr>
          <p:nvPr>
            <p:ph type="body" idx="1"/>
          </p:nvPr>
        </p:nvSpPr>
        <p:spPr>
          <a:xfrm>
            <a:off x="457200" y="1305050"/>
            <a:ext cx="7125900" cy="2862504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577850" lvl="0" indent="-514350" algn="l" rtl="0">
              <a:spcBef>
                <a:spcPts val="52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Oprah Winfrey and Martha Stewart have both had TV shows and magazines.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Oprah is a member of the NRA. 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Martha Stewart has gone to jail for financial crimes.</a:t>
            </a:r>
            <a:endParaRPr dirty="0"/>
          </a:p>
        </p:txBody>
      </p:sp>
      <p:pic>
        <p:nvPicPr>
          <p:cNvPr id="133" name="Google Shape;133;p28"/>
          <p:cNvPicPr preferRelativeResize="0"/>
          <p:nvPr/>
        </p:nvPicPr>
        <p:blipFill rotWithShape="1">
          <a:blip r:embed="rId3">
            <a:alphaModFix/>
          </a:blip>
          <a:srcRect t="317" b="327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Fiction in the Facts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139" name="Google Shape;139;p29"/>
          <p:cNvSpPr txBox="1">
            <a:spLocks noGrp="1"/>
          </p:cNvSpPr>
          <p:nvPr>
            <p:ph type="body" idx="1"/>
          </p:nvPr>
        </p:nvSpPr>
        <p:spPr>
          <a:xfrm>
            <a:off x="457200" y="1305050"/>
            <a:ext cx="71259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577850" lvl="0" indent="-514350" algn="l" rtl="0">
              <a:spcBef>
                <a:spcPts val="52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Oprah Winfrey and Martha Stewart have both had TV shows and magazines.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strike="sngStrike" dirty="0"/>
              <a:t>Oprah is a member of the NRA.</a:t>
            </a:r>
            <a:endParaRPr strike="sngStrike"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Martha Stewart has gone to jail for financial crimes.</a:t>
            </a:r>
            <a:endParaRPr dirty="0"/>
          </a:p>
        </p:txBody>
      </p:sp>
      <p:pic>
        <p:nvPicPr>
          <p:cNvPr id="140" name="Google Shape;140;p29"/>
          <p:cNvPicPr preferRelativeResize="0"/>
          <p:nvPr/>
        </p:nvPicPr>
        <p:blipFill rotWithShape="1">
          <a:blip r:embed="rId3">
            <a:alphaModFix/>
          </a:blip>
          <a:srcRect t="317" b="327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Fiction in the Facts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146" name="Google Shape;146;p30"/>
          <p:cNvSpPr txBox="1">
            <a:spLocks noGrp="1"/>
          </p:cNvSpPr>
          <p:nvPr>
            <p:ph type="body" idx="1"/>
          </p:nvPr>
        </p:nvSpPr>
        <p:spPr>
          <a:xfrm>
            <a:off x="457200" y="1305050"/>
            <a:ext cx="71259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577850" lvl="0" indent="-514350" algn="l" rtl="0">
              <a:spcBef>
                <a:spcPts val="52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Kim Kardashian and Reese Witherspoon both own clothing companies.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Kim Kardashian and Reese Witherspoon have both gone to Harvard.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Reese Witherspoon once gave up acting to become a professional skateboarder.</a:t>
            </a:r>
            <a:endParaRPr dirty="0"/>
          </a:p>
        </p:txBody>
      </p:sp>
      <p:pic>
        <p:nvPicPr>
          <p:cNvPr id="147" name="Google Shape;147;p30"/>
          <p:cNvPicPr preferRelativeResize="0"/>
          <p:nvPr/>
        </p:nvPicPr>
        <p:blipFill rotWithShape="1">
          <a:blip r:embed="rId3">
            <a:alphaModFix/>
          </a:blip>
          <a:srcRect t="317" b="327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Fiction in the Facts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153" name="Google Shape;153;p31"/>
          <p:cNvSpPr txBox="1">
            <a:spLocks noGrp="1"/>
          </p:cNvSpPr>
          <p:nvPr>
            <p:ph type="body" idx="1"/>
          </p:nvPr>
        </p:nvSpPr>
        <p:spPr>
          <a:xfrm>
            <a:off x="457200" y="1305050"/>
            <a:ext cx="71259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577850" lvl="0" indent="-514350" algn="l" rtl="0">
              <a:spcBef>
                <a:spcPts val="52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Kim Kardashian and Reese Witherspoon both own clothing companies.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Kim Kardashian and Reese Witherspoon have both gone to Harvard.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strike="sngStrike" dirty="0"/>
              <a:t>Reese Witherspoon once gave up acting to become a professional skateboarder.</a:t>
            </a:r>
            <a:endParaRPr strike="sngStrike" dirty="0"/>
          </a:p>
        </p:txBody>
      </p:sp>
      <p:pic>
        <p:nvPicPr>
          <p:cNvPr id="154" name="Google Shape;154;p31"/>
          <p:cNvPicPr preferRelativeResize="0"/>
          <p:nvPr/>
        </p:nvPicPr>
        <p:blipFill rotWithShape="1">
          <a:blip r:embed="rId3">
            <a:alphaModFix/>
          </a:blip>
          <a:srcRect t="317" b="327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>
            <a:spLocks noGrp="1"/>
          </p:cNvSpPr>
          <p:nvPr>
            <p:ph type="title"/>
          </p:nvPr>
        </p:nvSpPr>
        <p:spPr>
          <a:xfrm>
            <a:off x="448408" y="175363"/>
            <a:ext cx="6493119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Fiction in the Facts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60" name="Google Shape;160;p32"/>
          <p:cNvSpPr txBox="1">
            <a:spLocks noGrp="1"/>
          </p:cNvSpPr>
          <p:nvPr>
            <p:ph type="body" idx="1"/>
          </p:nvPr>
        </p:nvSpPr>
        <p:spPr>
          <a:xfrm>
            <a:off x="417634" y="1085242"/>
            <a:ext cx="71259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 lnSpcReduction="10000"/>
          </a:bodyPr>
          <a:lstStyle/>
          <a:p>
            <a:pPr marL="577850" lvl="0" indent="-514350" algn="l" rtl="0">
              <a:spcBef>
                <a:spcPts val="52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Elizabeth Holmes created and currently runs a biomedical company that made millions of dollars.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Melinda Gates was part of the Gates Foundation, giving over millions of dollars and aid in the form of vaccines and access to clean water.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Melinda Gates was awarded the Presidential Medal of Freedom in 2016.</a:t>
            </a:r>
            <a:endParaRPr dirty="0"/>
          </a:p>
        </p:txBody>
      </p:sp>
      <p:pic>
        <p:nvPicPr>
          <p:cNvPr id="161" name="Google Shape;161;p32"/>
          <p:cNvPicPr preferRelativeResize="0"/>
          <p:nvPr/>
        </p:nvPicPr>
        <p:blipFill rotWithShape="1">
          <a:blip r:embed="rId3">
            <a:alphaModFix/>
          </a:blip>
          <a:srcRect t="317" b="327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3"/>
          <p:cNvSpPr txBox="1">
            <a:spLocks noGrp="1"/>
          </p:cNvSpPr>
          <p:nvPr>
            <p:ph type="title"/>
          </p:nvPr>
        </p:nvSpPr>
        <p:spPr>
          <a:xfrm>
            <a:off x="395654" y="179759"/>
            <a:ext cx="6005146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Fiction in the Facts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67" name="Google Shape;167;p33"/>
          <p:cNvSpPr txBox="1">
            <a:spLocks noGrp="1"/>
          </p:cNvSpPr>
          <p:nvPr>
            <p:ph type="body" idx="1"/>
          </p:nvPr>
        </p:nvSpPr>
        <p:spPr>
          <a:xfrm>
            <a:off x="457200" y="1305050"/>
            <a:ext cx="71259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 lnSpcReduction="10000"/>
          </a:bodyPr>
          <a:lstStyle/>
          <a:p>
            <a:pPr marL="577850" lvl="0" indent="-514350" algn="l" rtl="0">
              <a:spcBef>
                <a:spcPts val="52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strike="sngStrike" dirty="0"/>
              <a:t>Elizabeth Holmes created and currently runs a biomedical company that made millions of dollars.</a:t>
            </a:r>
            <a:endParaRPr strike="sngStrike"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Melinda Gates was part of the Gates Foundation, giving over millions of dollars and aid in the form of vaccines and access to clean water.</a:t>
            </a:r>
            <a:endParaRPr dirty="0"/>
          </a:p>
          <a:p>
            <a:pPr marL="577850" lvl="0" indent="-514350" algn="l" rtl="0">
              <a:spcBef>
                <a:spcPts val="0"/>
              </a:spcBef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" dirty="0"/>
              <a:t>Melinda Gates was awarded the Presidential Medal of Freedom in 2016.</a:t>
            </a:r>
            <a:endParaRPr dirty="0"/>
          </a:p>
        </p:txBody>
      </p:sp>
      <p:pic>
        <p:nvPicPr>
          <p:cNvPr id="168" name="Google Shape;168;p33"/>
          <p:cNvPicPr preferRelativeResize="0"/>
          <p:nvPr/>
        </p:nvPicPr>
        <p:blipFill rotWithShape="1">
          <a:blip r:embed="rId3">
            <a:alphaModFix/>
          </a:blip>
          <a:srcRect t="317" b="327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4"/>
          <p:cNvSpPr txBox="1">
            <a:spLocks noGrp="1"/>
          </p:cNvSpPr>
          <p:nvPr>
            <p:ph type="title"/>
          </p:nvPr>
        </p:nvSpPr>
        <p:spPr>
          <a:xfrm>
            <a:off x="400050" y="196155"/>
            <a:ext cx="4514850" cy="857400"/>
          </a:xfrm>
          <a:prstGeom prst="rect">
            <a:avLst/>
          </a:prstGeom>
          <a:ln>
            <a:noFill/>
          </a:ln>
        </p:spPr>
        <p:txBody>
          <a:bodyPr spcFirstLastPara="1" wrap="square" lIns="0" tIns="4875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Frayer Model</a:t>
            </a:r>
            <a:endParaRPr dirty="0"/>
          </a:p>
        </p:txBody>
      </p:sp>
      <p:sp>
        <p:nvSpPr>
          <p:cNvPr id="174" name="Google Shape;174;p34"/>
          <p:cNvSpPr txBox="1">
            <a:spLocks noGrp="1"/>
          </p:cNvSpPr>
          <p:nvPr>
            <p:ph type="body" idx="1"/>
          </p:nvPr>
        </p:nvSpPr>
        <p:spPr>
          <a:xfrm>
            <a:off x="400050" y="1135087"/>
            <a:ext cx="8229600" cy="3291900"/>
          </a:xfrm>
          <a:prstGeom prst="rect">
            <a:avLst/>
          </a:prstGeom>
        </p:spPr>
        <p:txBody>
          <a:bodyPr spcFirstLastPara="1" wrap="square" lIns="97525" tIns="48750" rIns="97525" bIns="48750" anchor="t" anchorCtr="0">
            <a:norm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dirty="0"/>
              <a:t>Read about one of these entrepreneurs:</a:t>
            </a:r>
            <a:endParaRPr dirty="0"/>
          </a:p>
          <a:p>
            <a:pPr marL="508000" lvl="0" indent="-34290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300" dirty="0"/>
              <a:t>Tory Burch</a:t>
            </a:r>
          </a:p>
          <a:p>
            <a:pPr marL="508000" lvl="0" indent="-34290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300" dirty="0"/>
              <a:t>Lori Greiner</a:t>
            </a:r>
          </a:p>
          <a:p>
            <a:pPr marL="508000" lvl="0" indent="-34290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300" dirty="0"/>
              <a:t>Joyce Meyer</a:t>
            </a:r>
          </a:p>
          <a:p>
            <a:pPr marL="508000" lvl="0" indent="-34290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300" dirty="0"/>
              <a:t>Madam CJ Walker</a:t>
            </a:r>
            <a:endParaRPr sz="2300" dirty="0"/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75" name="Google Shape;175;p34"/>
          <p:cNvPicPr preferRelativeResize="0"/>
          <p:nvPr/>
        </p:nvPicPr>
        <p:blipFill rotWithShape="1">
          <a:blip r:embed="rId3">
            <a:alphaModFix/>
          </a:blip>
          <a:srcRect l="18978" r="18978"/>
          <a:stretch/>
        </p:blipFill>
        <p:spPr>
          <a:xfrm>
            <a:off x="6453554" y="655499"/>
            <a:ext cx="2423259" cy="2448185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 txBox="1">
            <a:spLocks noGrp="1"/>
          </p:cNvSpPr>
          <p:nvPr>
            <p:ph type="title"/>
          </p:nvPr>
        </p:nvSpPr>
        <p:spPr>
          <a:xfrm>
            <a:off x="334107" y="154393"/>
            <a:ext cx="3675185" cy="857400"/>
          </a:xfrm>
          <a:prstGeom prst="rect">
            <a:avLst/>
          </a:prstGeom>
        </p:spPr>
        <p:txBody>
          <a:bodyPr spcFirstLastPara="1" wrap="square" lIns="0" tIns="4875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Frayer Model</a:t>
            </a:r>
            <a:endParaRPr dirty="0"/>
          </a:p>
        </p:txBody>
      </p:sp>
      <p:sp>
        <p:nvSpPr>
          <p:cNvPr id="181" name="Google Shape;181;p35"/>
          <p:cNvSpPr txBox="1">
            <a:spLocks noGrp="1"/>
          </p:cNvSpPr>
          <p:nvPr>
            <p:ph type="body" idx="1"/>
          </p:nvPr>
        </p:nvSpPr>
        <p:spPr>
          <a:xfrm>
            <a:off x="334107" y="1135087"/>
            <a:ext cx="8229600" cy="3291900"/>
          </a:xfrm>
          <a:prstGeom prst="rect">
            <a:avLst/>
          </a:prstGeom>
        </p:spPr>
        <p:txBody>
          <a:bodyPr spcFirstLastPara="1" wrap="square" lIns="97525" tIns="48750" rIns="97525" bIns="48750" anchor="t" anchorCtr="0">
            <a:norm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dirty="0"/>
              <a:t>Complete the Frayer Model with the following information:</a:t>
            </a:r>
            <a:endParaRPr dirty="0"/>
          </a:p>
          <a:p>
            <a:pPr marL="501650" lvl="0" indent="-34290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400" dirty="0"/>
              <a:t>What specific </a:t>
            </a:r>
            <a:r>
              <a:rPr lang="en" sz="2400" b="1" dirty="0">
                <a:solidFill>
                  <a:schemeClr val="accent4"/>
                </a:solidFill>
              </a:rPr>
              <a:t>skills</a:t>
            </a:r>
            <a:r>
              <a:rPr lang="en" sz="2400" dirty="0"/>
              <a:t> did she need? </a:t>
            </a:r>
          </a:p>
          <a:p>
            <a:pPr marL="501650" lvl="0" indent="-34290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400" dirty="0"/>
              <a:t>Which </a:t>
            </a:r>
            <a:r>
              <a:rPr lang="en" sz="2400" b="1" dirty="0">
                <a:solidFill>
                  <a:schemeClr val="accent4"/>
                </a:solidFill>
              </a:rPr>
              <a:t>characteristics</a:t>
            </a:r>
            <a:r>
              <a:rPr lang="en" sz="2400" dirty="0"/>
              <a:t> does she display in her everyday life?</a:t>
            </a:r>
          </a:p>
          <a:p>
            <a:pPr marL="501650" lvl="0" indent="-34290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400" dirty="0"/>
              <a:t>What are some specific </a:t>
            </a:r>
            <a:r>
              <a:rPr lang="en" sz="2400" b="1" dirty="0">
                <a:solidFill>
                  <a:schemeClr val="accent4"/>
                </a:solidFill>
              </a:rPr>
              <a:t>risks</a:t>
            </a:r>
            <a:r>
              <a:rPr lang="en" sz="2400" dirty="0"/>
              <a:t> she had to take for this business venture?</a:t>
            </a:r>
          </a:p>
          <a:p>
            <a:pPr marL="501650" lvl="0" indent="-34290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sz="2400" dirty="0"/>
              <a:t>What are some </a:t>
            </a:r>
            <a:r>
              <a:rPr lang="en" sz="2400" b="1" dirty="0">
                <a:solidFill>
                  <a:schemeClr val="accent4"/>
                </a:solidFill>
              </a:rPr>
              <a:t>gains</a:t>
            </a:r>
            <a:r>
              <a:rPr lang="en" sz="2400" dirty="0"/>
              <a:t> that she made in this successful venture?</a:t>
            </a:r>
            <a:endParaRPr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403" y="-523909"/>
            <a:ext cx="9503286" cy="524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6"/>
          <p:cNvPicPr preferRelativeResize="0"/>
          <p:nvPr/>
        </p:nvPicPr>
        <p:blipFill rotWithShape="1">
          <a:blip r:embed="rId5">
            <a:alphaModFix/>
          </a:blip>
          <a:srcRect r="69205"/>
          <a:stretch/>
        </p:blipFill>
        <p:spPr>
          <a:xfrm>
            <a:off x="6443001" y="0"/>
            <a:ext cx="2701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6"/>
          <p:cNvSpPr txBox="1">
            <a:spLocks noGrp="1"/>
          </p:cNvSpPr>
          <p:nvPr>
            <p:ph type="title" idx="4294967295"/>
          </p:nvPr>
        </p:nvSpPr>
        <p:spPr>
          <a:xfrm>
            <a:off x="530350" y="987550"/>
            <a:ext cx="3338100" cy="32397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What are the challenges that  women face in the business world? 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title"/>
          </p:nvPr>
        </p:nvSpPr>
        <p:spPr>
          <a:xfrm>
            <a:off x="457200" y="278726"/>
            <a:ext cx="8229600" cy="857400"/>
          </a:xfrm>
          <a:prstGeom prst="rect">
            <a:avLst/>
          </a:prstGeom>
        </p:spPr>
        <p:txBody>
          <a:bodyPr spcFirstLastPara="1" wrap="square" lIns="0" tIns="48750" rIns="0" bIns="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Challenges of Entrepreneurship for Women 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28105B-8F5C-DA55-C8EF-20A3ADA23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966" y="1450588"/>
            <a:ext cx="6155474" cy="345390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8"/>
          <p:cNvSpPr txBox="1">
            <a:spLocks noGrp="1"/>
          </p:cNvSpPr>
          <p:nvPr>
            <p:ph type="title"/>
          </p:nvPr>
        </p:nvSpPr>
        <p:spPr>
          <a:xfrm>
            <a:off x="457200" y="528075"/>
            <a:ext cx="6770400" cy="857400"/>
          </a:xfrm>
          <a:prstGeom prst="rect">
            <a:avLst/>
          </a:prstGeom>
        </p:spPr>
        <p:txBody>
          <a:bodyPr spcFirstLastPara="1" wrap="square" lIns="0" tIns="4875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 Harvest</a:t>
            </a:r>
            <a:endParaRPr/>
          </a:p>
        </p:txBody>
      </p:sp>
      <p:sp>
        <p:nvSpPr>
          <p:cNvPr id="200" name="Google Shape;200;p38"/>
          <p:cNvSpPr txBox="1">
            <a:spLocks noGrp="1"/>
          </p:cNvSpPr>
          <p:nvPr>
            <p:ph type="body" idx="1"/>
          </p:nvPr>
        </p:nvSpPr>
        <p:spPr>
          <a:xfrm>
            <a:off x="457200" y="1820435"/>
            <a:ext cx="8229600" cy="1837165"/>
          </a:xfrm>
          <a:prstGeom prst="rect">
            <a:avLst/>
          </a:prstGeom>
        </p:spPr>
        <p:txBody>
          <a:bodyPr spcFirstLastPara="1" wrap="square" lIns="97525" tIns="48750" rIns="97525" bIns="48750" anchor="t" anchorCtr="0">
            <a:normAutofit/>
          </a:bodyPr>
          <a:lstStyle/>
          <a:p>
            <a:pPr lvl="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dirty="0"/>
              <a:t>With a partner, read the scenarios of each potential businesswoman and identify obstacles to their success and strategies to overcome those obstacles. </a:t>
            </a:r>
            <a:endParaRPr dirty="0"/>
          </a:p>
        </p:txBody>
      </p:sp>
      <p:pic>
        <p:nvPicPr>
          <p:cNvPr id="201" name="Google Shape;201;p38"/>
          <p:cNvPicPr preferRelativeResize="0"/>
          <p:nvPr/>
        </p:nvPicPr>
        <p:blipFill rotWithShape="1">
          <a:blip r:embed="rId3">
            <a:alphaModFix/>
          </a:blip>
          <a:srcRect t="2839" b="2829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9"/>
          <p:cNvSpPr txBox="1">
            <a:spLocks noGrp="1"/>
          </p:cNvSpPr>
          <p:nvPr>
            <p:ph type="title"/>
          </p:nvPr>
        </p:nvSpPr>
        <p:spPr>
          <a:xfrm>
            <a:off x="457200" y="528075"/>
            <a:ext cx="6770400" cy="857400"/>
          </a:xfrm>
          <a:prstGeom prst="rect">
            <a:avLst/>
          </a:prstGeom>
        </p:spPr>
        <p:txBody>
          <a:bodyPr spcFirstLastPara="1" wrap="square" lIns="0" tIns="4875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 Inquiry: Case Studies</a:t>
            </a:r>
            <a:endParaRPr/>
          </a:p>
        </p:txBody>
      </p:sp>
      <p:sp>
        <p:nvSpPr>
          <p:cNvPr id="207" name="Google Shape;207;p39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</p:spPr>
        <p:txBody>
          <a:bodyPr spcFirstLastPara="1" wrap="square" lIns="97525" tIns="48750" rIns="97525" bIns="4875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None/>
            </a:pPr>
            <a:r>
              <a:rPr lang="en"/>
              <a:t>Let’s explore the following successful women in business:</a:t>
            </a:r>
            <a:endParaRPr/>
          </a:p>
          <a:p>
            <a:pPr marL="9144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Ursula Burns </a:t>
            </a:r>
            <a:endParaRPr/>
          </a:p>
          <a:p>
            <a:pPr marL="9144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Debbie Fields </a:t>
            </a:r>
            <a:endParaRPr/>
          </a:p>
          <a:p>
            <a:pPr marL="9144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Arianna Huffington </a:t>
            </a:r>
            <a:endParaRPr/>
          </a:p>
          <a:p>
            <a:pPr marL="9144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Indra Nooyi </a:t>
            </a:r>
            <a:endParaRPr/>
          </a:p>
          <a:p>
            <a:pPr marL="9144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Sheryl Sandberg </a:t>
            </a:r>
            <a:endParaRPr/>
          </a:p>
          <a:p>
            <a:pPr marL="9144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Zhang Xin</a:t>
            </a:r>
            <a:endParaRPr/>
          </a:p>
        </p:txBody>
      </p:sp>
      <p:pic>
        <p:nvPicPr>
          <p:cNvPr id="208" name="Google Shape;208;p39"/>
          <p:cNvPicPr preferRelativeResize="0"/>
          <p:nvPr/>
        </p:nvPicPr>
        <p:blipFill rotWithShape="1">
          <a:blip r:embed="rId3">
            <a:alphaModFix/>
          </a:blip>
          <a:srcRect l="2134" r="2134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Ursula Burns</a:t>
            </a:r>
            <a:endParaRPr/>
          </a:p>
        </p:txBody>
      </p:sp>
      <p:sp>
        <p:nvSpPr>
          <p:cNvPr id="214" name="Google Shape;214;p40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Former Chief Executive Officer of Xerox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Chairperson and Chief Executive Officer of VEON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Chairwoman Teneo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Co-founder of Integrum Holdings</a:t>
            </a:r>
            <a:endParaRPr/>
          </a:p>
        </p:txBody>
      </p:sp>
      <p:pic>
        <p:nvPicPr>
          <p:cNvPr id="215" name="Google Shape;21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61485"/>
            <a:ext cx="4387500" cy="2820536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Debbi Fields</a:t>
            </a:r>
            <a:endParaRPr/>
          </a:p>
        </p:txBody>
      </p:sp>
      <p:sp>
        <p:nvSpPr>
          <p:cNvPr id="221" name="Google Shape;221;p41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Founder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Baker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Chief Cookie Lover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Former Chairman of Mrs. Fields Cookies</a:t>
            </a:r>
            <a:endParaRPr/>
          </a:p>
        </p:txBody>
      </p:sp>
      <p:pic>
        <p:nvPicPr>
          <p:cNvPr id="222" name="Google Shape;22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0025" y="761251"/>
            <a:ext cx="2563180" cy="36210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Arianna Huffington</a:t>
            </a:r>
            <a:endParaRPr/>
          </a:p>
        </p:txBody>
      </p:sp>
      <p:sp>
        <p:nvSpPr>
          <p:cNvPr id="228" name="Google Shape;228;p42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Founder of </a:t>
            </a:r>
            <a:r>
              <a:rPr lang="en" i="1"/>
              <a:t>The Huffington Post</a:t>
            </a:r>
            <a:r>
              <a:rPr lang="en"/>
              <a:t>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Founder and CEO of Thrive Global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Best selling author</a:t>
            </a:r>
            <a:endParaRPr/>
          </a:p>
        </p:txBody>
      </p:sp>
      <p:pic>
        <p:nvPicPr>
          <p:cNvPr id="229" name="Google Shape;22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4000" y="805372"/>
            <a:ext cx="2826602" cy="3532747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Indra Nooyi</a:t>
            </a:r>
            <a:endParaRPr/>
          </a:p>
        </p:txBody>
      </p:sp>
      <p:sp>
        <p:nvSpPr>
          <p:cNvPr id="235" name="Google Shape;235;p43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Former Chairman and Chief Executive Officer of PepsiCo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Co-Director of Connecticut Economic Resource Center</a:t>
            </a:r>
            <a:endParaRPr/>
          </a:p>
        </p:txBody>
      </p:sp>
      <p:pic>
        <p:nvPicPr>
          <p:cNvPr id="236" name="Google Shape;23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3925" y="1065685"/>
            <a:ext cx="4387502" cy="3012123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Sheryl Sandberg</a:t>
            </a:r>
            <a:endParaRPr/>
          </a:p>
        </p:txBody>
      </p:sp>
      <p:sp>
        <p:nvSpPr>
          <p:cNvPr id="242" name="Google Shape;242;p44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" dirty="0"/>
              <a:t>Former Chief Operating Officer of Facebook (Meta)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 dirty="0"/>
              <a:t>Former Vice President of Global Online Sales and Operations at Google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 dirty="0"/>
              <a:t>Best selling author</a:t>
            </a:r>
            <a:endParaRPr dirty="0"/>
          </a:p>
        </p:txBody>
      </p:sp>
      <p:pic>
        <p:nvPicPr>
          <p:cNvPr id="243" name="Google Shape;24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1125" y="734722"/>
            <a:ext cx="3204035" cy="3674056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Zhang Xin</a:t>
            </a:r>
            <a:endParaRPr/>
          </a:p>
        </p:txBody>
      </p:sp>
      <p:sp>
        <p:nvSpPr>
          <p:cNvPr id="249" name="Google Shape;249;p45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Co-Founder and former CEO of SOHO China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Founder of Closer Media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Known as the “Woman who Built Beijing”</a:t>
            </a:r>
            <a:endParaRPr/>
          </a:p>
        </p:txBody>
      </p:sp>
      <p:pic>
        <p:nvPicPr>
          <p:cNvPr id="250" name="Google Shape;25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3950" y="1109247"/>
            <a:ext cx="4387501" cy="29250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6"/>
          <p:cNvSpPr txBox="1">
            <a:spLocks noGrp="1"/>
          </p:cNvSpPr>
          <p:nvPr>
            <p:ph type="title"/>
          </p:nvPr>
        </p:nvSpPr>
        <p:spPr>
          <a:xfrm>
            <a:off x="457200" y="51123"/>
            <a:ext cx="7938000" cy="857400"/>
          </a:xfrm>
          <a:prstGeom prst="rect">
            <a:avLst/>
          </a:prstGeom>
        </p:spPr>
        <p:txBody>
          <a:bodyPr spcFirstLastPara="1" wrap="square" lIns="0" tIns="48750" rIns="0" bIns="0" anchor="b" anchorCtr="0">
            <a:normAutofit fontScale="90000"/>
          </a:bodyPr>
          <a:lstStyle/>
          <a:p>
            <a:pPr lvl="0"/>
            <a:r>
              <a:rPr lang="en" sz="3400" dirty="0"/>
              <a:t>Web Inquiry HIVE: Go to </a:t>
            </a:r>
            <a:r>
              <a:rPr lang="en-US" dirty="0">
                <a:solidFill>
                  <a:schemeClr val="accent2"/>
                </a:solidFill>
              </a:rPr>
              <a:t>https://k20.ou.edu/uw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256" name="Google Shape;256;p46"/>
          <p:cNvSpPr txBox="1">
            <a:spLocks noGrp="1"/>
          </p:cNvSpPr>
          <p:nvPr>
            <p:ph type="body" idx="1"/>
          </p:nvPr>
        </p:nvSpPr>
        <p:spPr>
          <a:xfrm>
            <a:off x="364881" y="1027454"/>
            <a:ext cx="8229600" cy="3480600"/>
          </a:xfrm>
          <a:prstGeom prst="rect">
            <a:avLst/>
          </a:prstGeom>
        </p:spPr>
        <p:txBody>
          <a:bodyPr spcFirstLastPara="1" wrap="square" lIns="97525" tIns="48750" rIns="97525" bIns="487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None/>
            </a:pPr>
            <a:r>
              <a:rPr lang="en" sz="1800" dirty="0"/>
              <a:t>As you read, note the following information:</a:t>
            </a:r>
            <a:endParaRPr sz="1800" dirty="0"/>
          </a:p>
          <a:p>
            <a:pPr marL="914400" lvl="1" indent="-3556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" dirty="0"/>
              <a:t>Her </a:t>
            </a:r>
            <a:r>
              <a:rPr lang="en" b="1" dirty="0"/>
              <a:t>background information</a:t>
            </a:r>
            <a:endParaRPr b="1" dirty="0"/>
          </a:p>
          <a:p>
            <a:pPr marL="1371600" lvl="2" indent="-3556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Wingdings" panose="05000000000000000000" pitchFamily="2" charset="2"/>
              <a:buChar char="§"/>
            </a:pPr>
            <a:r>
              <a:rPr lang="en" sz="1800" dirty="0"/>
              <a:t>When was she born? Where is she from?</a:t>
            </a:r>
            <a:endParaRPr sz="1800" dirty="0"/>
          </a:p>
          <a:p>
            <a:pPr marL="1371600" lvl="2" indent="-3556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Wingdings" panose="05000000000000000000" pitchFamily="2" charset="2"/>
              <a:buChar char="§"/>
            </a:pPr>
            <a:r>
              <a:rPr lang="en" sz="1800" dirty="0"/>
              <a:t>Education and training – or lack of education and training!</a:t>
            </a:r>
            <a:endParaRPr sz="1800" dirty="0"/>
          </a:p>
          <a:p>
            <a:pPr marL="901700" lvl="1" indent="-342900">
              <a:spcBef>
                <a:spcPts val="0"/>
              </a:spcBef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" dirty="0"/>
              <a:t>The </a:t>
            </a:r>
            <a:r>
              <a:rPr lang="en" b="1" dirty="0"/>
              <a:t>business</a:t>
            </a:r>
            <a:endParaRPr b="1" dirty="0"/>
          </a:p>
          <a:p>
            <a:pPr marL="1371600" lvl="2" indent="-3556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Wingdings" panose="05000000000000000000" pitchFamily="2" charset="2"/>
              <a:buChar char="§"/>
            </a:pPr>
            <a:r>
              <a:rPr lang="en" sz="1800" dirty="0"/>
              <a:t>When did she start the business? What is its focus? </a:t>
            </a:r>
            <a:endParaRPr sz="1800" dirty="0"/>
          </a:p>
          <a:p>
            <a:pPr marL="1371600" lvl="2" indent="-3556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Wingdings" panose="05000000000000000000" pitchFamily="2" charset="2"/>
              <a:buChar char="§"/>
            </a:pPr>
            <a:r>
              <a:rPr lang="en" sz="1800" dirty="0"/>
              <a:t>Why did she choose that business?</a:t>
            </a:r>
            <a:endParaRPr sz="1800" dirty="0"/>
          </a:p>
          <a:p>
            <a:pPr marL="1371600" lvl="2" indent="-3556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Wingdings" panose="05000000000000000000" pitchFamily="2" charset="2"/>
              <a:buChar char="§"/>
            </a:pPr>
            <a:r>
              <a:rPr lang="en" sz="1800" dirty="0"/>
              <a:t>When did she know it was successful?  </a:t>
            </a:r>
            <a:endParaRPr sz="1800" dirty="0"/>
          </a:p>
          <a:p>
            <a:pPr marL="1371600" lvl="2" indent="-3556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Wingdings" panose="05000000000000000000" pitchFamily="2" charset="2"/>
              <a:buChar char="§"/>
            </a:pPr>
            <a:r>
              <a:rPr lang="en" sz="1800" dirty="0"/>
              <a:t>How does she measure success?</a:t>
            </a:r>
            <a:endParaRPr sz="1800"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 panose="020B0604020202020204" pitchFamily="34" charset="0"/>
              <a:buChar char="•"/>
            </a:pPr>
            <a:r>
              <a:rPr lang="en" dirty="0"/>
              <a:t>What were some </a:t>
            </a:r>
            <a:r>
              <a:rPr lang="en" b="1" dirty="0"/>
              <a:t>challenges</a:t>
            </a:r>
            <a:r>
              <a:rPr lang="en" dirty="0"/>
              <a:t> she faced?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 panose="020B0604020202020204" pitchFamily="34" charset="0"/>
              <a:buChar char="•"/>
            </a:pPr>
            <a:r>
              <a:rPr lang="en" dirty="0"/>
              <a:t>How did she </a:t>
            </a:r>
            <a:r>
              <a:rPr lang="en" b="1" dirty="0"/>
              <a:t>overcome the challenges</a:t>
            </a:r>
            <a:r>
              <a:rPr lang="en" dirty="0"/>
              <a:t>?</a:t>
            </a:r>
            <a:endParaRPr dirty="0"/>
          </a:p>
        </p:txBody>
      </p:sp>
      <p:pic>
        <p:nvPicPr>
          <p:cNvPr id="257" name="Google Shape;257;p46"/>
          <p:cNvPicPr preferRelativeResize="0"/>
          <p:nvPr/>
        </p:nvPicPr>
        <p:blipFill rotWithShape="1">
          <a:blip r:embed="rId3">
            <a:alphaModFix/>
          </a:blip>
          <a:srcRect l="2134" r="2134"/>
          <a:stretch/>
        </p:blipFill>
        <p:spPr>
          <a:xfrm>
            <a:off x="7591892" y="1209659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2" name="Google Shape;262;p47"/>
          <p:cNvGraphicFramePr/>
          <p:nvPr>
            <p:extLst>
              <p:ext uri="{D42A27DB-BD31-4B8C-83A1-F6EECF244321}">
                <p14:modId xmlns:p14="http://schemas.microsoft.com/office/powerpoint/2010/main" val="3457501303"/>
              </p:ext>
            </p:extLst>
          </p:nvPr>
        </p:nvGraphicFramePr>
        <p:xfrm>
          <a:off x="543847" y="953195"/>
          <a:ext cx="8106164" cy="2989486"/>
        </p:xfrm>
        <a:graphic>
          <a:graphicData uri="http://schemas.openxmlformats.org/drawingml/2006/table">
            <a:tbl>
              <a:tblPr bandRow="1">
                <a:noFill/>
                <a:tableStyleId>{DCD1E7F2-A7C0-44FB-AEE0-8949B9247159}</a:tableStyleId>
              </a:tblPr>
              <a:tblGrid>
                <a:gridCol w="3689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383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8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Information about </a:t>
                      </a:r>
                      <a:r>
                        <a:rPr lang="en" sz="1800" i="1" u="sng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businesswoman</a:t>
                      </a:r>
                      <a:endParaRPr sz="1800" i="1" u="sng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>
                    <a:solidFill>
                      <a:srgbClr val="3E5C6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Article #1</a:t>
                      </a:r>
                      <a:endParaRPr sz="18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>
                    <a:solidFill>
                      <a:srgbClr val="3E5C6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Article #2</a:t>
                      </a:r>
                      <a:endParaRPr sz="18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>
                    <a:solidFill>
                      <a:srgbClr val="3E5C6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Article #3</a:t>
                      </a:r>
                      <a:endParaRPr sz="18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>
                    <a:solidFill>
                      <a:srgbClr val="3E5C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14">
                <a:tc>
                  <a:txBody>
                    <a:bodyPr/>
                    <a:lstStyle/>
                    <a:p>
                      <a:pPr marL="0" marR="9144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Article title: </a:t>
                      </a:r>
                      <a:endParaRPr sz="16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61">
                <a:tc>
                  <a:txBody>
                    <a:bodyPr/>
                    <a:lstStyle/>
                    <a:p>
                      <a:pPr marL="0" marR="9144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Web address and author:</a:t>
                      </a:r>
                      <a:endParaRPr sz="16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61">
                <a:tc>
                  <a:txBody>
                    <a:bodyPr/>
                    <a:lstStyle/>
                    <a:p>
                      <a:pPr marL="0" marR="9144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Businesswoman background info:</a:t>
                      </a:r>
                      <a:endParaRPr sz="16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61">
                <a:tc>
                  <a:txBody>
                    <a:bodyPr/>
                    <a:lstStyle/>
                    <a:p>
                      <a:pPr marL="0" marR="9144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Details of her business or career:</a:t>
                      </a:r>
                      <a:endParaRPr sz="16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660">
                <a:tc>
                  <a:txBody>
                    <a:bodyPr/>
                    <a:lstStyle/>
                    <a:p>
                      <a:pPr marL="0" marR="9144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Challenges she faced:</a:t>
                      </a:r>
                      <a:endParaRPr sz="1600" b="1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243">
                <a:tc>
                  <a:txBody>
                    <a:bodyPr/>
                    <a:lstStyle/>
                    <a:p>
                      <a:pPr marL="0" marR="91440" lvl="0" indent="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rgbClr val="910D2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she overcame those challenges:</a:t>
                      </a:r>
                      <a:endParaRPr sz="1600" b="1" dirty="0">
                        <a:solidFill>
                          <a:srgbClr val="910D2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3" name="Google Shape;263;p47"/>
          <p:cNvSpPr txBox="1"/>
          <p:nvPr/>
        </p:nvSpPr>
        <p:spPr>
          <a:xfrm>
            <a:off x="381325" y="173129"/>
            <a:ext cx="5843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Web Inquiry Graphic Organizer</a:t>
            </a:r>
            <a:r>
              <a:rPr lang="en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5275" y="381275"/>
            <a:ext cx="4313441" cy="449392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8"/>
          <p:cNvSpPr txBox="1"/>
          <p:nvPr/>
        </p:nvSpPr>
        <p:spPr>
          <a:xfrm>
            <a:off x="3559000" y="121925"/>
            <a:ext cx="3169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Where and when was she born? What was her background like? </a:t>
            </a:r>
            <a:endParaRPr sz="1800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48"/>
          <p:cNvSpPr txBox="1"/>
          <p:nvPr/>
        </p:nvSpPr>
        <p:spPr>
          <a:xfrm>
            <a:off x="3950275" y="2073125"/>
            <a:ext cx="1432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Her name</a:t>
            </a:r>
            <a:endParaRPr sz="1800" i="1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48"/>
          <p:cNvSpPr txBox="1"/>
          <p:nvPr/>
        </p:nvSpPr>
        <p:spPr>
          <a:xfrm>
            <a:off x="5825800" y="1137725"/>
            <a:ext cx="2643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Did she receive education and training? What kind?</a:t>
            </a:r>
            <a:endParaRPr sz="26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8"/>
          <p:cNvSpPr txBox="1"/>
          <p:nvPr/>
        </p:nvSpPr>
        <p:spPr>
          <a:xfrm>
            <a:off x="6242100" y="2964400"/>
            <a:ext cx="2901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When and why did she start her business or career? </a:t>
            </a:r>
            <a:endParaRPr sz="18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48"/>
          <p:cNvSpPr txBox="1"/>
          <p:nvPr/>
        </p:nvSpPr>
        <p:spPr>
          <a:xfrm>
            <a:off x="4690150" y="4173225"/>
            <a:ext cx="2266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When did she know it was successful?</a:t>
            </a:r>
            <a:endParaRPr sz="26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48"/>
          <p:cNvSpPr txBox="1"/>
          <p:nvPr/>
        </p:nvSpPr>
        <p:spPr>
          <a:xfrm>
            <a:off x="2281600" y="4038925"/>
            <a:ext cx="2325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How does she measure success?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48"/>
          <p:cNvSpPr txBox="1"/>
          <p:nvPr/>
        </p:nvSpPr>
        <p:spPr>
          <a:xfrm>
            <a:off x="614700" y="1476125"/>
            <a:ext cx="2715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How did she overcome her challenges? </a:t>
            </a:r>
            <a:endParaRPr sz="26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48"/>
          <p:cNvSpPr txBox="1"/>
          <p:nvPr/>
        </p:nvSpPr>
        <p:spPr>
          <a:xfrm>
            <a:off x="856525" y="3030850"/>
            <a:ext cx="2370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What were some challenges for her? </a:t>
            </a:r>
            <a:endParaRPr sz="26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7" name="Google Shape;277;p48"/>
          <p:cNvCxnSpPr/>
          <p:nvPr/>
        </p:nvCxnSpPr>
        <p:spPr>
          <a:xfrm>
            <a:off x="2451400" y="381275"/>
            <a:ext cx="576000" cy="14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8" name="Google Shape;278;p48"/>
          <p:cNvSpPr txBox="1"/>
          <p:nvPr/>
        </p:nvSpPr>
        <p:spPr>
          <a:xfrm>
            <a:off x="1853325" y="121925"/>
            <a:ext cx="716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i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start</a:t>
            </a:r>
            <a:endParaRPr sz="2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9"/>
          <p:cNvSpPr txBox="1">
            <a:spLocks noGrp="1"/>
          </p:cNvSpPr>
          <p:nvPr>
            <p:ph type="title"/>
          </p:nvPr>
        </p:nvSpPr>
        <p:spPr>
          <a:xfrm>
            <a:off x="400050" y="136809"/>
            <a:ext cx="4875335" cy="857400"/>
          </a:xfrm>
          <a:prstGeom prst="rect">
            <a:avLst/>
          </a:prstGeom>
        </p:spPr>
        <p:txBody>
          <a:bodyPr spcFirstLastPara="1" wrap="square" lIns="0" tIns="4875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Trading Card</a:t>
            </a:r>
            <a:endParaRPr dirty="0"/>
          </a:p>
        </p:txBody>
      </p:sp>
      <p:sp>
        <p:nvSpPr>
          <p:cNvPr id="284" name="Google Shape;284;p49"/>
          <p:cNvSpPr txBox="1">
            <a:spLocks noGrp="1"/>
          </p:cNvSpPr>
          <p:nvPr>
            <p:ph type="body" idx="1"/>
          </p:nvPr>
        </p:nvSpPr>
        <p:spPr>
          <a:xfrm>
            <a:off x="457200" y="1451600"/>
            <a:ext cx="5055600" cy="3291900"/>
          </a:xfrm>
          <a:prstGeom prst="rect">
            <a:avLst/>
          </a:prstGeom>
        </p:spPr>
        <p:txBody>
          <a:bodyPr spcFirstLastPara="1" wrap="square" lIns="97525" tIns="48750" rIns="97525" bIns="48750" anchor="t" anchorCtr="0">
            <a:norm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dirty="0"/>
              <a:t>Create a trading card on the professional you researched. </a:t>
            </a:r>
            <a:endParaRPr dirty="0"/>
          </a:p>
          <a:p>
            <a:pPr lvl="0" algn="l" rtl="0">
              <a:spcBef>
                <a:spcPts val="3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" dirty="0"/>
              <a:t>Include the following:</a:t>
            </a:r>
            <a:endParaRPr dirty="0"/>
          </a:p>
          <a:p>
            <a:pPr marL="971550" lvl="1" indent="-3429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" sz="2000" dirty="0"/>
              <a:t>A picture</a:t>
            </a:r>
            <a:endParaRPr sz="2000" dirty="0"/>
          </a:p>
          <a:p>
            <a:pPr marL="971550" lvl="1" indent="-3429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" sz="2000" dirty="0"/>
              <a:t>Background information</a:t>
            </a:r>
            <a:endParaRPr sz="2000" dirty="0"/>
          </a:p>
          <a:p>
            <a:pPr marL="971550" lvl="1" indent="-3429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" sz="2000" dirty="0"/>
              <a:t>Business information</a:t>
            </a:r>
            <a:endParaRPr sz="2000" dirty="0"/>
          </a:p>
          <a:p>
            <a:pPr marL="971550" lvl="1" indent="-3429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" sz="2000" dirty="0"/>
              <a:t>Challenges </a:t>
            </a:r>
            <a:endParaRPr sz="2000"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" dirty="0"/>
              <a:t>Be creative in your design! </a:t>
            </a:r>
            <a:endParaRPr dirty="0"/>
          </a:p>
        </p:txBody>
      </p:sp>
      <p:pic>
        <p:nvPicPr>
          <p:cNvPr id="285" name="Google Shape;28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5975" y="273200"/>
            <a:ext cx="3308325" cy="459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0538" y="235263"/>
            <a:ext cx="3362914" cy="4672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50"/>
          <p:cNvGrpSpPr/>
          <p:nvPr/>
        </p:nvGrpSpPr>
        <p:grpSpPr>
          <a:xfrm>
            <a:off x="5799100" y="2181000"/>
            <a:ext cx="3092100" cy="588150"/>
            <a:chOff x="3881775" y="1439900"/>
            <a:chExt cx="3092100" cy="588150"/>
          </a:xfrm>
        </p:grpSpPr>
        <p:sp>
          <p:nvSpPr>
            <p:cNvPr id="292" name="Google Shape;292;p50"/>
            <p:cNvSpPr txBox="1"/>
            <p:nvPr/>
          </p:nvSpPr>
          <p:spPr>
            <a:xfrm>
              <a:off x="4856775" y="1439900"/>
              <a:ext cx="2117100" cy="461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Occupations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93" name="Google Shape;293;p50"/>
            <p:cNvCxnSpPr>
              <a:stCxn id="292" idx="1"/>
            </p:cNvCxnSpPr>
            <p:nvPr/>
          </p:nvCxnSpPr>
          <p:spPr>
            <a:xfrm flipH="1">
              <a:off x="3881775" y="1670750"/>
              <a:ext cx="975000" cy="3573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294" name="Google Shape;294;p50"/>
          <p:cNvGrpSpPr/>
          <p:nvPr/>
        </p:nvGrpSpPr>
        <p:grpSpPr>
          <a:xfrm>
            <a:off x="402917" y="140116"/>
            <a:ext cx="2666482" cy="461619"/>
            <a:chOff x="4856775" y="1439900"/>
            <a:chExt cx="2514600" cy="405000"/>
          </a:xfrm>
        </p:grpSpPr>
        <p:sp>
          <p:nvSpPr>
            <p:cNvPr id="295" name="Google Shape;295;p50"/>
            <p:cNvSpPr txBox="1"/>
            <p:nvPr/>
          </p:nvSpPr>
          <p:spPr>
            <a:xfrm>
              <a:off x="4856775" y="1439900"/>
              <a:ext cx="2117100" cy="405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Name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96" name="Google Shape;296;p50"/>
            <p:cNvCxnSpPr>
              <a:stCxn id="295" idx="3"/>
            </p:cNvCxnSpPr>
            <p:nvPr/>
          </p:nvCxnSpPr>
          <p:spPr>
            <a:xfrm>
              <a:off x="6973875" y="1642400"/>
              <a:ext cx="397500" cy="1698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297" name="Google Shape;297;p50"/>
          <p:cNvGrpSpPr/>
          <p:nvPr/>
        </p:nvGrpSpPr>
        <p:grpSpPr>
          <a:xfrm>
            <a:off x="225064" y="3681998"/>
            <a:ext cx="3136431" cy="831900"/>
            <a:chOff x="4413750" y="631550"/>
            <a:chExt cx="3845550" cy="831900"/>
          </a:xfrm>
        </p:grpSpPr>
        <p:sp>
          <p:nvSpPr>
            <p:cNvPr id="298" name="Google Shape;298;p50"/>
            <p:cNvSpPr txBox="1"/>
            <p:nvPr/>
          </p:nvSpPr>
          <p:spPr>
            <a:xfrm>
              <a:off x="4413750" y="631550"/>
              <a:ext cx="3150900" cy="461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Fun Fact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99" name="Google Shape;299;p50"/>
            <p:cNvCxnSpPr>
              <a:stCxn id="298" idx="2"/>
            </p:cNvCxnSpPr>
            <p:nvPr/>
          </p:nvCxnSpPr>
          <p:spPr>
            <a:xfrm>
              <a:off x="5989200" y="1093250"/>
              <a:ext cx="2270100" cy="3702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00" name="Google Shape;300;p50"/>
          <p:cNvGrpSpPr/>
          <p:nvPr/>
        </p:nvGrpSpPr>
        <p:grpSpPr>
          <a:xfrm>
            <a:off x="6016000" y="1312175"/>
            <a:ext cx="2484600" cy="461700"/>
            <a:chOff x="4864700" y="1274525"/>
            <a:chExt cx="2484600" cy="461700"/>
          </a:xfrm>
        </p:grpSpPr>
        <p:sp>
          <p:nvSpPr>
            <p:cNvPr id="301" name="Google Shape;301;p50"/>
            <p:cNvSpPr txBox="1"/>
            <p:nvPr/>
          </p:nvSpPr>
          <p:spPr>
            <a:xfrm>
              <a:off x="5232200" y="1274525"/>
              <a:ext cx="2117100" cy="461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Image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2" name="Google Shape;302;p50"/>
            <p:cNvCxnSpPr>
              <a:stCxn id="301" idx="1"/>
            </p:cNvCxnSpPr>
            <p:nvPr/>
          </p:nvCxnSpPr>
          <p:spPr>
            <a:xfrm flipH="1">
              <a:off x="4864700" y="1505375"/>
              <a:ext cx="367500" cy="48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03" name="Google Shape;303;p50"/>
          <p:cNvGrpSpPr/>
          <p:nvPr/>
        </p:nvGrpSpPr>
        <p:grpSpPr>
          <a:xfrm>
            <a:off x="179126" y="1057900"/>
            <a:ext cx="2838110" cy="2124131"/>
            <a:chOff x="4856778" y="1114873"/>
            <a:chExt cx="2558700" cy="1863600"/>
          </a:xfrm>
        </p:grpSpPr>
        <p:sp>
          <p:nvSpPr>
            <p:cNvPr id="304" name="Google Shape;304;p50"/>
            <p:cNvSpPr txBox="1"/>
            <p:nvPr/>
          </p:nvSpPr>
          <p:spPr>
            <a:xfrm>
              <a:off x="4856778" y="1114873"/>
              <a:ext cx="1788000" cy="1863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Description of SKIMS, the year it was started, and icons to represent the wide variety of skin tones the brand offers.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5" name="Google Shape;305;p50"/>
            <p:cNvCxnSpPr>
              <a:stCxn id="304" idx="3"/>
            </p:cNvCxnSpPr>
            <p:nvPr/>
          </p:nvCxnSpPr>
          <p:spPr>
            <a:xfrm>
              <a:off x="6644778" y="2046673"/>
              <a:ext cx="770700" cy="8460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06" name="Google Shape;306;p50"/>
          <p:cNvGrpSpPr/>
          <p:nvPr/>
        </p:nvGrpSpPr>
        <p:grpSpPr>
          <a:xfrm>
            <a:off x="5756627" y="3174634"/>
            <a:ext cx="3092099" cy="1846629"/>
            <a:chOff x="3839302" y="1758947"/>
            <a:chExt cx="3092099" cy="1846629"/>
          </a:xfrm>
        </p:grpSpPr>
        <p:sp>
          <p:nvSpPr>
            <p:cNvPr id="307" name="Google Shape;307;p50"/>
            <p:cNvSpPr txBox="1"/>
            <p:nvPr/>
          </p:nvSpPr>
          <p:spPr>
            <a:xfrm>
              <a:off x="5104820" y="1758947"/>
              <a:ext cx="1826581" cy="1846629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>
                  <a:latin typeface="Calibri"/>
                  <a:ea typeface="Calibri"/>
                  <a:cs typeface="Calibri"/>
                  <a:sym typeface="Calibri"/>
                </a:rPr>
                <a:t>Activism with icons to represent the work she has done with each organization.</a:t>
              </a:r>
              <a:endParaRPr sz="18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8" name="Google Shape;308;p50"/>
            <p:cNvCxnSpPr>
              <a:cxnSpLocks/>
              <a:stCxn id="307" idx="1"/>
            </p:cNvCxnSpPr>
            <p:nvPr/>
          </p:nvCxnSpPr>
          <p:spPr>
            <a:xfrm flipH="1">
              <a:off x="3839302" y="2791160"/>
              <a:ext cx="1265518" cy="110037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51"/>
          <p:cNvGrpSpPr/>
          <p:nvPr/>
        </p:nvGrpSpPr>
        <p:grpSpPr>
          <a:xfrm>
            <a:off x="5539508" y="385775"/>
            <a:ext cx="3264842" cy="728827"/>
            <a:chOff x="3709033" y="1439900"/>
            <a:chExt cx="3264842" cy="728827"/>
          </a:xfrm>
        </p:grpSpPr>
        <p:sp>
          <p:nvSpPr>
            <p:cNvPr id="314" name="Google Shape;314;p51"/>
            <p:cNvSpPr txBox="1"/>
            <p:nvPr/>
          </p:nvSpPr>
          <p:spPr>
            <a:xfrm>
              <a:off x="4662644" y="1439900"/>
              <a:ext cx="2311231" cy="461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>
                  <a:latin typeface="Calibri"/>
                  <a:ea typeface="Calibri"/>
                  <a:cs typeface="Calibri"/>
                  <a:sym typeface="Calibri"/>
                </a:rPr>
                <a:t>Occupations</a:t>
              </a:r>
              <a:endParaRPr sz="18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15" name="Google Shape;315;p51"/>
            <p:cNvCxnSpPr>
              <a:cxnSpLocks/>
              <a:stCxn id="314" idx="1"/>
            </p:cNvCxnSpPr>
            <p:nvPr/>
          </p:nvCxnSpPr>
          <p:spPr>
            <a:xfrm flipH="1">
              <a:off x="3709033" y="1670750"/>
              <a:ext cx="953611" cy="497977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16" name="Google Shape;316;p51"/>
          <p:cNvGrpSpPr/>
          <p:nvPr/>
        </p:nvGrpSpPr>
        <p:grpSpPr>
          <a:xfrm>
            <a:off x="864513" y="155006"/>
            <a:ext cx="2666482" cy="461619"/>
            <a:chOff x="5292079" y="1452964"/>
            <a:chExt cx="2514600" cy="405000"/>
          </a:xfrm>
        </p:grpSpPr>
        <p:sp>
          <p:nvSpPr>
            <p:cNvPr id="317" name="Google Shape;317;p51"/>
            <p:cNvSpPr txBox="1"/>
            <p:nvPr/>
          </p:nvSpPr>
          <p:spPr>
            <a:xfrm>
              <a:off x="5292079" y="1452964"/>
              <a:ext cx="2117100" cy="405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>
                  <a:latin typeface="Calibri"/>
                  <a:ea typeface="Calibri"/>
                  <a:cs typeface="Calibri"/>
                  <a:sym typeface="Calibri"/>
                </a:rPr>
                <a:t>Name</a:t>
              </a:r>
              <a:endParaRPr sz="18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18" name="Google Shape;318;p51"/>
            <p:cNvCxnSpPr>
              <a:stCxn id="317" idx="3"/>
            </p:cNvCxnSpPr>
            <p:nvPr/>
          </p:nvCxnSpPr>
          <p:spPr>
            <a:xfrm>
              <a:off x="7409179" y="1655464"/>
              <a:ext cx="397500" cy="1698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19" name="Google Shape;319;p51"/>
          <p:cNvGrpSpPr/>
          <p:nvPr/>
        </p:nvGrpSpPr>
        <p:grpSpPr>
          <a:xfrm>
            <a:off x="5397969" y="4111051"/>
            <a:ext cx="2484600" cy="461700"/>
            <a:chOff x="4864700" y="1274525"/>
            <a:chExt cx="2484600" cy="461700"/>
          </a:xfrm>
        </p:grpSpPr>
        <p:sp>
          <p:nvSpPr>
            <p:cNvPr id="320" name="Google Shape;320;p51"/>
            <p:cNvSpPr txBox="1"/>
            <p:nvPr/>
          </p:nvSpPr>
          <p:spPr>
            <a:xfrm>
              <a:off x="5232200" y="1274525"/>
              <a:ext cx="2117100" cy="461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Image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1" name="Google Shape;321;p51"/>
            <p:cNvCxnSpPr>
              <a:stCxn id="320" idx="1"/>
            </p:cNvCxnSpPr>
            <p:nvPr/>
          </p:nvCxnSpPr>
          <p:spPr>
            <a:xfrm flipH="1">
              <a:off x="4864700" y="1505375"/>
              <a:ext cx="367500" cy="48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22" name="Google Shape;322;p51"/>
          <p:cNvGrpSpPr/>
          <p:nvPr/>
        </p:nvGrpSpPr>
        <p:grpSpPr>
          <a:xfrm>
            <a:off x="231301" y="2202225"/>
            <a:ext cx="3373188" cy="738932"/>
            <a:chOff x="4856778" y="1114873"/>
            <a:chExt cx="3041100" cy="648300"/>
          </a:xfrm>
        </p:grpSpPr>
        <p:sp>
          <p:nvSpPr>
            <p:cNvPr id="323" name="Google Shape;323;p51"/>
            <p:cNvSpPr txBox="1"/>
            <p:nvPr/>
          </p:nvSpPr>
          <p:spPr>
            <a:xfrm>
              <a:off x="4856778" y="1114873"/>
              <a:ext cx="1788000" cy="6483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Facts about Rihanna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4" name="Google Shape;324;p51"/>
            <p:cNvCxnSpPr>
              <a:stCxn id="323" idx="3"/>
              <a:endCxn id="325" idx="1"/>
            </p:cNvCxnSpPr>
            <p:nvPr/>
          </p:nvCxnSpPr>
          <p:spPr>
            <a:xfrm>
              <a:off x="6644778" y="1439023"/>
              <a:ext cx="1253100" cy="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26" name="Google Shape;326;p51"/>
          <p:cNvGrpSpPr/>
          <p:nvPr/>
        </p:nvGrpSpPr>
        <p:grpSpPr>
          <a:xfrm>
            <a:off x="5578450" y="2202213"/>
            <a:ext cx="3225900" cy="1015800"/>
            <a:chOff x="3747975" y="1439900"/>
            <a:chExt cx="3225900" cy="1015800"/>
          </a:xfrm>
        </p:grpSpPr>
        <p:sp>
          <p:nvSpPr>
            <p:cNvPr id="327" name="Google Shape;327;p51"/>
            <p:cNvSpPr txBox="1"/>
            <p:nvPr/>
          </p:nvSpPr>
          <p:spPr>
            <a:xfrm>
              <a:off x="4856775" y="1439900"/>
              <a:ext cx="2117100" cy="10158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>
                  <a:latin typeface="Calibri"/>
                  <a:ea typeface="Calibri"/>
                  <a:cs typeface="Calibri"/>
                  <a:sym typeface="Calibri"/>
                </a:rPr>
                <a:t>Information about what her brand offers</a:t>
              </a:r>
              <a:endParaRPr sz="18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8" name="Google Shape;328;p51"/>
            <p:cNvCxnSpPr>
              <a:stCxn id="327" idx="1"/>
            </p:cNvCxnSpPr>
            <p:nvPr/>
          </p:nvCxnSpPr>
          <p:spPr>
            <a:xfrm rot="10800000">
              <a:off x="3747975" y="1439900"/>
              <a:ext cx="1108800" cy="5079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pic>
        <p:nvPicPr>
          <p:cNvPr id="325" name="Google Shape;32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4500" y="152400"/>
            <a:ext cx="193500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52" title="trading-card_Indra-Nooy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3300" y="152400"/>
            <a:ext cx="3737411" cy="48387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4" name="Google Shape;334;p52"/>
          <p:cNvGrpSpPr/>
          <p:nvPr/>
        </p:nvGrpSpPr>
        <p:grpSpPr>
          <a:xfrm>
            <a:off x="6569925" y="1881725"/>
            <a:ext cx="2484600" cy="461700"/>
            <a:chOff x="4864700" y="1274525"/>
            <a:chExt cx="2484600" cy="461700"/>
          </a:xfrm>
        </p:grpSpPr>
        <p:sp>
          <p:nvSpPr>
            <p:cNvPr id="335" name="Google Shape;335;p52"/>
            <p:cNvSpPr txBox="1"/>
            <p:nvPr/>
          </p:nvSpPr>
          <p:spPr>
            <a:xfrm>
              <a:off x="5232200" y="1274525"/>
              <a:ext cx="2117100" cy="461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Image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36" name="Google Shape;336;p52"/>
            <p:cNvCxnSpPr>
              <a:stCxn id="335" idx="1"/>
            </p:cNvCxnSpPr>
            <p:nvPr/>
          </p:nvCxnSpPr>
          <p:spPr>
            <a:xfrm flipH="1">
              <a:off x="4864700" y="1505375"/>
              <a:ext cx="367500" cy="48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37" name="Google Shape;337;p52"/>
          <p:cNvGrpSpPr/>
          <p:nvPr/>
        </p:nvGrpSpPr>
        <p:grpSpPr>
          <a:xfrm>
            <a:off x="263768" y="233716"/>
            <a:ext cx="2402705" cy="461619"/>
            <a:chOff x="4856775" y="1439900"/>
            <a:chExt cx="2514600" cy="405000"/>
          </a:xfrm>
        </p:grpSpPr>
        <p:sp>
          <p:nvSpPr>
            <p:cNvPr id="338" name="Google Shape;338;p52"/>
            <p:cNvSpPr txBox="1"/>
            <p:nvPr/>
          </p:nvSpPr>
          <p:spPr>
            <a:xfrm>
              <a:off x="4856775" y="1439900"/>
              <a:ext cx="2117100" cy="405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Name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39" name="Google Shape;339;p52"/>
            <p:cNvCxnSpPr>
              <a:stCxn id="338" idx="3"/>
            </p:cNvCxnSpPr>
            <p:nvPr/>
          </p:nvCxnSpPr>
          <p:spPr>
            <a:xfrm>
              <a:off x="6973875" y="1642400"/>
              <a:ext cx="397500" cy="1698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40" name="Google Shape;340;p52"/>
          <p:cNvGrpSpPr/>
          <p:nvPr/>
        </p:nvGrpSpPr>
        <p:grpSpPr>
          <a:xfrm>
            <a:off x="116464" y="3748525"/>
            <a:ext cx="2545947" cy="738932"/>
            <a:chOff x="5271807" y="1129876"/>
            <a:chExt cx="2295300" cy="648300"/>
          </a:xfrm>
        </p:grpSpPr>
        <p:sp>
          <p:nvSpPr>
            <p:cNvPr id="341" name="Google Shape;341;p52"/>
            <p:cNvSpPr txBox="1"/>
            <p:nvPr/>
          </p:nvSpPr>
          <p:spPr>
            <a:xfrm>
              <a:off x="5271807" y="1129876"/>
              <a:ext cx="1788000" cy="6483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Background information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42" name="Google Shape;342;p52"/>
            <p:cNvCxnSpPr>
              <a:stCxn id="341" idx="3"/>
            </p:cNvCxnSpPr>
            <p:nvPr/>
          </p:nvCxnSpPr>
          <p:spPr>
            <a:xfrm rot="10800000" flipH="1">
              <a:off x="7059807" y="1448626"/>
              <a:ext cx="507300" cy="54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43" name="Google Shape;343;p52"/>
          <p:cNvGrpSpPr/>
          <p:nvPr/>
        </p:nvGrpSpPr>
        <p:grpSpPr>
          <a:xfrm>
            <a:off x="263767" y="2674500"/>
            <a:ext cx="2412290" cy="461619"/>
            <a:chOff x="4748652" y="1395514"/>
            <a:chExt cx="2174802" cy="405000"/>
          </a:xfrm>
        </p:grpSpPr>
        <p:sp>
          <p:nvSpPr>
            <p:cNvPr id="344" name="Google Shape;344;p52"/>
            <p:cNvSpPr txBox="1"/>
            <p:nvPr/>
          </p:nvSpPr>
          <p:spPr>
            <a:xfrm>
              <a:off x="4748652" y="1395514"/>
              <a:ext cx="1642903" cy="405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>
                  <a:latin typeface="Calibri"/>
                  <a:ea typeface="Calibri"/>
                  <a:cs typeface="Calibri"/>
                  <a:sym typeface="Calibri"/>
                </a:rPr>
                <a:t>Achievements</a:t>
              </a:r>
              <a:endParaRPr sz="18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45" name="Google Shape;345;p52"/>
            <p:cNvCxnSpPr>
              <a:cxnSpLocks/>
              <a:stCxn id="344" idx="3"/>
            </p:cNvCxnSpPr>
            <p:nvPr/>
          </p:nvCxnSpPr>
          <p:spPr>
            <a:xfrm flipV="1">
              <a:off x="6391555" y="1588414"/>
              <a:ext cx="531899" cy="9601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46" name="Google Shape;346;p52"/>
          <p:cNvGrpSpPr/>
          <p:nvPr/>
        </p:nvGrpSpPr>
        <p:grpSpPr>
          <a:xfrm>
            <a:off x="6481309" y="761025"/>
            <a:ext cx="2573245" cy="588050"/>
            <a:chOff x="3881905" y="1439900"/>
            <a:chExt cx="3092100" cy="588050"/>
          </a:xfrm>
        </p:grpSpPr>
        <p:sp>
          <p:nvSpPr>
            <p:cNvPr id="347" name="Google Shape;347;p52"/>
            <p:cNvSpPr txBox="1"/>
            <p:nvPr/>
          </p:nvSpPr>
          <p:spPr>
            <a:xfrm>
              <a:off x="4661904" y="1439900"/>
              <a:ext cx="2312100" cy="461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Memorable quote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48" name="Google Shape;348;p52"/>
            <p:cNvCxnSpPr/>
            <p:nvPr/>
          </p:nvCxnSpPr>
          <p:spPr>
            <a:xfrm flipH="1">
              <a:off x="3881905" y="1763350"/>
              <a:ext cx="780000" cy="264600"/>
            </a:xfrm>
            <a:prstGeom prst="straightConnector1">
              <a:avLst/>
            </a:prstGeom>
            <a:noFill/>
            <a:ln w="9525" cap="flat" cmpd="sng">
              <a:solidFill>
                <a:srgbClr val="62626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3"/>
          <p:cNvSpPr txBox="1">
            <a:spLocks noGrp="1"/>
          </p:cNvSpPr>
          <p:nvPr>
            <p:ph type="title"/>
          </p:nvPr>
        </p:nvSpPr>
        <p:spPr>
          <a:xfrm>
            <a:off x="457200" y="528075"/>
            <a:ext cx="6770400" cy="857400"/>
          </a:xfrm>
          <a:prstGeom prst="rect">
            <a:avLst/>
          </a:prstGeom>
        </p:spPr>
        <p:txBody>
          <a:bodyPr spcFirstLastPara="1" wrap="square" lIns="0" tIns="4875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Exit Ticket </a:t>
            </a:r>
            <a:endParaRPr/>
          </a:p>
        </p:txBody>
      </p:sp>
      <p:sp>
        <p:nvSpPr>
          <p:cNvPr id="354" name="Google Shape;354;p53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</p:spPr>
        <p:txBody>
          <a:bodyPr spcFirstLastPara="1" wrap="square" lIns="97525" tIns="48750" rIns="97525" bIns="48750" anchor="t" anchorCtr="0">
            <a:norm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/>
              <a:t>What three trading cards would you put together to form the strongest powerhouse business or team of business advisors?</a:t>
            </a:r>
            <a:endParaRPr/>
          </a:p>
        </p:txBody>
      </p:sp>
      <p:pic>
        <p:nvPicPr>
          <p:cNvPr id="355" name="Google Shape;355;p53"/>
          <p:cNvPicPr preferRelativeResize="0"/>
          <p:nvPr/>
        </p:nvPicPr>
        <p:blipFill rotWithShape="1">
          <a:blip r:embed="rId3">
            <a:alphaModFix/>
          </a:blip>
          <a:srcRect l="25311" r="25311"/>
          <a:stretch/>
        </p:blipFill>
        <p:spPr>
          <a:xfrm>
            <a:off x="7583100" y="307247"/>
            <a:ext cx="1103700" cy="1152900"/>
          </a:xfrm>
          <a:prstGeom prst="ellipse">
            <a:avLst/>
          </a:prstGeom>
          <a:noFill/>
          <a:ln w="63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1261</Words>
  <Application>Microsoft Office PowerPoint</Application>
  <PresentationFormat>On-screen Show (16:9)</PresentationFormat>
  <Paragraphs>161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Helvetica Neue</vt:lpstr>
      <vt:lpstr>Noto Sans Symbols</vt:lpstr>
      <vt:lpstr>Wingdings</vt:lpstr>
      <vt:lpstr>LEARN theme</vt:lpstr>
      <vt:lpstr>PowerPoint Presentation</vt:lpstr>
      <vt:lpstr>Who Runs the World?  Women in Business</vt:lpstr>
      <vt:lpstr>Essential Questions</vt:lpstr>
      <vt:lpstr>Learning Objectives</vt:lpstr>
      <vt:lpstr>Fiction in the Facts</vt:lpstr>
      <vt:lpstr>Fiction in the Facts</vt:lpstr>
      <vt:lpstr>Fiction in the Facts</vt:lpstr>
      <vt:lpstr>Fiction in the Facts</vt:lpstr>
      <vt:lpstr>Fiction in the Facts</vt:lpstr>
      <vt:lpstr>Fiction in the Facts</vt:lpstr>
      <vt:lpstr>Fiction in the Facts</vt:lpstr>
      <vt:lpstr>Fiction in the Facts</vt:lpstr>
      <vt:lpstr>Fiction in the Facts</vt:lpstr>
      <vt:lpstr>Frayer Model</vt:lpstr>
      <vt:lpstr>Frayer Model</vt:lpstr>
      <vt:lpstr>What are the challenges that  women face in the business world?   </vt:lpstr>
      <vt:lpstr>The Challenges of Entrepreneurship for Women </vt:lpstr>
      <vt:lpstr>Strategy Harvest</vt:lpstr>
      <vt:lpstr>Web Inquiry: Case Studies</vt:lpstr>
      <vt:lpstr>Ursula Burns</vt:lpstr>
      <vt:lpstr>Debbi Fields</vt:lpstr>
      <vt:lpstr>Arianna Huffington</vt:lpstr>
      <vt:lpstr>Indra Nooyi</vt:lpstr>
      <vt:lpstr>Sheryl Sandberg</vt:lpstr>
      <vt:lpstr>Zhang Xin</vt:lpstr>
      <vt:lpstr>Web Inquiry HIVE: Go to https://k20.ou.edu/uw</vt:lpstr>
      <vt:lpstr>PowerPoint Presentation</vt:lpstr>
      <vt:lpstr>PowerPoint Presentation</vt:lpstr>
      <vt:lpstr>Trading Card</vt:lpstr>
      <vt:lpstr>PowerPoint Presentation</vt:lpstr>
      <vt:lpstr>PowerPoint Presentation</vt:lpstr>
      <vt:lpstr>PowerPoint Presentation</vt:lpstr>
      <vt:lpstr>Exit Ticket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McLeod Porter, Delma</dc:creator>
  <cp:lastModifiedBy>Corrigan, MacKenzie D.</cp:lastModifiedBy>
  <cp:revision>8</cp:revision>
  <dcterms:modified xsi:type="dcterms:W3CDTF">2026-09-16T20:42:16Z</dcterms:modified>
</cp:coreProperties>
</file>