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60F492A-241C-4A52-940A-9A5C6DB0E6FC}">
  <a:tblStyle styleId="{C60F492A-241C-4A52-940A-9A5C6DB0E6F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27"/>
    <p:restoredTop sz="91429"/>
  </p:normalViewPr>
  <p:slideViewPr>
    <p:cSldViewPr snapToGrid="0">
      <p:cViewPr>
        <p:scale>
          <a:sx n="144" d="100"/>
          <a:sy n="144" d="100"/>
        </p:scale>
        <p:origin x="944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8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7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playground.com/functionmachine.html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49b0e62dce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g349b0e62dce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4b3e8a13d5_1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4b3e8a13d5_1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4b3e8a13d5_1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4b3e8a13d5_1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228600" indent="0">
              <a:buFont typeface="Arial" panose="020B0604020202020204" pitchFamily="34" charset="0"/>
              <a:buNone/>
            </a:pPr>
            <a:r>
              <a:rPr lang="en-US" dirty="0"/>
              <a:t>K20 Center. (n.d.). Gallery walk/carousel. Strategies. </a:t>
            </a:r>
            <a:r>
              <a:rPr lang="en-US" dirty="0">
                <a:hlinkClick r:id="rId3"/>
              </a:rPr>
              <a:t>https://learn.k20center.ou.edu/strategy/118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77a1368b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g177a1368b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4b3e8a13d5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3-2-1. Strategies. </a:t>
            </a:r>
            <a:r>
              <a:rPr lang="en-US" dirty="0">
                <a:hlinkClick r:id="rId3"/>
              </a:rPr>
              <a:t>https://learn.k20center.ou.edu/strategy/117</a:t>
            </a: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16" name="Google Shape;116;g34b3e8a13d5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4719e130f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4719e130f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Math Playground, LLC. (2020). Function machine. </a:t>
            </a:r>
            <a:r>
              <a:rPr lang="en-US" dirty="0">
                <a:hlinkClick r:id="rId3"/>
              </a:rPr>
              <a:t>https://www.mathplayground.com/functionmachine.html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8" name="Google Shape;12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4b3e8a13d5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4b3e8a13d5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4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5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6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playground.com/functionmachine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dirty="0"/>
              <a:t>Domain and Range</a:t>
            </a:r>
            <a:endParaRPr dirty="0"/>
          </a:p>
        </p:txBody>
      </p:sp>
      <p:graphicFrame>
        <p:nvGraphicFramePr>
          <p:cNvPr id="143" name="Google Shape;143;p31"/>
          <p:cNvGraphicFramePr/>
          <p:nvPr>
            <p:extLst>
              <p:ext uri="{D42A27DB-BD31-4B8C-83A1-F6EECF244321}">
                <p14:modId xmlns:p14="http://schemas.microsoft.com/office/powerpoint/2010/main" val="921667753"/>
              </p:ext>
            </p:extLst>
          </p:nvPr>
        </p:nvGraphicFramePr>
        <p:xfrm>
          <a:off x="649952" y="1164647"/>
          <a:ext cx="7239000" cy="3855345"/>
        </p:xfrm>
        <a:graphic>
          <a:graphicData uri="http://schemas.openxmlformats.org/drawingml/2006/table">
            <a:tbl>
              <a:tblPr>
                <a:noFill/>
                <a:tableStyleId>{C60F492A-241C-4A52-940A-9A5C6DB0E6FC}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634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Domain</a:t>
                      </a:r>
                      <a:endParaRPr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Range</a:t>
                      </a:r>
                      <a:endParaRPr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4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set of all possible input values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set of all possible output values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9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 your own words</a:t>
                      </a:r>
                      <a:endParaRPr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 your own words</a:t>
                      </a:r>
                      <a:endParaRPr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863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Example: 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 you are buying chips from a vending machine, what is the domain?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Example 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 you are buying chips from a vending machine, what is the range?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dirty="0"/>
              <a:t>Independent and Dependent Variables</a:t>
            </a:r>
            <a:endParaRPr dirty="0"/>
          </a:p>
        </p:txBody>
      </p:sp>
      <p:graphicFrame>
        <p:nvGraphicFramePr>
          <p:cNvPr id="149" name="Google Shape;149;p32"/>
          <p:cNvGraphicFramePr/>
          <p:nvPr>
            <p:extLst>
              <p:ext uri="{D42A27DB-BD31-4B8C-83A1-F6EECF244321}">
                <p14:modId xmlns:p14="http://schemas.microsoft.com/office/powerpoint/2010/main" val="678730142"/>
              </p:ext>
            </p:extLst>
          </p:nvPr>
        </p:nvGraphicFramePr>
        <p:xfrm>
          <a:off x="669279" y="1254265"/>
          <a:ext cx="7239000" cy="3734035"/>
        </p:xfrm>
        <a:graphic>
          <a:graphicData uri="http://schemas.openxmlformats.org/drawingml/2006/table">
            <a:tbl>
              <a:tblPr>
                <a:noFill/>
                <a:tableStyleId>{C60F492A-241C-4A52-940A-9A5C6DB0E6FC}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10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Independent Variable</a:t>
                      </a:r>
                      <a:endParaRPr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Dependent Variable</a:t>
                      </a:r>
                      <a:endParaRPr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4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Represents the input variable (you can independently choose any number in the domain to input)</a:t>
                      </a:r>
                      <a:endParaRPr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Represents the output variable (your output </a:t>
                      </a:r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depends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on what you choose for the input)</a:t>
                      </a:r>
                      <a:endParaRPr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9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 your own words</a:t>
                      </a:r>
                      <a:endParaRPr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 your own words</a:t>
                      </a:r>
                      <a:endParaRPr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3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Example: </a:t>
                      </a:r>
                      <a:endParaRPr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 you are buying chips from a vending machine, what is the independent variable?</a:t>
                      </a:r>
                    </a:p>
                  </a:txBody>
                  <a:tcPr marL="91425" marR="91425" marT="91425" marB="91425">
                    <a:lnL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Example</a:t>
                      </a:r>
                      <a:endParaRPr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 you are buying chips from a vending machine, what is the dependent variable?</a:t>
                      </a:r>
                      <a:endParaRPr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70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3"/>
          <p:cNvSpPr txBox="1">
            <a:spLocks noGrp="1"/>
          </p:cNvSpPr>
          <p:nvPr>
            <p:ph type="body" idx="1"/>
          </p:nvPr>
        </p:nvSpPr>
        <p:spPr>
          <a:xfrm>
            <a:off x="457200" y="1164647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Create your own vending machine! 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Include the following: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>
                <a:solidFill>
                  <a:srgbClr val="292929"/>
                </a:solidFill>
              </a:rPr>
              <a:t>The name of the vending machine</a:t>
            </a:r>
            <a:endParaRPr sz="2400" dirty="0">
              <a:solidFill>
                <a:srgbClr val="292929"/>
              </a:solidFill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>
                <a:solidFill>
                  <a:srgbClr val="292929"/>
                </a:solidFill>
              </a:rPr>
              <a:t>A picture of the vending machine</a:t>
            </a:r>
            <a:endParaRPr sz="2400" dirty="0">
              <a:solidFill>
                <a:srgbClr val="292929"/>
              </a:solidFill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>
                <a:solidFill>
                  <a:srgbClr val="292929"/>
                </a:solidFill>
              </a:rPr>
              <a:t>A description of the product being sold</a:t>
            </a:r>
            <a:endParaRPr sz="2400" dirty="0">
              <a:solidFill>
                <a:srgbClr val="292929"/>
              </a:solidFill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>
                <a:solidFill>
                  <a:srgbClr val="292929"/>
                </a:solidFill>
              </a:rPr>
              <a:t>The cost of the product</a:t>
            </a:r>
            <a:endParaRPr sz="2400" dirty="0">
              <a:solidFill>
                <a:srgbClr val="292929"/>
              </a:solidFill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>
                <a:solidFill>
                  <a:srgbClr val="292929"/>
                </a:solidFill>
              </a:rPr>
              <a:t>A pitch explaining why someone would want to buy the product</a:t>
            </a:r>
            <a:endParaRPr sz="2400" dirty="0">
              <a:solidFill>
                <a:srgbClr val="292929"/>
              </a:solidFill>
            </a:endParaRPr>
          </a:p>
          <a:p>
            <a:pPr marL="45720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5" name="Google Shape;155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Vending Machine Advertisement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Display your advertisement for others to see!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Walk around the room and use your handout to identify the following for each advertisement:</a:t>
            </a:r>
            <a:endParaRPr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en-US" dirty="0"/>
              <a:t>Machine Name</a:t>
            </a:r>
            <a:endParaRPr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en-US" dirty="0"/>
              <a:t>Domain</a:t>
            </a:r>
            <a:endParaRPr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en-US" dirty="0"/>
              <a:t>Range</a:t>
            </a:r>
            <a:endParaRPr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en-US" dirty="0"/>
              <a:t>Independent Variable</a:t>
            </a:r>
            <a:endParaRPr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en-US" dirty="0"/>
              <a:t>Dependent Variable</a:t>
            </a:r>
            <a:endParaRPr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en-US" dirty="0"/>
              <a:t>Function</a:t>
            </a:r>
            <a:endParaRPr dirty="0"/>
          </a:p>
        </p:txBody>
      </p:sp>
      <p:sp>
        <p:nvSpPr>
          <p:cNvPr id="161" name="Google Shape;161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Vending Machine Gallery Walk </a:t>
            </a:r>
            <a:endParaRPr dirty="0"/>
          </a:p>
        </p:txBody>
      </p:sp>
      <p:pic>
        <p:nvPicPr>
          <p:cNvPr id="3" name="Picture 2" descr="A group of rectangles and squares&#10;&#10;AI-generated content may be incorrect.">
            <a:extLst>
              <a:ext uri="{FF2B5EF4-FFF2-40B4-BE49-F238E27FC236}">
                <a16:creationId xmlns:a16="http://schemas.microsoft.com/office/drawing/2014/main" id="{EEFE5BC5-779A-4B8D-E8F3-C395F96D6C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8424" y="307247"/>
            <a:ext cx="1618376" cy="81848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6200" y="1200150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Junk Food Junction: What’s Your Function?</a:t>
            </a:r>
            <a:endParaRPr dirty="0"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6200" y="2592852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8" lvl="0" indent="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What is a Function?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How can functions be represented and described? 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493652" y="627284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493652" y="1700257"/>
            <a:ext cx="8112300" cy="2012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US" dirty="0"/>
              <a:t>Recognize that a function is a relationship between an independent variable and a dependent variable.</a:t>
            </a:r>
            <a:endParaRPr dirty="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US" dirty="0"/>
              <a:t>Identify the dependent and independent variables as well as the domain and range of a function.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4294967295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If you could create any vending machine, what three products would you include, and how much would they cost? 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Vending Machine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7985464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dirty="0">
                <a:solidFill>
                  <a:srgbClr val="1A2836"/>
                </a:solidFill>
              </a:rPr>
              <a:t>Individually respond to the following prompts on your </a:t>
            </a:r>
            <a:br>
              <a:rPr lang="en-US" sz="2800" dirty="0">
                <a:solidFill>
                  <a:srgbClr val="1A2836"/>
                </a:solidFill>
              </a:rPr>
            </a:br>
            <a:r>
              <a:rPr lang="en-US" sz="2800" dirty="0">
                <a:solidFill>
                  <a:srgbClr val="1A2836"/>
                </a:solidFill>
              </a:rPr>
              <a:t>3-2-1 handout: </a:t>
            </a:r>
            <a:endParaRPr sz="2800" dirty="0">
              <a:solidFill>
                <a:srgbClr val="1A2836"/>
              </a:solidFill>
            </a:endParaRPr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800" dirty="0">
              <a:solidFill>
                <a:srgbClr val="1A2836"/>
              </a:solidFill>
            </a:endParaRPr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b="1" dirty="0">
                <a:solidFill>
                  <a:schemeClr val="accent4"/>
                </a:solidFill>
              </a:rPr>
              <a:t>3</a:t>
            </a:r>
            <a:r>
              <a:rPr lang="en-US" sz="2800" dirty="0">
                <a:solidFill>
                  <a:srgbClr val="1A2836"/>
                </a:solidFill>
              </a:rPr>
              <a:t> items you are going to sell</a:t>
            </a:r>
            <a:endParaRPr sz="2800" dirty="0">
              <a:solidFill>
                <a:srgbClr val="1A2836"/>
              </a:solidFill>
            </a:endParaRPr>
          </a:p>
          <a:p>
            <a:pPr marL="457200" lvl="0" indent="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800" dirty="0">
              <a:solidFill>
                <a:srgbClr val="1A2836"/>
              </a:solidFill>
            </a:endParaRPr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b="1" dirty="0">
                <a:solidFill>
                  <a:schemeClr val="accent4"/>
                </a:solidFill>
              </a:rPr>
              <a:t>2</a:t>
            </a:r>
            <a:r>
              <a:rPr lang="en-US" sz="2800" dirty="0">
                <a:solidFill>
                  <a:srgbClr val="1A2836"/>
                </a:solidFill>
              </a:rPr>
              <a:t> methods of payment people can use to purchase items</a:t>
            </a:r>
          </a:p>
          <a:p>
            <a:pPr marL="457200" lvl="0" indent="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2800" dirty="0">
              <a:solidFill>
                <a:srgbClr val="1A2836"/>
              </a:solidFill>
            </a:endParaRPr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b="1" dirty="0">
                <a:solidFill>
                  <a:schemeClr val="accent4"/>
                </a:solidFill>
              </a:rPr>
              <a:t>1</a:t>
            </a:r>
            <a:r>
              <a:rPr lang="en-US" sz="2800" dirty="0">
                <a:solidFill>
                  <a:srgbClr val="1A2836"/>
                </a:solidFill>
              </a:rPr>
              <a:t> unique aspect of your vending machine</a:t>
            </a:r>
            <a:endParaRPr sz="2800" dirty="0"/>
          </a:p>
          <a:p>
            <a:pPr marL="1645836" lvl="7" indent="-60952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19" name="Google Shape;119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Vending Machine</a:t>
            </a:r>
            <a:endParaRPr dirty="0"/>
          </a:p>
        </p:txBody>
      </p:sp>
      <p:pic>
        <p:nvPicPr>
          <p:cNvPr id="3" name="Picture 2" descr="A diagram of a question mark and stars&#10;&#10;AI-generated content may be incorrect.">
            <a:extLst>
              <a:ext uri="{FF2B5EF4-FFF2-40B4-BE49-F238E27FC236}">
                <a16:creationId xmlns:a16="http://schemas.microsoft.com/office/drawing/2014/main" id="{FDF7AE4B-60D5-EC67-1B4F-79B93010F6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7233" y="307247"/>
            <a:ext cx="939567" cy="93956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Navigate to the </a:t>
            </a:r>
            <a:r>
              <a:rPr lang="en-US" u="sng" dirty="0">
                <a:solidFill>
                  <a:schemeClr val="accen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Math Playground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website. </a:t>
            </a:r>
            <a:endParaRPr sz="18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Pick an input to put into the function and figure out the pattern.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Write down your input, output, and the function on your Function Machine handout.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Play three to four rounds.</a:t>
            </a:r>
            <a:endParaRPr dirty="0"/>
          </a:p>
        </p:txBody>
      </p:sp>
      <p:sp>
        <p:nvSpPr>
          <p:cNvPr id="125" name="Google Shape;125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Function Machine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Define “Function”</a:t>
            </a:r>
            <a:endParaRPr dirty="0"/>
          </a:p>
        </p:txBody>
      </p:sp>
      <p:sp>
        <p:nvSpPr>
          <p:cNvPr id="131" name="Google Shape;131;p29"/>
          <p:cNvSpPr txBox="1">
            <a:spLocks noGrp="1"/>
          </p:cNvSpPr>
          <p:nvPr>
            <p:ph type="body" idx="1"/>
          </p:nvPr>
        </p:nvSpPr>
        <p:spPr>
          <a:xfrm>
            <a:off x="457200" y="1284900"/>
            <a:ext cx="78012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Based on the function machine activity, what is your definition of a function? </a:t>
            </a:r>
            <a:endParaRPr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Function</a:t>
            </a:r>
            <a:endParaRPr dirty="0"/>
          </a:p>
        </p:txBody>
      </p:sp>
      <p:sp>
        <p:nvSpPr>
          <p:cNvPr id="137" name="Google Shape;137;p30"/>
          <p:cNvSpPr txBox="1">
            <a:spLocks noGrp="1"/>
          </p:cNvSpPr>
          <p:nvPr>
            <p:ph type="body" idx="1"/>
          </p:nvPr>
        </p:nvSpPr>
        <p:spPr>
          <a:xfrm>
            <a:off x="457200" y="1305050"/>
            <a:ext cx="8130900" cy="36210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A relation that pairs each input with exactly one output. 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500</Words>
  <Application>Microsoft Macintosh PowerPoint</Application>
  <PresentationFormat>On-screen Show (16:9)</PresentationFormat>
  <Paragraphs>67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Noto Sans Symbols</vt:lpstr>
      <vt:lpstr>LEARN theme</vt:lpstr>
      <vt:lpstr>LEARN theme</vt:lpstr>
      <vt:lpstr>PowerPoint Presentation</vt:lpstr>
      <vt:lpstr>Junk Food Junction: What’s Your Function?</vt:lpstr>
      <vt:lpstr>Essential Question</vt:lpstr>
      <vt:lpstr>Lesson Objectives</vt:lpstr>
      <vt:lpstr>Vending Machine</vt:lpstr>
      <vt:lpstr>Vending Machine</vt:lpstr>
      <vt:lpstr>Function Machine</vt:lpstr>
      <vt:lpstr>Define “Function”</vt:lpstr>
      <vt:lpstr>Function</vt:lpstr>
      <vt:lpstr>Domain and Range</vt:lpstr>
      <vt:lpstr>Independent and Dependent Variables</vt:lpstr>
      <vt:lpstr>Vending Machine Advertisement</vt:lpstr>
      <vt:lpstr>Vending Machine Gallery Walk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Junk Food Junction</dc:title>
  <dc:subject/>
  <dc:creator>K20 Center</dc:creator>
  <cp:keywords/>
  <dc:description/>
  <cp:lastModifiedBy>Gracia, Ann M.</cp:lastModifiedBy>
  <cp:revision>8</cp:revision>
  <dcterms:modified xsi:type="dcterms:W3CDTF">2025-05-27T16:56:53Z</dcterms:modified>
  <cp:category/>
</cp:coreProperties>
</file>