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30"/>
  </p:notesMasterIdLst>
  <p:sldIdLst>
    <p:sldId id="276" r:id="rId2"/>
    <p:sldId id="256" r:id="rId3"/>
    <p:sldId id="274" r:id="rId4"/>
    <p:sldId id="275" r:id="rId5"/>
    <p:sldId id="282" r:id="rId6"/>
    <p:sldId id="313" r:id="rId7"/>
    <p:sldId id="314" r:id="rId8"/>
    <p:sldId id="315" r:id="rId9"/>
    <p:sldId id="316" r:id="rId10"/>
    <p:sldId id="317" r:id="rId11"/>
    <p:sldId id="318" r:id="rId12"/>
    <p:sldId id="303" r:id="rId13"/>
    <p:sldId id="312" r:id="rId14"/>
    <p:sldId id="273" r:id="rId15"/>
    <p:sldId id="283" r:id="rId16"/>
    <p:sldId id="320" r:id="rId17"/>
    <p:sldId id="332" r:id="rId18"/>
    <p:sldId id="324" r:id="rId19"/>
    <p:sldId id="322" r:id="rId20"/>
    <p:sldId id="321" r:id="rId21"/>
    <p:sldId id="325" r:id="rId22"/>
    <p:sldId id="326" r:id="rId23"/>
    <p:sldId id="327" r:id="rId24"/>
    <p:sldId id="319" r:id="rId25"/>
    <p:sldId id="328" r:id="rId26"/>
    <p:sldId id="330" r:id="rId27"/>
    <p:sldId id="329" r:id="rId28"/>
    <p:sldId id="331"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D7D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BF5E11-9FC5-42E2-BF15-2E4CE797ADD7}" v="177" dt="2022-09-19T21:47:53.3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94762" autoAdjust="0"/>
  </p:normalViewPr>
  <p:slideViewPr>
    <p:cSldViewPr snapToGrid="0" snapToObjects="1">
      <p:cViewPr>
        <p:scale>
          <a:sx n="75" d="100"/>
          <a:sy n="75" d="100"/>
        </p:scale>
        <p:origin x="1574" y="749"/>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97794995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837"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ixabay.com/photos/treasure-map-island-map-3964944/"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ixabay.com/photos/treasure-map-island-map-3964944/"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ixabay.com/photos/treasure-map-island-map-3964944/"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k20center.ou.edu/strategy/1837"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0" name="Shape 4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12543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effectLst/>
                <a:latin typeface="Arial" panose="020B0604020202020204" pitchFamily="34" charset="0"/>
                <a:ea typeface="Times New Roman" panose="02020603050405020304" pitchFamily="18" charset="0"/>
              </a:rPr>
              <a:t>K20 Center. (n.d.). Card Matching. Strategies. Retrieved from </a:t>
            </a:r>
            <a:r>
              <a:rPr lang="en-US" sz="1100" u="sng" dirty="0">
                <a:solidFill>
                  <a:srgbClr val="0000FF"/>
                </a:solidFill>
                <a:effectLst/>
                <a:latin typeface="Arial" panose="020B0604020202020204" pitchFamily="34" charset="0"/>
                <a:ea typeface="Times New Roman" panose="02020603050405020304" pitchFamily="18" charset="0"/>
                <a:hlinkClick r:id="rId3"/>
              </a:rPr>
              <a:t>https://learn.k20center.ou.edu/strategy/1837</a:t>
            </a:r>
            <a:endParaRPr lang="en-US" sz="11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747130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K20 Center. (2022). Function Machine (Image).</a:t>
            </a:r>
          </a:p>
        </p:txBody>
      </p:sp>
    </p:spTree>
    <p:extLst>
      <p:ext uri="{BB962C8B-B14F-4D97-AF65-F5344CB8AC3E}">
        <p14:creationId xmlns:p14="http://schemas.microsoft.com/office/powerpoint/2010/main" val="3608264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Schweihofer</a:t>
            </a:r>
            <a:r>
              <a:rPr lang="en-US" sz="1800" dirty="0">
                <a:effectLst/>
                <a:latin typeface="Calibri" panose="020F0502020204030204" pitchFamily="34" charset="0"/>
                <a:ea typeface="Calibri" panose="020F0502020204030204" pitchFamily="34" charset="0"/>
                <a:cs typeface="Times New Roman" panose="02020603050405020304" pitchFamily="18" charset="0"/>
              </a:rPr>
              <a:t>, S. (2019, January 30). Treasure Map [Photograph].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Pixabay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https://pixabay.com/photos/treasure-map-island-map-3964944/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02055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err="1">
                <a:effectLst/>
                <a:latin typeface="Calibri" panose="020F0502020204030204" pitchFamily="34" charset="0"/>
                <a:ea typeface="Calibri" panose="020F0502020204030204" pitchFamily="34" charset="0"/>
                <a:cs typeface="Times New Roman" panose="02020603050405020304" pitchFamily="18" charset="0"/>
              </a:rPr>
              <a:t>Schweihofer</a:t>
            </a:r>
            <a:r>
              <a:rPr lang="en-US" sz="1100" dirty="0">
                <a:effectLst/>
                <a:latin typeface="Calibri" panose="020F0502020204030204" pitchFamily="34" charset="0"/>
                <a:ea typeface="Calibri" panose="020F0502020204030204" pitchFamily="34" charset="0"/>
                <a:cs typeface="Times New Roman" panose="02020603050405020304" pitchFamily="18" charset="0"/>
              </a:rPr>
              <a:t>, S. (2019, January 30). Treasure Map [Photograph].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Pixabay</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https://pixabay.com/photos/treasure-map-island-map-3964944/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412508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err="1">
                <a:effectLst/>
                <a:latin typeface="Calibri" panose="020F0502020204030204" pitchFamily="34" charset="0"/>
                <a:ea typeface="Calibri" panose="020F0502020204030204" pitchFamily="34" charset="0"/>
                <a:cs typeface="Times New Roman" panose="02020603050405020304" pitchFamily="18" charset="0"/>
              </a:rPr>
              <a:t>Schweihofer</a:t>
            </a:r>
            <a:r>
              <a:rPr lang="en-US" sz="1100" dirty="0">
                <a:effectLst/>
                <a:latin typeface="Calibri" panose="020F0502020204030204" pitchFamily="34" charset="0"/>
                <a:ea typeface="Calibri" panose="020F0502020204030204" pitchFamily="34" charset="0"/>
                <a:cs typeface="Times New Roman" panose="02020603050405020304" pitchFamily="18" charset="0"/>
              </a:rPr>
              <a:t>, S. (2019, January 30). Treasure Map [Photograph].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Pixabay</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https://pixabay.com/photos/treasure-map-island-map-3964944/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1900837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292929"/>
                </a:solidFill>
                <a:effectLst/>
                <a:latin typeface="Arial" panose="020B0604020202020204" pitchFamily="34" charset="0"/>
              </a:rPr>
              <a:t>K20 Center. (n.d.). Bell Ringers and Exit Tickets. Strategies. </a:t>
            </a:r>
            <a:r>
              <a:rPr lang="en-US" sz="1800" b="0" i="0" u="sng" strike="noStrike" dirty="0">
                <a:solidFill>
                  <a:srgbClr val="1155CC"/>
                </a:solidFill>
                <a:effectLst/>
                <a:latin typeface="Arial" panose="020B0604020202020204" pitchFamily="34" charset="0"/>
                <a:hlinkClick r:id="rId3"/>
              </a:rPr>
              <a:t>https://learn.k20center.ou.edu/strategy/125</a:t>
            </a:r>
            <a:endParaRPr lang="en-US" sz="1800" b="0" i="0" u="none" strike="noStrike" dirty="0">
              <a:solidFill>
                <a:srgbClr val="292929"/>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110867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292929"/>
                </a:solidFill>
                <a:effectLst/>
                <a:latin typeface="Arial" panose="020B0604020202020204" pitchFamily="34" charset="0"/>
              </a:rPr>
              <a:t>K20 Center. (n.d.). Bell Ringers and Exit Tickets. Strategies. </a:t>
            </a:r>
            <a:r>
              <a:rPr lang="en-US" sz="1800" b="0" i="0" u="sng" strike="noStrike" dirty="0">
                <a:solidFill>
                  <a:srgbClr val="1155CC"/>
                </a:solidFill>
                <a:effectLst/>
                <a:latin typeface="Arial" panose="020B0604020202020204" pitchFamily="34" charset="0"/>
                <a:hlinkClick r:id="rId3"/>
              </a:rPr>
              <a:t>https://learn.k20center.ou.edu/strategy/125</a:t>
            </a:r>
            <a:endParaRPr lang="en-US" sz="1800" b="0" i="0" u="none" strike="noStrike" dirty="0">
              <a:solidFill>
                <a:srgbClr val="292929"/>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794427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K20 Center. (2022). Function Machine (Image).</a:t>
            </a:r>
          </a:p>
        </p:txBody>
      </p:sp>
    </p:spTree>
    <p:extLst>
      <p:ext uri="{BB962C8B-B14F-4D97-AF65-F5344CB8AC3E}">
        <p14:creationId xmlns:p14="http://schemas.microsoft.com/office/powerpoint/2010/main" val="3162565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K20 Center. (2022). Function Machine (Image).</a:t>
            </a:r>
          </a:p>
          <a:p>
            <a:endParaRPr lang="en-US" dirty="0"/>
          </a:p>
        </p:txBody>
      </p:sp>
    </p:spTree>
    <p:extLst>
      <p:ext uri="{BB962C8B-B14F-4D97-AF65-F5344CB8AC3E}">
        <p14:creationId xmlns:p14="http://schemas.microsoft.com/office/powerpoint/2010/main" val="2610221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K20 Center. (2022). Function Machine (Image).</a:t>
            </a:r>
          </a:p>
          <a:p>
            <a:endParaRPr lang="en-US" dirty="0"/>
          </a:p>
        </p:txBody>
      </p:sp>
    </p:spTree>
    <p:extLst>
      <p:ext uri="{BB962C8B-B14F-4D97-AF65-F5344CB8AC3E}">
        <p14:creationId xmlns:p14="http://schemas.microsoft.com/office/powerpoint/2010/main" val="1832671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K20 Center. (2022). Function Machine (Image).</a:t>
            </a:r>
          </a:p>
          <a:p>
            <a:endParaRPr lang="en-US" dirty="0"/>
          </a:p>
        </p:txBody>
      </p:sp>
    </p:spTree>
    <p:extLst>
      <p:ext uri="{BB962C8B-B14F-4D97-AF65-F5344CB8AC3E}">
        <p14:creationId xmlns:p14="http://schemas.microsoft.com/office/powerpoint/2010/main" val="346976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K20 Center. (2022). Function Machine (Image).</a:t>
            </a:r>
          </a:p>
          <a:p>
            <a:endParaRPr lang="en-US" dirty="0"/>
          </a:p>
        </p:txBody>
      </p:sp>
    </p:spTree>
    <p:extLst>
      <p:ext uri="{BB962C8B-B14F-4D97-AF65-F5344CB8AC3E}">
        <p14:creationId xmlns:p14="http://schemas.microsoft.com/office/powerpoint/2010/main" val="2665826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K20 Center. (2022). Function Machine (Image).</a:t>
            </a:r>
          </a:p>
          <a:p>
            <a:endParaRPr lang="en-US" dirty="0"/>
          </a:p>
        </p:txBody>
      </p:sp>
    </p:spTree>
    <p:extLst>
      <p:ext uri="{BB962C8B-B14F-4D97-AF65-F5344CB8AC3E}">
        <p14:creationId xmlns:p14="http://schemas.microsoft.com/office/powerpoint/2010/main" val="999344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K20 Center. (2022). Function Machine (Image).</a:t>
            </a:r>
          </a:p>
          <a:p>
            <a:endParaRPr lang="en-US" dirty="0"/>
          </a:p>
        </p:txBody>
      </p:sp>
    </p:spTree>
    <p:extLst>
      <p:ext uri="{BB962C8B-B14F-4D97-AF65-F5344CB8AC3E}">
        <p14:creationId xmlns:p14="http://schemas.microsoft.com/office/powerpoint/2010/main" val="125838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effectLst/>
                <a:latin typeface="Arial" panose="020B0604020202020204" pitchFamily="34" charset="0"/>
                <a:ea typeface="Times New Roman" panose="02020603050405020304" pitchFamily="18" charset="0"/>
              </a:rPr>
              <a:t>K20 Center. (n.d.). Card Matching. Strategies. Retrieved from </a:t>
            </a:r>
            <a:r>
              <a:rPr lang="en-US" sz="1100" u="sng" dirty="0">
                <a:solidFill>
                  <a:srgbClr val="0000FF"/>
                </a:solidFill>
                <a:effectLst/>
                <a:latin typeface="Arial" panose="020B0604020202020204" pitchFamily="34" charset="0"/>
                <a:ea typeface="Times New Roman" panose="02020603050405020304" pitchFamily="18" charset="0"/>
                <a:hlinkClick r:id="rId3"/>
              </a:rPr>
              <a:t>https://learn.k20center.ou.edu/strategy/1837</a:t>
            </a:r>
            <a:endParaRPr lang="en-US" sz="11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942435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ARN Logo">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452" y="1028700"/>
            <a:ext cx="1911096" cy="3122792"/>
          </a:xfrm>
          <a:prstGeom prst="rect">
            <a:avLst/>
          </a:prstGeom>
        </p:spPr>
      </p:pic>
    </p:spTree>
    <p:extLst>
      <p:ext uri="{BB962C8B-B14F-4D97-AF65-F5344CB8AC3E}">
        <p14:creationId xmlns:p14="http://schemas.microsoft.com/office/powerpoint/2010/main" val="40500185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Shape 233"/>
        <p:cNvGrpSpPr/>
        <p:nvPr/>
      </p:nvGrpSpPr>
      <p:grpSpPr>
        <a:xfrm>
          <a:off x="0" y="0"/>
          <a:ext cx="0" cy="0"/>
          <a:chOff x="0" y="0"/>
          <a:chExt cx="0" cy="0"/>
        </a:xfrm>
      </p:grpSpPr>
      <p:pic>
        <p:nvPicPr>
          <p:cNvPr id="21" name="Picture 20">
            <a:extLst>
              <a:ext uri="{FF2B5EF4-FFF2-40B4-BE49-F238E27FC236}">
                <a16:creationId xmlns:a16="http://schemas.microsoft.com/office/drawing/2014/main" id="{4E1121FC-8B0E-0F4B-8A9D-C7B1ADC4049F}"/>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8" name="Title 1">
            <a:extLst>
              <a:ext uri="{FF2B5EF4-FFF2-40B4-BE49-F238E27FC236}">
                <a16:creationId xmlns:a16="http://schemas.microsoft.com/office/drawing/2014/main" id="{357A07C9-52E3-4212-9CBC-F4ACF85EBAFE}"/>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3" name="Table Placeholder 2">
            <a:extLst>
              <a:ext uri="{FF2B5EF4-FFF2-40B4-BE49-F238E27FC236}">
                <a16:creationId xmlns:a16="http://schemas.microsoft.com/office/drawing/2014/main" id="{25752E28-88FD-4D46-A840-A174E90B52DD}"/>
              </a:ext>
            </a:extLst>
          </p:cNvPr>
          <p:cNvSpPr>
            <a:spLocks noGrp="1"/>
          </p:cNvSpPr>
          <p:nvPr>
            <p:ph type="tbl" sz="quarter" idx="10"/>
          </p:nvPr>
        </p:nvSpPr>
        <p:spPr>
          <a:xfrm>
            <a:off x="457517" y="1427702"/>
            <a:ext cx="7040563" cy="3057014"/>
          </a:xfrm>
        </p:spPr>
        <p:txBody>
          <a:bodyPr/>
          <a:lstStyle/>
          <a:p>
            <a:r>
              <a:rPr lang="en-US"/>
              <a:t>Click icon to add table</a:t>
            </a:r>
          </a:p>
        </p:txBody>
      </p:sp>
    </p:spTree>
    <p:extLst>
      <p:ext uri="{BB962C8B-B14F-4D97-AF65-F5344CB8AC3E}">
        <p14:creationId xmlns:p14="http://schemas.microsoft.com/office/powerpoint/2010/main" val="1090333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rategy v1">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ACA14D18-7E80-4DA7-8133-159DD521CE44}"/>
              </a:ext>
            </a:extLst>
          </p:cNvPr>
          <p:cNvSpPr txBox="1">
            <a:spLocks noGrp="1"/>
          </p:cNvSpPr>
          <p:nvPr>
            <p:ph type="body" idx="1" hasCustomPrompt="1"/>
          </p:nvPr>
        </p:nvSpPr>
        <p:spPr>
          <a:xfrm>
            <a:off x="457200" y="1305059"/>
            <a:ext cx="5020614" cy="3620866"/>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Text</a:t>
            </a:r>
          </a:p>
        </p:txBody>
      </p:sp>
      <p:sp>
        <p:nvSpPr>
          <p:cNvPr id="7" name="Picture Placeholder 6">
            <a:extLst>
              <a:ext uri="{FF2B5EF4-FFF2-40B4-BE49-F238E27FC236}">
                <a16:creationId xmlns:a16="http://schemas.microsoft.com/office/drawing/2014/main" id="{5A7C2501-3118-4C0D-A655-F2D0DFA1CF13}"/>
              </a:ext>
            </a:extLst>
          </p:cNvPr>
          <p:cNvSpPr>
            <a:spLocks noGrp="1"/>
          </p:cNvSpPr>
          <p:nvPr>
            <p:ph type="pic" sz="quarter" idx="10"/>
          </p:nvPr>
        </p:nvSpPr>
        <p:spPr>
          <a:xfrm>
            <a:off x="5911850" y="1663336"/>
            <a:ext cx="1828800" cy="1828009"/>
          </a:xfrm>
        </p:spPr>
        <p:txBody>
          <a:bodyPr/>
          <a:lstStyle/>
          <a:p>
            <a:r>
              <a:rPr lang="en-US"/>
              <a:t>Click icon to add picture</a:t>
            </a:r>
          </a:p>
        </p:txBody>
      </p:sp>
    </p:spTree>
    <p:extLst>
      <p:ext uri="{BB962C8B-B14F-4D97-AF65-F5344CB8AC3E}">
        <p14:creationId xmlns:p14="http://schemas.microsoft.com/office/powerpoint/2010/main" val="34536752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rategy v2">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0C6D66F0-1C84-4362-90AC-EAB0A6DF20A3}"/>
              </a:ext>
            </a:extLst>
          </p:cNvPr>
          <p:cNvSpPr txBox="1">
            <a:spLocks noGrp="1"/>
          </p:cNvSpPr>
          <p:nvPr>
            <p:ph type="body" idx="1" hasCustomPrompt="1"/>
          </p:nvPr>
        </p:nvSpPr>
        <p:spPr>
          <a:xfrm>
            <a:off x="457200" y="1305059"/>
            <a:ext cx="3994500" cy="3620866"/>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Text</a:t>
            </a:r>
          </a:p>
        </p:txBody>
      </p:sp>
      <p:sp>
        <p:nvSpPr>
          <p:cNvPr id="7" name="Picture Placeholder 6">
            <a:extLst>
              <a:ext uri="{FF2B5EF4-FFF2-40B4-BE49-F238E27FC236}">
                <a16:creationId xmlns:a16="http://schemas.microsoft.com/office/drawing/2014/main" id="{5CD319D0-7727-40E0-9BB2-013BA6FE865A}"/>
              </a:ext>
            </a:extLst>
          </p:cNvPr>
          <p:cNvSpPr>
            <a:spLocks noGrp="1"/>
          </p:cNvSpPr>
          <p:nvPr>
            <p:ph type="pic" sz="quarter" idx="10"/>
          </p:nvPr>
        </p:nvSpPr>
        <p:spPr>
          <a:xfrm>
            <a:off x="4692302" y="1305059"/>
            <a:ext cx="3994150" cy="1420813"/>
          </a:xfrm>
          <a:ln w="6350">
            <a:solidFill>
              <a:schemeClr val="bg2">
                <a:lumMod val="90000"/>
              </a:schemeClr>
            </a:solidFill>
          </a:ln>
        </p:spPr>
        <p:txBody>
          <a:bodyPr/>
          <a:lstStyle/>
          <a:p>
            <a:r>
              <a:rPr lang="en-US"/>
              <a:t>Click icon to add picture</a:t>
            </a:r>
          </a:p>
        </p:txBody>
      </p:sp>
    </p:spTree>
    <p:extLst>
      <p:ext uri="{BB962C8B-B14F-4D97-AF65-F5344CB8AC3E}">
        <p14:creationId xmlns:p14="http://schemas.microsoft.com/office/powerpoint/2010/main" val="2230488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3FE57066-AFD2-4D39-B9C9-BF451B892B56}"/>
              </a:ext>
            </a:extLst>
          </p:cNvPr>
          <p:cNvSpPr/>
          <p:nvPr userDrawn="1"/>
        </p:nvSpPr>
        <p:spPr>
          <a:xfrm>
            <a:off x="1721476" y="1313644"/>
            <a:ext cx="5701048" cy="3206840"/>
          </a:xfrm>
          <a:prstGeom prst="snip2Diag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0C6D66F0-1C84-4362-90AC-EAB0A6DF20A3}"/>
              </a:ext>
            </a:extLst>
          </p:cNvPr>
          <p:cNvSpPr txBox="1">
            <a:spLocks noGrp="1"/>
          </p:cNvSpPr>
          <p:nvPr>
            <p:ph type="body" idx="1" hasCustomPrompt="1"/>
          </p:nvPr>
        </p:nvSpPr>
        <p:spPr>
          <a:xfrm>
            <a:off x="2574750" y="1534732"/>
            <a:ext cx="3994500" cy="2376154"/>
          </a:xfrm>
          <a:prstGeom prst="rect">
            <a:avLst/>
          </a:prstGeom>
          <a:noFill/>
          <a:ln>
            <a:noFill/>
          </a:ln>
        </p:spPr>
        <p:txBody>
          <a:bodyPr lIns="91421" tIns="91421" rIns="91421" bIns="91421" anchor="t" anchorCtr="0"/>
          <a:lstStyle>
            <a:lvl1pPr marL="0" indent="0" rtl="0">
              <a:buSzPct val="100000"/>
              <a:buNone/>
              <a:defRPr b="1">
                <a:solidFill>
                  <a:schemeClr val="bg1"/>
                </a:solidFill>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Quote text</a:t>
            </a:r>
          </a:p>
        </p:txBody>
      </p:sp>
      <p:sp>
        <p:nvSpPr>
          <p:cNvPr id="7" name="Shape 23">
            <a:extLst>
              <a:ext uri="{FF2B5EF4-FFF2-40B4-BE49-F238E27FC236}">
                <a16:creationId xmlns:a16="http://schemas.microsoft.com/office/drawing/2014/main" id="{98ECED1A-A97B-463C-904C-0655947FAF68}"/>
              </a:ext>
            </a:extLst>
          </p:cNvPr>
          <p:cNvSpPr txBox="1">
            <a:spLocks noGrp="1"/>
          </p:cNvSpPr>
          <p:nvPr>
            <p:ph type="body" idx="10" hasCustomPrompt="1"/>
          </p:nvPr>
        </p:nvSpPr>
        <p:spPr>
          <a:xfrm>
            <a:off x="3017949" y="3943350"/>
            <a:ext cx="3108101" cy="521326"/>
          </a:xfrm>
          <a:prstGeom prst="rect">
            <a:avLst/>
          </a:prstGeom>
          <a:noFill/>
          <a:ln>
            <a:noFill/>
          </a:ln>
        </p:spPr>
        <p:txBody>
          <a:bodyPr lIns="91421" tIns="91421" rIns="91421" bIns="91421" anchor="t" anchorCtr="0">
            <a:normAutofit/>
          </a:bodyPr>
          <a:lstStyle>
            <a:lvl1pPr marL="0" indent="0" rtl="0">
              <a:buSzPct val="100000"/>
              <a:buNone/>
              <a:defRPr sz="1600" b="1" i="1">
                <a:solidFill>
                  <a:schemeClr val="bg1"/>
                </a:solidFill>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-Attribution</a:t>
            </a:r>
          </a:p>
        </p:txBody>
      </p:sp>
      <p:pic>
        <p:nvPicPr>
          <p:cNvPr id="11" name="Picture 10" descr="A picture containing icon&#10;&#10;Description automatically generated">
            <a:extLst>
              <a:ext uri="{FF2B5EF4-FFF2-40B4-BE49-F238E27FC236}">
                <a16:creationId xmlns:a16="http://schemas.microsoft.com/office/drawing/2014/main" id="{D6017F3C-31CC-46B1-BC0D-495B548BE5E1}"/>
              </a:ext>
            </a:extLst>
          </p:cNvPr>
          <p:cNvPicPr>
            <a:picLocks noChangeAspect="1"/>
          </p:cNvPicPr>
          <p:nvPr userDrawn="1"/>
        </p:nvPicPr>
        <p:blipFill rotWithShape="1">
          <a:blip r:embed="rId3">
            <a:biLevel thresh="25000"/>
            <a:extLst>
              <a:ext uri="{BEBA8EAE-BF5A-486C-A8C5-ECC9F3942E4B}">
                <a14:imgProps xmlns:a14="http://schemas.microsoft.com/office/drawing/2010/main">
                  <a14:imgLayer r:embed="rId4">
                    <a14:imgEffect>
                      <a14:saturation sat="175000"/>
                    </a14:imgEffect>
                  </a14:imgLayer>
                </a14:imgProps>
              </a:ext>
            </a:extLst>
          </a:blip>
          <a:srcRect l="34179" t="21572" r="32618" b="56088"/>
          <a:stretch/>
        </p:blipFill>
        <p:spPr>
          <a:xfrm>
            <a:off x="1828288" y="1352281"/>
            <a:ext cx="639651" cy="536620"/>
          </a:xfrm>
          <a:prstGeom prst="rect">
            <a:avLst/>
          </a:prstGeom>
          <a:solidFill>
            <a:schemeClr val="bg2">
              <a:lumMod val="25000"/>
            </a:schemeClr>
          </a:solidFill>
        </p:spPr>
      </p:pic>
    </p:spTree>
    <p:extLst>
      <p:ext uri="{BB962C8B-B14F-4D97-AF65-F5344CB8AC3E}">
        <p14:creationId xmlns:p14="http://schemas.microsoft.com/office/powerpoint/2010/main" val="37744938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1713250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3476570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White BG">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3138737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lank No Logo">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821829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4"/>
            </a:gs>
            <a:gs pos="85000">
              <a:schemeClr val="accent6"/>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644652" y="1007598"/>
            <a:ext cx="7851648" cy="1371600"/>
          </a:xfrm>
          <a:ln>
            <a:noFill/>
          </a:ln>
        </p:spPr>
        <p:txBody>
          <a:bodyPr vert="horz" tIns="0" rIns="18287" bIns="0" anchor="b">
            <a:no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1"/>
                </a:solidFill>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644652" y="2400300"/>
            <a:ext cx="7854696" cy="1314450"/>
          </a:xfrm>
        </p:spPr>
        <p:txBody>
          <a:bodyPr lIns="0" rIns="18287">
            <a:normAutofit/>
          </a:bodyPr>
          <a:lstStyle>
            <a:lvl1pPr marL="0" marR="34289" indent="0" algn="l">
              <a:buNone/>
              <a:defRPr sz="2600">
                <a:solidFill>
                  <a:schemeClr val="tx1"/>
                </a:solidFill>
                <a:latin typeface="Calibri"/>
                <a:cs typeface="Calibri"/>
              </a:defRPr>
            </a:lvl1pPr>
            <a:lvl2pPr marL="342883" indent="0" algn="ctr">
              <a:buNone/>
            </a:lvl2pPr>
            <a:lvl3pPr marL="685765" indent="0" algn="ctr">
              <a:buNone/>
            </a:lvl3pPr>
            <a:lvl4pPr marL="1028648" indent="0" algn="ctr">
              <a:buNone/>
            </a:lvl4pPr>
            <a:lvl5pPr marL="1371530" indent="0" algn="ctr">
              <a:buNone/>
            </a:lvl5pPr>
            <a:lvl6pPr marL="1714412" indent="0" algn="ctr">
              <a:buNone/>
            </a:lvl6pPr>
            <a:lvl7pPr marL="2057295" indent="0" algn="ctr">
              <a:buNone/>
            </a:lvl7pPr>
            <a:lvl8pPr marL="2400177" indent="0" algn="ctr">
              <a:buNone/>
            </a:lvl8pPr>
            <a:lvl9pPr marL="2743060" indent="0" algn="ctr">
              <a:buNone/>
            </a:lvl9pPr>
          </a:lstStyle>
          <a:p>
            <a:r>
              <a:rPr kumimoji="0" lang="en-US"/>
              <a:t>Click to edit Master subtitle style</a:t>
            </a:r>
            <a:endParaRPr kumimoji="0" lang="en-US" dirty="0"/>
          </a:p>
        </p:txBody>
      </p:sp>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7029980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09352"/>
            <a:ext cx="8229600" cy="3434098"/>
          </a:xfrm>
        </p:spPr>
        <p:txBody>
          <a:bodyPr/>
          <a:lstStyle>
            <a:lvl1pPr marL="227013" indent="-227013">
              <a:buClr>
                <a:schemeClr val="accent4"/>
              </a:buClr>
              <a:buSzPct val="100000"/>
              <a:buFont typeface="Arial" panose="020B0604020202020204" pitchFamily="34" charset="0"/>
              <a:buChar char="•"/>
              <a:defRPr sz="26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700"/>
            </a:lvl3pPr>
            <a:lvl4pPr marL="891494" indent="-157726">
              <a:buSzPct val="100000"/>
              <a:buFont typeface="Arial" panose="020B0604020202020204" pitchFamily="34" charset="0"/>
              <a:buChar char="•"/>
              <a:defRPr/>
            </a:lvl4pPr>
            <a:lvl5pPr marL="1097224" indent="-157726">
              <a:buSzPct val="100000"/>
              <a:buFont typeface="Arial" panose="020B0604020202020204" pitchFamily="34" charset="0"/>
              <a:buChar char="•"/>
              <a:defRPr sz="1350"/>
            </a:lvl5pPr>
          </a:lstStyle>
          <a:p>
            <a:pPr lvl="0" eaLnBrk="1" latinLnBrk="0" hangingPunct="1"/>
            <a:r>
              <a:rPr lang="en-US" dirty="0"/>
              <a:t>This is the default layout for slide content. To see other layout options, right-click the slide thumbnail and select Layout.</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5" name="Title 1">
            <a:extLst>
              <a:ext uri="{FF2B5EF4-FFF2-40B4-BE49-F238E27FC236}">
                <a16:creationId xmlns:a16="http://schemas.microsoft.com/office/drawing/2014/main" id="{F22F552B-173D-46BA-BBEA-1B2F42FED86A}"/>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34235061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09352"/>
            <a:ext cx="8229600" cy="3434098"/>
          </a:xfrm>
        </p:spPr>
        <p:txBody>
          <a:bodyPr/>
          <a:lstStyle>
            <a:lvl1pPr marL="342900" indent="-342900">
              <a:buClr>
                <a:schemeClr val="accent4"/>
              </a:buClr>
              <a:buSzPct val="100000"/>
              <a:buFont typeface="+mj-lt"/>
              <a:buAutoNum type="arabicPeriod"/>
              <a:defRPr sz="2600"/>
            </a:lvl1pPr>
            <a:lvl2pPr marL="627063" indent="-333375">
              <a:buClr>
                <a:schemeClr val="accent4"/>
              </a:buClr>
              <a:buSzPct val="100000"/>
              <a:buFont typeface="+mj-lt"/>
              <a:buAutoNum type="alphaLcParenR"/>
              <a:defRPr sz="2000"/>
            </a:lvl2pPr>
            <a:lvl3pPr marL="914400" indent="-227013">
              <a:buClr>
                <a:schemeClr val="accent4"/>
              </a:buClr>
              <a:buSzPct val="100000"/>
              <a:buFont typeface="+mj-lt"/>
              <a:buAutoNum type="romanLcPeriod"/>
              <a:defRPr sz="1700"/>
            </a:lvl3pPr>
            <a:lvl4pPr marL="1076668" indent="-342900">
              <a:buSzPct val="100000"/>
              <a:buFont typeface="+mj-lt"/>
              <a:buAutoNum type="arabicPeriod"/>
              <a:defRPr/>
            </a:lvl4pPr>
            <a:lvl5pPr marL="1282398" indent="-342900">
              <a:buSzPct val="100000"/>
              <a:buFont typeface="+mj-lt"/>
              <a:buAutoNum type="arabicPeriod"/>
              <a:defRPr sz="1350"/>
            </a:lvl5pPr>
          </a:lstStyle>
          <a:p>
            <a:pPr lvl="0" eaLnBrk="1" latinLnBrk="0" hangingPunct="1"/>
            <a:r>
              <a:rPr lang="en-US" dirty="0"/>
              <a:t>Step</a:t>
            </a:r>
          </a:p>
          <a:p>
            <a:pPr lvl="1" eaLnBrk="1" latinLnBrk="0" hangingPunct="1"/>
            <a:r>
              <a:rPr lang="en-US" dirty="0" err="1"/>
              <a:t>Substep</a:t>
            </a:r>
            <a:endParaRPr lang="en-US" dirty="0"/>
          </a:p>
          <a:p>
            <a:pPr lvl="2" eaLnBrk="1" latinLnBrk="0" hangingPunct="1"/>
            <a:r>
              <a:rPr lang="en-US" dirty="0"/>
              <a:t>Sub-</a:t>
            </a:r>
            <a:r>
              <a:rPr lang="en-US" dirty="0" err="1"/>
              <a:t>substep</a:t>
            </a:r>
            <a:endParaRPr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5" name="Title 1">
            <a:extLst>
              <a:ext uri="{FF2B5EF4-FFF2-40B4-BE49-F238E27FC236}">
                <a16:creationId xmlns:a16="http://schemas.microsoft.com/office/drawing/2014/main" id="{F22F552B-173D-46BA-BBEA-1B2F42FED86A}"/>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14571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000" b="0" cap="none" baseline="0" dirty="0">
                <a:ln w="635">
                  <a:noFill/>
                </a:ln>
                <a:solidFill>
                  <a:srgbClr val="FFFFFF"/>
                </a:solidFill>
                <a:effectLst/>
                <a:latin typeface="+mj-lt"/>
                <a:ea typeface="+mj-ea"/>
                <a:cs typeface="+mj-cs"/>
              </a:defRPr>
            </a:lvl1pPr>
          </a:lstStyle>
          <a:p>
            <a:r>
              <a:rPr kumimoji="0" lang="en-US" dirty="0"/>
              <a:t>Section Name</a:t>
            </a:r>
          </a:p>
        </p:txBody>
      </p:sp>
      <p:sp>
        <p:nvSpPr>
          <p:cNvPr id="3" name="Text Placeholder 2"/>
          <p:cNvSpPr>
            <a:spLocks noGrp="1"/>
          </p:cNvSpPr>
          <p:nvPr>
            <p:ph type="body" idx="1" hasCustomPrompt="1"/>
          </p:nvPr>
        </p:nvSpPr>
        <p:spPr>
          <a:xfrm>
            <a:off x="530352" y="2028498"/>
            <a:ext cx="7772400" cy="1132284"/>
          </a:xfrm>
        </p:spPr>
        <p:txBody>
          <a:bodyPr lIns="45718" rIns="45718" anchor="t">
            <a:normAutofit/>
          </a:bodyPr>
          <a:lstStyle>
            <a:lvl1pPr marL="398463" indent="-342900">
              <a:buClr>
                <a:schemeClr val="tx1"/>
              </a:buClr>
              <a:buFont typeface="Arial" panose="020B0604020202020204" pitchFamily="34" charset="0"/>
              <a:buChar char="•"/>
              <a:defRPr sz="260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dirty="0"/>
              <a:t>Item A</a:t>
            </a:r>
          </a:p>
          <a:p>
            <a:pPr lvl="0" eaLnBrk="1" latinLnBrk="0" hangingPunct="1"/>
            <a:r>
              <a:rPr kumimoji="0" lang="en-US" dirty="0"/>
              <a:t>Item B</a:t>
            </a:r>
          </a:p>
          <a:p>
            <a:pPr lvl="0" eaLnBrk="1" latinLnBrk="0" hangingPunct="1"/>
            <a:r>
              <a:rPr kumimoji="0" lang="en-US" dirty="0"/>
              <a:t>Item C</a:t>
            </a:r>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9431184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2954"/>
            <a:ext cx="8229600" cy="857250"/>
          </a:xfrm>
        </p:spPr>
        <p:txBody>
          <a:bodyPr/>
          <a:lstStyle>
            <a:lvl1pPr>
              <a:defRPr/>
            </a:lvl1pPr>
          </a:lstStyle>
          <a:p>
            <a:r>
              <a:rPr kumimoji="0" lang="en-US" dirty="0"/>
              <a:t>Slide Title</a:t>
            </a:r>
          </a:p>
        </p:txBody>
      </p:sp>
      <p:sp>
        <p:nvSpPr>
          <p:cNvPr id="3" name="Content Placeholder 2"/>
          <p:cNvSpPr>
            <a:spLocks noGrp="1"/>
          </p:cNvSpPr>
          <p:nvPr>
            <p:ph sz="half" idx="1" hasCustomPrompt="1"/>
          </p:nvPr>
        </p:nvSpPr>
        <p:spPr>
          <a:xfrm>
            <a:off x="457200" y="1317938"/>
            <a:ext cx="4038600" cy="3448256"/>
          </a:xfrm>
        </p:spPr>
        <p:txBody>
          <a:bodyPr/>
          <a:lstStyle>
            <a:lvl1pPr>
              <a:buSzPct val="100000"/>
              <a:defRPr sz="24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800"/>
            </a:lvl3pPr>
            <a:lvl4pPr marL="891494" indent="-157726">
              <a:buSzPct val="100000"/>
              <a:buFont typeface="Arial" panose="020B0604020202020204" pitchFamily="34" charset="0"/>
              <a:buChar char="•"/>
              <a:defRPr sz="1500"/>
            </a:lvl4pPr>
            <a:lvl5pPr marL="1097224" indent="-157726">
              <a:buSzPct val="100000"/>
              <a:buFont typeface="Arial" panose="020B0604020202020204" pitchFamily="34" charset="0"/>
              <a:buChar char="•"/>
              <a:defRPr sz="135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6" name="Content Placeholder 2">
            <a:extLst>
              <a:ext uri="{FF2B5EF4-FFF2-40B4-BE49-F238E27FC236}">
                <a16:creationId xmlns:a16="http://schemas.microsoft.com/office/drawing/2014/main" id="{AA215C7E-697C-4702-93D3-61EBBCC240BD}"/>
              </a:ext>
            </a:extLst>
          </p:cNvPr>
          <p:cNvSpPr>
            <a:spLocks noGrp="1"/>
          </p:cNvSpPr>
          <p:nvPr>
            <p:ph sz="half" idx="10" hasCustomPrompt="1"/>
          </p:nvPr>
        </p:nvSpPr>
        <p:spPr>
          <a:xfrm>
            <a:off x="4648200" y="1317938"/>
            <a:ext cx="4038600" cy="3448256"/>
          </a:xfrm>
        </p:spPr>
        <p:txBody>
          <a:bodyPr/>
          <a:lstStyle>
            <a:lvl1pPr>
              <a:buSzPct val="100000"/>
              <a:defRPr sz="24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800"/>
            </a:lvl3pPr>
            <a:lvl4pPr marL="891494" indent="-157726">
              <a:buSzPct val="100000"/>
              <a:buFont typeface="Arial" panose="020B0604020202020204" pitchFamily="34" charset="0"/>
              <a:buChar char="•"/>
              <a:defRPr sz="1500"/>
            </a:lvl4pPr>
            <a:lvl5pPr marL="1097224" indent="-157726">
              <a:buSzPct val="100000"/>
              <a:buFont typeface="Arial" panose="020B0604020202020204" pitchFamily="34" charset="0"/>
              <a:buChar char="•"/>
              <a:defRPr sz="135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7322309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3" name="Text Placeholder 2"/>
          <p:cNvSpPr>
            <a:spLocks noGrp="1"/>
          </p:cNvSpPr>
          <p:nvPr>
            <p:ph type="body" idx="1" hasCustomPrompt="1"/>
          </p:nvPr>
        </p:nvSpPr>
        <p:spPr>
          <a:xfrm>
            <a:off x="457200" y="1391436"/>
            <a:ext cx="4040188" cy="494514"/>
          </a:xfrm>
        </p:spPr>
        <p:txBody>
          <a:bodyPr lIns="45718" tIns="0" rIns="45718" bIns="0" anchor="ctr">
            <a:no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Side A Subtitle/Header</a:t>
            </a:r>
          </a:p>
        </p:txBody>
      </p:sp>
      <p:sp>
        <p:nvSpPr>
          <p:cNvPr id="4" name="Text Placeholder 3"/>
          <p:cNvSpPr>
            <a:spLocks noGrp="1"/>
          </p:cNvSpPr>
          <p:nvPr>
            <p:ph type="body" sz="half" idx="3" hasCustomPrompt="1"/>
          </p:nvPr>
        </p:nvSpPr>
        <p:spPr>
          <a:xfrm>
            <a:off x="4645027" y="1394820"/>
            <a:ext cx="4041775" cy="491132"/>
          </a:xfrm>
        </p:spPr>
        <p:txBody>
          <a:bodyPr lIns="45718" tIns="0" rIns="45718" bIns="0" anchor="ctr">
            <a:norm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Side B Subtitle/Header</a:t>
            </a:r>
          </a:p>
        </p:txBody>
      </p:sp>
      <p:sp>
        <p:nvSpPr>
          <p:cNvPr id="5" name="Content Placeholder 4"/>
          <p:cNvSpPr>
            <a:spLocks noGrp="1"/>
          </p:cNvSpPr>
          <p:nvPr>
            <p:ph sz="quarter" idx="2" hasCustomPrompt="1"/>
          </p:nvPr>
        </p:nvSpPr>
        <p:spPr>
          <a:xfrm>
            <a:off x="457200" y="1974760"/>
            <a:ext cx="4040188" cy="2795480"/>
          </a:xfrm>
        </p:spPr>
        <p:txBody>
          <a:bodyPr tIns="0"/>
          <a:lstStyle>
            <a:lvl1pPr>
              <a:defRPr sz="1800"/>
            </a:lvl1pPr>
            <a:lvl2pPr marL="480035" indent="-185156">
              <a:buSzPct val="100000"/>
              <a:buFont typeface="Arial" panose="020B0604020202020204" pitchFamily="34" charset="0"/>
              <a:buChar char="•"/>
              <a:defRPr sz="1500"/>
            </a:lvl2pPr>
            <a:lvl3pPr marL="685765" indent="-185156">
              <a:buSzPct val="100000"/>
              <a:buFont typeface="Arial" panose="020B0604020202020204" pitchFamily="34" charset="0"/>
              <a:buChar char="•"/>
              <a:defRPr sz="1350"/>
            </a:lvl3pPr>
            <a:lvl4pPr marL="891494" indent="-157726">
              <a:buSzPct val="100000"/>
              <a:buFont typeface="Arial" panose="020B0604020202020204" pitchFamily="34" charset="0"/>
              <a:buChar char="•"/>
              <a:defRPr sz="12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7" name="Picture 6"/>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8" name="Content Placeholder 4">
            <a:extLst>
              <a:ext uri="{FF2B5EF4-FFF2-40B4-BE49-F238E27FC236}">
                <a16:creationId xmlns:a16="http://schemas.microsoft.com/office/drawing/2014/main" id="{F2F6623D-9146-44DE-A2AF-4628874D04EF}"/>
              </a:ext>
            </a:extLst>
          </p:cNvPr>
          <p:cNvSpPr>
            <a:spLocks noGrp="1"/>
          </p:cNvSpPr>
          <p:nvPr>
            <p:ph sz="quarter" idx="10" hasCustomPrompt="1"/>
          </p:nvPr>
        </p:nvSpPr>
        <p:spPr>
          <a:xfrm>
            <a:off x="4649788" y="1974760"/>
            <a:ext cx="4040188" cy="2795481"/>
          </a:xfrm>
        </p:spPr>
        <p:txBody>
          <a:bodyPr tIns="0"/>
          <a:lstStyle>
            <a:lvl1pPr>
              <a:defRPr sz="1800"/>
            </a:lvl1pPr>
            <a:lvl2pPr marL="480035" indent="-185156">
              <a:buSzPct val="100000"/>
              <a:buFont typeface="Arial" panose="020B0604020202020204" pitchFamily="34" charset="0"/>
              <a:buChar char="•"/>
              <a:defRPr sz="1500"/>
            </a:lvl2pPr>
            <a:lvl3pPr marL="685765" indent="-185156">
              <a:buSzPct val="100000"/>
              <a:buFont typeface="Arial" panose="020B0604020202020204" pitchFamily="34" charset="0"/>
              <a:buChar char="•"/>
              <a:defRPr sz="1350"/>
            </a:lvl3pPr>
            <a:lvl4pPr marL="891494" indent="-157726">
              <a:buSzPct val="100000"/>
              <a:buFont typeface="Arial" panose="020B0604020202020204" pitchFamily="34" charset="0"/>
              <a:buChar char="•"/>
              <a:defRPr sz="12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0514484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Graphic">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3581400" y="1330012"/>
            <a:ext cx="5111750" cy="3257550"/>
          </a:xfrm>
        </p:spPr>
        <p:txBody>
          <a:bodyPr tIns="0"/>
          <a:lstStyle>
            <a:lvl1pPr marL="0" indent="0">
              <a:buNone/>
              <a:defRPr sz="2100" baseline="0"/>
            </a:lvl1pPr>
            <a:lvl2pPr>
              <a:defRPr sz="1950"/>
            </a:lvl2pPr>
            <a:lvl3pPr>
              <a:defRPr sz="1800"/>
            </a:lvl3pPr>
            <a:lvl4pPr>
              <a:defRPr sz="1500"/>
            </a:lvl4pPr>
            <a:lvl5pPr>
              <a:defRPr sz="1350"/>
            </a:lvl5pPr>
          </a:lstStyle>
          <a:p>
            <a:pPr lvl="0" eaLnBrk="1" latinLnBrk="0" hangingPunct="1"/>
            <a:r>
              <a:rPr kumimoji="0" lang="en-US" dirty="0"/>
              <a:t>{Insert photo or chart here}</a:t>
            </a:r>
          </a:p>
        </p:txBody>
      </p:sp>
      <p:sp>
        <p:nvSpPr>
          <p:cNvPr id="9" name="Content Placeholder 4"/>
          <p:cNvSpPr>
            <a:spLocks noGrp="1"/>
          </p:cNvSpPr>
          <p:nvPr>
            <p:ph sz="quarter" idx="2" hasCustomPrompt="1"/>
          </p:nvPr>
        </p:nvSpPr>
        <p:spPr>
          <a:xfrm>
            <a:off x="450850" y="1330012"/>
            <a:ext cx="3124200" cy="3257550"/>
          </a:xfrm>
        </p:spPr>
        <p:txBody>
          <a:bodyPr tIns="0"/>
          <a:lstStyle>
            <a:lvl1pPr>
              <a:buSzPct val="100000"/>
              <a:defRPr sz="1800"/>
            </a:lvl1pPr>
            <a:lvl2pPr marL="480035" indent="-185156">
              <a:buSzPct val="100000"/>
              <a:buFont typeface="Arial" panose="020B0604020202020204" pitchFamily="34" charset="0"/>
              <a:buChar char="•"/>
              <a:defRPr sz="1600"/>
            </a:lvl2pPr>
            <a:lvl3pPr marL="685765" indent="-185156">
              <a:buSzPct val="100000"/>
              <a:buFont typeface="Arial" panose="020B0604020202020204" pitchFamily="34" charset="0"/>
              <a:buChar char="•"/>
              <a:defRPr sz="1400"/>
            </a:lvl3pPr>
            <a:lvl4pPr marL="891494" indent="-157726">
              <a:buSzPct val="100000"/>
              <a:buFont typeface="Arial" panose="020B0604020202020204" pitchFamily="34" charset="0"/>
              <a:buChar char="•"/>
              <a:defRPr sz="13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6" name="Title 1">
            <a:extLst>
              <a:ext uri="{FF2B5EF4-FFF2-40B4-BE49-F238E27FC236}">
                <a16:creationId xmlns:a16="http://schemas.microsoft.com/office/drawing/2014/main" id="{57CD2421-83B0-4920-AB5D-7E41627BC404}"/>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38516928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Shape 213"/>
        <p:cNvGrpSpPr/>
        <p:nvPr/>
      </p:nvGrpSpPr>
      <p:grpSpPr>
        <a:xfrm>
          <a:off x="0" y="0"/>
          <a:ext cx="0" cy="0"/>
          <a:chOff x="0" y="0"/>
          <a:chExt cx="0" cy="0"/>
        </a:xfrm>
      </p:grpSpPr>
      <p:pic>
        <p:nvPicPr>
          <p:cNvPr id="21" name="Picture 20">
            <a:extLst>
              <a:ext uri="{FF2B5EF4-FFF2-40B4-BE49-F238E27FC236}">
                <a16:creationId xmlns:a16="http://schemas.microsoft.com/office/drawing/2014/main" id="{BD588CD6-00FA-3647-9C32-955C9EE21388}"/>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3" name="Media Placeholder 2">
            <a:extLst>
              <a:ext uri="{FF2B5EF4-FFF2-40B4-BE49-F238E27FC236}">
                <a16:creationId xmlns:a16="http://schemas.microsoft.com/office/drawing/2014/main" id="{B5E15DE5-15CD-41A8-BA89-39372E5587AC}"/>
              </a:ext>
            </a:extLst>
          </p:cNvPr>
          <p:cNvSpPr>
            <a:spLocks noGrp="1"/>
          </p:cNvSpPr>
          <p:nvPr>
            <p:ph type="media" sz="quarter" idx="10"/>
          </p:nvPr>
        </p:nvSpPr>
        <p:spPr>
          <a:xfrm>
            <a:off x="457200" y="1343696"/>
            <a:ext cx="6125827" cy="3408340"/>
          </a:xfrm>
        </p:spPr>
        <p:txBody>
          <a:bodyPr/>
          <a:lstStyle/>
          <a:p>
            <a:r>
              <a:rPr lang="en-US"/>
              <a:t>Click icon to add media</a:t>
            </a:r>
          </a:p>
        </p:txBody>
      </p:sp>
      <p:sp>
        <p:nvSpPr>
          <p:cNvPr id="7" name="Title 1">
            <a:extLst>
              <a:ext uri="{FF2B5EF4-FFF2-40B4-BE49-F238E27FC236}">
                <a16:creationId xmlns:a16="http://schemas.microsoft.com/office/drawing/2014/main" id="{B21F4382-70BA-4DE9-9B01-7F103D1E930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161697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528066"/>
            <a:ext cx="8229600" cy="857250"/>
          </a:xfrm>
          <a:prstGeom prst="rect">
            <a:avLst/>
          </a:prstGeom>
        </p:spPr>
        <p:txBody>
          <a:bodyPr vert="horz" lIns="0" tIns="45718"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51610"/>
            <a:ext cx="8229600" cy="3291840"/>
          </a:xfrm>
          <a:prstGeom prst="rect">
            <a:avLst/>
          </a:prstGeom>
        </p:spPr>
        <p:txBody>
          <a:bodyPr vert="horz" lIns="91435" tIns="45718" rIns="91435" bIns="45718">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Tree>
    <p:extLst>
      <p:ext uri="{BB962C8B-B14F-4D97-AF65-F5344CB8AC3E}">
        <p14:creationId xmlns:p14="http://schemas.microsoft.com/office/powerpoint/2010/main" val="364073070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93" r:id="rId4"/>
    <p:sldLayoutId id="2147483675" r:id="rId5"/>
    <p:sldLayoutId id="2147483676" r:id="rId6"/>
    <p:sldLayoutId id="2147483677" r:id="rId7"/>
    <p:sldLayoutId id="2147483680" r:id="rId8"/>
    <p:sldLayoutId id="2147483689" r:id="rId9"/>
    <p:sldLayoutId id="2147483690" r:id="rId10"/>
    <p:sldLayoutId id="2147483695" r:id="rId11"/>
    <p:sldLayoutId id="2147483696" r:id="rId12"/>
    <p:sldLayoutId id="2147483698" r:id="rId13"/>
    <p:sldLayoutId id="2147483697" r:id="rId14"/>
    <p:sldLayoutId id="2147483679" r:id="rId15"/>
    <p:sldLayoutId id="2147483688" r:id="rId16"/>
    <p:sldLayoutId id="2147483682" r:id="rId1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txStyles>
    <p:titleStyle>
      <a:lvl1pPr algn="l" rtl="0" eaLnBrk="1" latinLnBrk="0" hangingPunct="1">
        <a:spcBef>
          <a:spcPct val="0"/>
        </a:spcBef>
        <a:buNone/>
        <a:defRPr kumimoji="0" sz="3600" b="0" kern="1200">
          <a:ln>
            <a:noFill/>
          </a:ln>
          <a:solidFill>
            <a:schemeClr val="accent4"/>
          </a:solidFill>
          <a:effectLst/>
          <a:latin typeface="+mj-lt"/>
          <a:ea typeface="+mj-ea"/>
          <a:cs typeface="+mj-cs"/>
        </a:defRPr>
      </a:lvl1pPr>
    </p:titleStyle>
    <p:bodyStyle>
      <a:lvl1pPr marL="231775" indent="-231775"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85000"/>
        <a:buFont typeface="Wingdings 2"/>
        <a:buChar char=""/>
        <a:defRPr kumimoji="0" sz="18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70000"/>
        <a:buFont typeface="Wingdings 2"/>
        <a:buChar char=""/>
        <a:defRPr kumimoji="0" sz="1575"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65000"/>
        <a:buFont typeface="Wingdings 2"/>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65000"/>
        <a:buFont typeface="Wingdings 2"/>
        <a:buChar char=""/>
        <a:defRPr kumimoji="0" sz="150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3" algn="l" rtl="0" eaLnBrk="1" latinLnBrk="0" hangingPunct="1">
        <a:defRPr kumimoji="0" kern="1200">
          <a:solidFill>
            <a:schemeClr val="tx1"/>
          </a:solidFill>
          <a:latin typeface="+mn-lt"/>
          <a:ea typeface="+mn-ea"/>
          <a:cs typeface="+mn-cs"/>
        </a:defRPr>
      </a:lvl2pPr>
      <a:lvl3pPr marL="685765" algn="l" rtl="0" eaLnBrk="1" latinLnBrk="0" hangingPunct="1">
        <a:defRPr kumimoji="0" kern="1200">
          <a:solidFill>
            <a:schemeClr val="tx1"/>
          </a:solidFill>
          <a:latin typeface="+mn-lt"/>
          <a:ea typeface="+mn-ea"/>
          <a:cs typeface="+mn-cs"/>
        </a:defRPr>
      </a:lvl3pPr>
      <a:lvl4pPr marL="1028648" algn="l" rtl="0" eaLnBrk="1" latinLnBrk="0" hangingPunct="1">
        <a:defRPr kumimoji="0" kern="1200">
          <a:solidFill>
            <a:schemeClr val="tx1"/>
          </a:solidFill>
          <a:latin typeface="+mn-lt"/>
          <a:ea typeface="+mn-ea"/>
          <a:cs typeface="+mn-cs"/>
        </a:defRPr>
      </a:lvl4pPr>
      <a:lvl5pPr marL="1371530" algn="l" rtl="0" eaLnBrk="1" latinLnBrk="0" hangingPunct="1">
        <a:defRPr kumimoji="0" kern="1200">
          <a:solidFill>
            <a:schemeClr val="tx1"/>
          </a:solidFill>
          <a:latin typeface="+mn-lt"/>
          <a:ea typeface="+mn-ea"/>
          <a:cs typeface="+mn-cs"/>
        </a:defRPr>
      </a:lvl5pPr>
      <a:lvl6pPr marL="1714412" algn="l" rtl="0" eaLnBrk="1" latinLnBrk="0" hangingPunct="1">
        <a:defRPr kumimoji="0" kern="1200">
          <a:solidFill>
            <a:schemeClr val="tx1"/>
          </a:solidFill>
          <a:latin typeface="+mn-lt"/>
          <a:ea typeface="+mn-ea"/>
          <a:cs typeface="+mn-cs"/>
        </a:defRPr>
      </a:lvl6pPr>
      <a:lvl7pPr marL="2057295" algn="l" rtl="0" eaLnBrk="1" latinLnBrk="0" hangingPunct="1">
        <a:defRPr kumimoji="0" kern="1200">
          <a:solidFill>
            <a:schemeClr val="tx1"/>
          </a:solidFill>
          <a:latin typeface="+mn-lt"/>
          <a:ea typeface="+mn-ea"/>
          <a:cs typeface="+mn-cs"/>
        </a:defRPr>
      </a:lvl7pPr>
      <a:lvl8pPr marL="2400177" algn="l" rtl="0" eaLnBrk="1" latinLnBrk="0" hangingPunct="1">
        <a:defRPr kumimoji="0" kern="1200">
          <a:solidFill>
            <a:schemeClr val="tx1"/>
          </a:solidFill>
          <a:latin typeface="+mn-lt"/>
          <a:ea typeface="+mn-ea"/>
          <a:cs typeface="+mn-cs"/>
        </a:defRPr>
      </a:lvl8pPr>
      <a:lvl9pPr marL="274306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17.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bit.ly/treasurehuntbreakou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062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5731982" y="1309352"/>
            <a:ext cx="2954817" cy="3434098"/>
          </a:xfrm>
        </p:spPr>
        <p:txBody>
          <a:bodyPr/>
          <a:lstStyle/>
          <a:p>
            <a:r>
              <a:rPr lang="en-US" dirty="0"/>
              <a:t>Compare your answer with what you see here.</a:t>
            </a:r>
          </a:p>
          <a:p>
            <a:r>
              <a:rPr lang="en-US" dirty="0"/>
              <a:t>How could we write this algebraically?</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What’s My Function? (Sample Solution 3)</a:t>
            </a:r>
          </a:p>
        </p:txBody>
      </p:sp>
      <p:grpSp>
        <p:nvGrpSpPr>
          <p:cNvPr id="9" name="Group 8">
            <a:extLst>
              <a:ext uri="{FF2B5EF4-FFF2-40B4-BE49-F238E27FC236}">
                <a16:creationId xmlns:a16="http://schemas.microsoft.com/office/drawing/2014/main" id="{F519788B-65C7-94F6-E7FE-4902BC9C84C9}"/>
              </a:ext>
            </a:extLst>
          </p:cNvPr>
          <p:cNvGrpSpPr/>
          <p:nvPr/>
        </p:nvGrpSpPr>
        <p:grpSpPr>
          <a:xfrm>
            <a:off x="457200" y="1275703"/>
            <a:ext cx="4741333" cy="3555999"/>
            <a:chOff x="457200" y="1275703"/>
            <a:chExt cx="4741333" cy="3555999"/>
          </a:xfrm>
        </p:grpSpPr>
        <p:pic>
          <p:nvPicPr>
            <p:cNvPr id="10" name="Picture 9" descr="A drawing of a car&#10;&#10;Description automatically generated with low confidence">
              <a:extLst>
                <a:ext uri="{FF2B5EF4-FFF2-40B4-BE49-F238E27FC236}">
                  <a16:creationId xmlns:a16="http://schemas.microsoft.com/office/drawing/2014/main" id="{F4C5D0AE-0C86-B61D-4B65-7432C5D321CB}"/>
                </a:ext>
              </a:extLst>
            </p:cNvPr>
            <p:cNvPicPr>
              <a:picLocks noChangeAspect="1"/>
            </p:cNvPicPr>
            <p:nvPr/>
          </p:nvPicPr>
          <p:blipFill>
            <a:blip r:embed="rId3"/>
            <a:stretch>
              <a:fillRect/>
            </a:stretch>
          </p:blipFill>
          <p:spPr>
            <a:xfrm>
              <a:off x="457200" y="1275703"/>
              <a:ext cx="4741333" cy="3555999"/>
            </a:xfrm>
            <a:prstGeom prst="rect">
              <a:avLst/>
            </a:prstGeom>
          </p:spPr>
        </p:pic>
        <p:sp>
          <p:nvSpPr>
            <p:cNvPr id="11" name="Rectangle 10">
              <a:extLst>
                <a:ext uri="{FF2B5EF4-FFF2-40B4-BE49-F238E27FC236}">
                  <a16:creationId xmlns:a16="http://schemas.microsoft.com/office/drawing/2014/main" id="{2C740F9E-3CA9-50FE-AE3A-7AC0DA476102}"/>
                </a:ext>
              </a:extLst>
            </p:cNvPr>
            <p:cNvSpPr/>
            <p:nvPr/>
          </p:nvSpPr>
          <p:spPr>
            <a:xfrm>
              <a:off x="553091" y="1680633"/>
              <a:ext cx="1093675" cy="721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rPr>
                <a:t>input</a:t>
              </a:r>
            </a:p>
          </p:txBody>
        </p:sp>
        <p:sp>
          <p:nvSpPr>
            <p:cNvPr id="12" name="Rectangle 11">
              <a:extLst>
                <a:ext uri="{FF2B5EF4-FFF2-40B4-BE49-F238E27FC236}">
                  <a16:creationId xmlns:a16="http://schemas.microsoft.com/office/drawing/2014/main" id="{14BDF497-6FB7-D1DD-B706-109689B9F20D}"/>
                </a:ext>
              </a:extLst>
            </p:cNvPr>
            <p:cNvSpPr/>
            <p:nvPr/>
          </p:nvSpPr>
          <p:spPr>
            <a:xfrm>
              <a:off x="3935530" y="4072467"/>
              <a:ext cx="1093675" cy="721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rPr>
                <a:t>output</a:t>
              </a:r>
            </a:p>
          </p:txBody>
        </p:sp>
      </p:grpSp>
      <p:sp>
        <p:nvSpPr>
          <p:cNvPr id="13" name="Rectangle 12">
            <a:extLst>
              <a:ext uri="{FF2B5EF4-FFF2-40B4-BE49-F238E27FC236}">
                <a16:creationId xmlns:a16="http://schemas.microsoft.com/office/drawing/2014/main" id="{9FDA21C8-55B2-05C0-7810-3EFCEDBB0EE3}"/>
              </a:ext>
            </a:extLst>
          </p:cNvPr>
          <p:cNvSpPr/>
          <p:nvPr/>
        </p:nvSpPr>
        <p:spPr>
          <a:xfrm>
            <a:off x="1464731" y="2874436"/>
            <a:ext cx="2197101" cy="9573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4"/>
                </a:solidFill>
              </a:rPr>
              <a:t>The machine squared the input then subtracted 2.</a:t>
            </a:r>
          </a:p>
        </p:txBody>
      </p:sp>
    </p:spTree>
    <p:extLst>
      <p:ext uri="{BB962C8B-B14F-4D97-AF65-F5344CB8AC3E}">
        <p14:creationId xmlns:p14="http://schemas.microsoft.com/office/powerpoint/2010/main" val="32197733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5731982" y="2065866"/>
            <a:ext cx="2954817" cy="2677584"/>
          </a:xfrm>
        </p:spPr>
        <p:txBody>
          <a:bodyPr/>
          <a:lstStyle/>
          <a:p>
            <a:pPr marL="0" indent="0">
              <a:buNone/>
            </a:pPr>
            <a:r>
              <a:rPr lang="en-US" dirty="0">
                <a:latin typeface="Times New Roman" panose="02020603050405020304" pitchFamily="18" charset="0"/>
                <a:cs typeface="Times New Roman" panose="02020603050405020304" pitchFamily="18" charset="0"/>
              </a:rPr>
              <a:t>output = (input)</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2</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What’s My Function? (Sample Solution 3)</a:t>
            </a:r>
          </a:p>
        </p:txBody>
      </p:sp>
      <p:grpSp>
        <p:nvGrpSpPr>
          <p:cNvPr id="3" name="Group 2">
            <a:extLst>
              <a:ext uri="{FF2B5EF4-FFF2-40B4-BE49-F238E27FC236}">
                <a16:creationId xmlns:a16="http://schemas.microsoft.com/office/drawing/2014/main" id="{1B5DA22E-61C2-177A-9A7E-8430CDDBB5E2}"/>
              </a:ext>
            </a:extLst>
          </p:cNvPr>
          <p:cNvGrpSpPr/>
          <p:nvPr/>
        </p:nvGrpSpPr>
        <p:grpSpPr>
          <a:xfrm>
            <a:off x="457200" y="1275703"/>
            <a:ext cx="4741333" cy="3555999"/>
            <a:chOff x="457200" y="1275703"/>
            <a:chExt cx="4741333" cy="3555999"/>
          </a:xfrm>
        </p:grpSpPr>
        <p:pic>
          <p:nvPicPr>
            <p:cNvPr id="5" name="Picture 4" descr="A drawing of a car&#10;&#10;Description automatically generated with low confidence">
              <a:extLst>
                <a:ext uri="{FF2B5EF4-FFF2-40B4-BE49-F238E27FC236}">
                  <a16:creationId xmlns:a16="http://schemas.microsoft.com/office/drawing/2014/main" id="{CEF399D7-ECA3-104F-4F8A-0F10123907CC}"/>
                </a:ext>
              </a:extLst>
            </p:cNvPr>
            <p:cNvPicPr>
              <a:picLocks noChangeAspect="1"/>
            </p:cNvPicPr>
            <p:nvPr/>
          </p:nvPicPr>
          <p:blipFill>
            <a:blip r:embed="rId3"/>
            <a:stretch>
              <a:fillRect/>
            </a:stretch>
          </p:blipFill>
          <p:spPr>
            <a:xfrm>
              <a:off x="457200" y="1275703"/>
              <a:ext cx="4741333" cy="3555999"/>
            </a:xfrm>
            <a:prstGeom prst="rect">
              <a:avLst/>
            </a:prstGeom>
          </p:spPr>
        </p:pic>
        <p:sp>
          <p:nvSpPr>
            <p:cNvPr id="6" name="Rectangle 5">
              <a:extLst>
                <a:ext uri="{FF2B5EF4-FFF2-40B4-BE49-F238E27FC236}">
                  <a16:creationId xmlns:a16="http://schemas.microsoft.com/office/drawing/2014/main" id="{F43295DD-A1DD-321B-3859-B321E158B338}"/>
                </a:ext>
              </a:extLst>
            </p:cNvPr>
            <p:cNvSpPr/>
            <p:nvPr/>
          </p:nvSpPr>
          <p:spPr>
            <a:xfrm>
              <a:off x="553091" y="1680633"/>
              <a:ext cx="1093675" cy="721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rPr>
                <a:t>input</a:t>
              </a:r>
            </a:p>
          </p:txBody>
        </p:sp>
        <p:sp>
          <p:nvSpPr>
            <p:cNvPr id="7" name="Rectangle 6">
              <a:extLst>
                <a:ext uri="{FF2B5EF4-FFF2-40B4-BE49-F238E27FC236}">
                  <a16:creationId xmlns:a16="http://schemas.microsoft.com/office/drawing/2014/main" id="{75111953-D69A-8C48-23C3-703E9CDA47A3}"/>
                </a:ext>
              </a:extLst>
            </p:cNvPr>
            <p:cNvSpPr/>
            <p:nvPr/>
          </p:nvSpPr>
          <p:spPr>
            <a:xfrm>
              <a:off x="3935530" y="4072467"/>
              <a:ext cx="1093675" cy="721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rPr>
                <a:t>output</a:t>
              </a:r>
            </a:p>
          </p:txBody>
        </p:sp>
      </p:grpSp>
      <p:sp>
        <p:nvSpPr>
          <p:cNvPr id="8" name="Rectangle 7">
            <a:extLst>
              <a:ext uri="{FF2B5EF4-FFF2-40B4-BE49-F238E27FC236}">
                <a16:creationId xmlns:a16="http://schemas.microsoft.com/office/drawing/2014/main" id="{5E44F8A7-BD26-51B3-6A95-5552F1275EA2}"/>
              </a:ext>
            </a:extLst>
          </p:cNvPr>
          <p:cNvSpPr/>
          <p:nvPr/>
        </p:nvSpPr>
        <p:spPr>
          <a:xfrm>
            <a:off x="1464731" y="2874436"/>
            <a:ext cx="2197101" cy="9573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4"/>
                </a:solidFill>
              </a:rPr>
              <a:t>The machine squared the input then subtracted 2.</a:t>
            </a:r>
          </a:p>
        </p:txBody>
      </p:sp>
    </p:spTree>
    <p:extLst>
      <p:ext uri="{BB962C8B-B14F-4D97-AF65-F5344CB8AC3E}">
        <p14:creationId xmlns:p14="http://schemas.microsoft.com/office/powerpoint/2010/main" val="15306710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200" y="1309352"/>
            <a:ext cx="8229600" cy="3434098"/>
          </a:xfrm>
        </p:spPr>
        <p:txBody>
          <a:bodyPr>
            <a:normAutofit/>
          </a:bodyPr>
          <a:lstStyle/>
          <a:p>
            <a:r>
              <a:rPr lang="en-US" dirty="0"/>
              <a:t>Work with your partner to match the following cards:</a:t>
            </a:r>
          </a:p>
          <a:p>
            <a:pPr lvl="1"/>
            <a:r>
              <a:rPr lang="en-US" dirty="0"/>
              <a:t>Scenario</a:t>
            </a:r>
          </a:p>
          <a:p>
            <a:pPr lvl="1"/>
            <a:r>
              <a:rPr lang="en-US" dirty="0"/>
              <a:t>Equation</a:t>
            </a:r>
          </a:p>
          <a:p>
            <a:pPr lvl="1"/>
            <a:r>
              <a:rPr lang="en-US" dirty="0"/>
              <a:t>Function Notation</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Card Matching</a:t>
            </a:r>
          </a:p>
        </p:txBody>
      </p:sp>
      <p:pic>
        <p:nvPicPr>
          <p:cNvPr id="5" name="Picture 4" descr="Icon&#10;&#10;Description automatically generated">
            <a:extLst>
              <a:ext uri="{FF2B5EF4-FFF2-40B4-BE49-F238E27FC236}">
                <a16:creationId xmlns:a16="http://schemas.microsoft.com/office/drawing/2014/main" id="{94E80840-D51C-4409-9197-678F442A64FF}"/>
              </a:ext>
            </a:extLst>
          </p:cNvPr>
          <p:cNvPicPr>
            <a:picLocks noChangeAspect="1"/>
          </p:cNvPicPr>
          <p:nvPr/>
        </p:nvPicPr>
        <p:blipFill>
          <a:blip r:embed="rId3"/>
          <a:stretch>
            <a:fillRect/>
          </a:stretch>
        </p:blipFill>
        <p:spPr>
          <a:xfrm>
            <a:off x="3614922" y="1738008"/>
            <a:ext cx="3993028" cy="2246079"/>
          </a:xfrm>
          <a:prstGeom prst="rect">
            <a:avLst/>
          </a:prstGeom>
        </p:spPr>
      </p:pic>
    </p:spTree>
    <p:extLst>
      <p:ext uri="{BB962C8B-B14F-4D97-AF65-F5344CB8AC3E}">
        <p14:creationId xmlns:p14="http://schemas.microsoft.com/office/powerpoint/2010/main" val="40728463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Card Matching: Solution</a:t>
            </a:r>
          </a:p>
        </p:txBody>
      </p:sp>
      <p:graphicFrame>
        <p:nvGraphicFramePr>
          <p:cNvPr id="4" name="Table 5">
            <a:extLst>
              <a:ext uri="{FF2B5EF4-FFF2-40B4-BE49-F238E27FC236}">
                <a16:creationId xmlns:a16="http://schemas.microsoft.com/office/drawing/2014/main" id="{A3CED46E-4DED-4E6E-BCBC-24C58CC7F32B}"/>
              </a:ext>
            </a:extLst>
          </p:cNvPr>
          <p:cNvGraphicFramePr>
            <a:graphicFrameLocks noGrp="1"/>
          </p:cNvGraphicFramePr>
          <p:nvPr>
            <p:ph idx="1"/>
            <p:extLst>
              <p:ext uri="{D42A27DB-BD31-4B8C-83A1-F6EECF244321}">
                <p14:modId xmlns:p14="http://schemas.microsoft.com/office/powerpoint/2010/main" val="1748676165"/>
              </p:ext>
            </p:extLst>
          </p:nvPr>
        </p:nvGraphicFramePr>
        <p:xfrm>
          <a:off x="457199" y="2406690"/>
          <a:ext cx="8229598" cy="2221815"/>
        </p:xfrm>
        <a:graphic>
          <a:graphicData uri="http://schemas.openxmlformats.org/drawingml/2006/table">
            <a:tbl>
              <a:tblPr firstRow="1" bandRow="1">
                <a:tableStyleId>{21E4AEA4-8DFA-4A89-87EB-49C32662AFE0}</a:tableStyleId>
              </a:tblPr>
              <a:tblGrid>
                <a:gridCol w="1242286">
                  <a:extLst>
                    <a:ext uri="{9D8B030D-6E8A-4147-A177-3AD203B41FA5}">
                      <a16:colId xmlns:a16="http://schemas.microsoft.com/office/drawing/2014/main" val="2503868233"/>
                    </a:ext>
                  </a:extLst>
                </a:gridCol>
                <a:gridCol w="873414">
                  <a:extLst>
                    <a:ext uri="{9D8B030D-6E8A-4147-A177-3AD203B41FA5}">
                      <a16:colId xmlns:a16="http://schemas.microsoft.com/office/drawing/2014/main" val="1900525644"/>
                    </a:ext>
                  </a:extLst>
                </a:gridCol>
                <a:gridCol w="873414">
                  <a:extLst>
                    <a:ext uri="{9D8B030D-6E8A-4147-A177-3AD203B41FA5}">
                      <a16:colId xmlns:a16="http://schemas.microsoft.com/office/drawing/2014/main" val="3861511441"/>
                    </a:ext>
                  </a:extLst>
                </a:gridCol>
                <a:gridCol w="873414">
                  <a:extLst>
                    <a:ext uri="{9D8B030D-6E8A-4147-A177-3AD203B41FA5}">
                      <a16:colId xmlns:a16="http://schemas.microsoft.com/office/drawing/2014/main" val="2354698316"/>
                    </a:ext>
                  </a:extLst>
                </a:gridCol>
                <a:gridCol w="873414">
                  <a:extLst>
                    <a:ext uri="{9D8B030D-6E8A-4147-A177-3AD203B41FA5}">
                      <a16:colId xmlns:a16="http://schemas.microsoft.com/office/drawing/2014/main" val="3681247573"/>
                    </a:ext>
                  </a:extLst>
                </a:gridCol>
                <a:gridCol w="873414">
                  <a:extLst>
                    <a:ext uri="{9D8B030D-6E8A-4147-A177-3AD203B41FA5}">
                      <a16:colId xmlns:a16="http://schemas.microsoft.com/office/drawing/2014/main" val="2312620970"/>
                    </a:ext>
                  </a:extLst>
                </a:gridCol>
                <a:gridCol w="873414">
                  <a:extLst>
                    <a:ext uri="{9D8B030D-6E8A-4147-A177-3AD203B41FA5}">
                      <a16:colId xmlns:a16="http://schemas.microsoft.com/office/drawing/2014/main" val="2465014211"/>
                    </a:ext>
                  </a:extLst>
                </a:gridCol>
                <a:gridCol w="873414">
                  <a:extLst>
                    <a:ext uri="{9D8B030D-6E8A-4147-A177-3AD203B41FA5}">
                      <a16:colId xmlns:a16="http://schemas.microsoft.com/office/drawing/2014/main" val="3483861871"/>
                    </a:ext>
                  </a:extLst>
                </a:gridCol>
                <a:gridCol w="873414">
                  <a:extLst>
                    <a:ext uri="{9D8B030D-6E8A-4147-A177-3AD203B41FA5}">
                      <a16:colId xmlns:a16="http://schemas.microsoft.com/office/drawing/2014/main" val="1594087843"/>
                    </a:ext>
                  </a:extLst>
                </a:gridCol>
              </a:tblGrid>
              <a:tr h="740605">
                <a:tc>
                  <a:txBody>
                    <a:bodyPr/>
                    <a:lstStyle/>
                    <a:p>
                      <a:pPr algn="ctr"/>
                      <a:r>
                        <a:rPr lang="en-US" b="1" dirty="0"/>
                        <a:t>Scenario</a:t>
                      </a:r>
                    </a:p>
                  </a:txBody>
                  <a:tcPr anchor="ct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a:r>
                        <a:rPr lang="en-US" dirty="0"/>
                        <a:t>A</a:t>
                      </a:r>
                    </a:p>
                  </a:txBody>
                  <a:tcPr anchor="ct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a:r>
                        <a:rPr lang="en-US" dirty="0"/>
                        <a:t>B</a:t>
                      </a:r>
                    </a:p>
                  </a:txBody>
                  <a:tcPr anchor="ct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a:r>
                        <a:rPr lang="en-US" dirty="0"/>
                        <a:t>C</a:t>
                      </a:r>
                    </a:p>
                  </a:txBody>
                  <a:tcPr anchor="ct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a:r>
                        <a:rPr lang="en-US" dirty="0"/>
                        <a:t>D</a:t>
                      </a:r>
                    </a:p>
                  </a:txBody>
                  <a:tcPr anchor="ct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a:r>
                        <a:rPr lang="en-US" dirty="0"/>
                        <a:t>E</a:t>
                      </a:r>
                    </a:p>
                  </a:txBody>
                  <a:tcPr anchor="ct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a:r>
                        <a:rPr lang="en-US" dirty="0"/>
                        <a:t>F</a:t>
                      </a:r>
                    </a:p>
                  </a:txBody>
                  <a:tcPr anchor="ct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a:r>
                        <a:rPr lang="en-US" dirty="0"/>
                        <a:t>G</a:t>
                      </a:r>
                    </a:p>
                  </a:txBody>
                  <a:tcPr anchor="ct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a:r>
                        <a:rPr lang="en-US" dirty="0"/>
                        <a:t>H</a:t>
                      </a:r>
                    </a:p>
                  </a:txBody>
                  <a:tcPr anchor="ctr">
                    <a:lnL w="12700" cap="flat" cmpd="sng" algn="ctr">
                      <a:solidFill>
                        <a:schemeClr val="accent2">
                          <a:lumMod val="40000"/>
                          <a:lumOff val="60000"/>
                        </a:schemeClr>
                      </a:solidFill>
                      <a:prstDash val="solid"/>
                      <a:round/>
                      <a:headEnd type="none" w="med" len="med"/>
                      <a:tailEnd type="none" w="med" len="med"/>
                    </a:lnL>
                    <a:lnB w="12700" cap="flat" cmpd="sng" algn="ctr">
                      <a:solidFill>
                        <a:srgbClr val="BED7D3"/>
                      </a:solidFill>
                      <a:prstDash val="solid"/>
                      <a:round/>
                      <a:headEnd type="none" w="med" len="med"/>
                      <a:tailEnd type="none" w="med" len="med"/>
                    </a:lnB>
                  </a:tcPr>
                </a:tc>
                <a:extLst>
                  <a:ext uri="{0D108BD9-81ED-4DB2-BD59-A6C34878D82A}">
                    <a16:rowId xmlns:a16="http://schemas.microsoft.com/office/drawing/2014/main" val="3620064331"/>
                  </a:ext>
                </a:extLst>
              </a:tr>
              <a:tr h="740605">
                <a:tc>
                  <a:txBody>
                    <a:bodyPr/>
                    <a:lstStyle/>
                    <a:p>
                      <a:pPr algn="l"/>
                      <a:r>
                        <a:rPr lang="en-US" b="1" dirty="0">
                          <a:solidFill>
                            <a:schemeClr val="accent6"/>
                          </a:solidFill>
                        </a:rPr>
                        <a:t>Equation</a:t>
                      </a:r>
                    </a:p>
                  </a:txBody>
                  <a:tcPr anchor="ct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dirty="0"/>
                        <a:t>2</a:t>
                      </a:r>
                    </a:p>
                  </a:txBody>
                  <a:tcPr anchor="ct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dirty="0"/>
                        <a:t>6</a:t>
                      </a:r>
                    </a:p>
                  </a:txBody>
                  <a:tcPr anchor="ct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dirty="0"/>
                        <a:t>8</a:t>
                      </a:r>
                    </a:p>
                  </a:txBody>
                  <a:tcPr anchor="ct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dirty="0"/>
                        <a:t>5</a:t>
                      </a:r>
                    </a:p>
                  </a:txBody>
                  <a:tcPr anchor="ct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dirty="0"/>
                        <a:t>4</a:t>
                      </a:r>
                    </a:p>
                  </a:txBody>
                  <a:tcPr anchor="ct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dirty="0"/>
                        <a:t>1</a:t>
                      </a:r>
                    </a:p>
                  </a:txBody>
                  <a:tcPr anchor="ct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dirty="0"/>
                        <a:t>7</a:t>
                      </a:r>
                    </a:p>
                  </a:txBody>
                  <a:tcPr anchor="ct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dirty="0"/>
                        <a:t>3</a:t>
                      </a:r>
                    </a:p>
                  </a:txBody>
                  <a:tcPr anchor="ctr">
                    <a:lnL w="12700" cap="flat" cmpd="sng" algn="ctr">
                      <a:solidFill>
                        <a:schemeClr val="accent2">
                          <a:lumMod val="40000"/>
                          <a:lumOff val="60000"/>
                        </a:schemeClr>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noFill/>
                  </a:tcPr>
                </a:tc>
                <a:extLst>
                  <a:ext uri="{0D108BD9-81ED-4DB2-BD59-A6C34878D82A}">
                    <a16:rowId xmlns:a16="http://schemas.microsoft.com/office/drawing/2014/main" val="398977986"/>
                  </a:ext>
                </a:extLst>
              </a:tr>
              <a:tr h="740605">
                <a:tc>
                  <a:txBody>
                    <a:bodyPr/>
                    <a:lstStyle/>
                    <a:p>
                      <a:pPr algn="l"/>
                      <a:r>
                        <a:rPr lang="en-US" b="1" dirty="0">
                          <a:solidFill>
                            <a:schemeClr val="accent6"/>
                          </a:solidFill>
                        </a:rPr>
                        <a:t>Function Notation</a:t>
                      </a:r>
                    </a:p>
                  </a:txBody>
                  <a:tcPr anchor="ct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dirty="0"/>
                        <a:t>R</a:t>
                      </a:r>
                    </a:p>
                  </a:txBody>
                  <a:tcPr anchor="ct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dirty="0"/>
                        <a:t>N</a:t>
                      </a:r>
                    </a:p>
                  </a:txBody>
                  <a:tcPr anchor="ct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dirty="0"/>
                        <a:t>L</a:t>
                      </a:r>
                    </a:p>
                  </a:txBody>
                  <a:tcPr anchor="ct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dirty="0"/>
                        <a:t>M</a:t>
                      </a:r>
                    </a:p>
                  </a:txBody>
                  <a:tcPr anchor="ct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dirty="0"/>
                        <a:t>J</a:t>
                      </a:r>
                    </a:p>
                  </a:txBody>
                  <a:tcPr anchor="ct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dirty="0"/>
                        <a:t>K</a:t>
                      </a:r>
                    </a:p>
                  </a:txBody>
                  <a:tcPr anchor="ct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dirty="0"/>
                        <a:t>Q</a:t>
                      </a:r>
                    </a:p>
                  </a:txBody>
                  <a:tcPr anchor="ct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tc>
                  <a:txBody>
                    <a:bodyPr/>
                    <a:lstStyle/>
                    <a:p>
                      <a:pPr algn="ctr"/>
                      <a:r>
                        <a:rPr lang="en-US" dirty="0"/>
                        <a:t>P</a:t>
                      </a:r>
                    </a:p>
                  </a:txBody>
                  <a:tcPr anchor="ctr">
                    <a:lnL w="12700" cap="flat" cmpd="sng" algn="ctr">
                      <a:solidFill>
                        <a:schemeClr val="accent2">
                          <a:lumMod val="40000"/>
                          <a:lumOff val="60000"/>
                        </a:schemeClr>
                      </a:solidFill>
                      <a:prstDash val="solid"/>
                      <a:round/>
                      <a:headEnd type="none" w="med" len="med"/>
                      <a:tailEnd type="none" w="med" len="med"/>
                    </a:lnL>
                    <a:lnR w="12700" cap="flat" cmpd="sng" algn="ctr">
                      <a:solidFill>
                        <a:srgbClr val="BED7D3"/>
                      </a:solidFill>
                      <a:prstDash val="solid"/>
                      <a:round/>
                      <a:headEnd type="none" w="med" len="med"/>
                      <a:tailEnd type="none" w="med" len="med"/>
                    </a:lnR>
                    <a:lnT w="12700" cap="flat" cmpd="sng" algn="ctr">
                      <a:solidFill>
                        <a:srgbClr val="BED7D3"/>
                      </a:solidFill>
                      <a:prstDash val="solid"/>
                      <a:round/>
                      <a:headEnd type="none" w="med" len="med"/>
                      <a:tailEnd type="none" w="med" len="med"/>
                    </a:lnT>
                    <a:lnB w="12700" cap="flat" cmpd="sng" algn="ctr">
                      <a:solidFill>
                        <a:srgbClr val="BED7D3"/>
                      </a:solidFill>
                      <a:prstDash val="solid"/>
                      <a:round/>
                      <a:headEnd type="none" w="med" len="med"/>
                      <a:tailEnd type="none" w="med" len="med"/>
                    </a:lnB>
                    <a:noFill/>
                  </a:tcPr>
                </a:tc>
                <a:extLst>
                  <a:ext uri="{0D108BD9-81ED-4DB2-BD59-A6C34878D82A}">
                    <a16:rowId xmlns:a16="http://schemas.microsoft.com/office/drawing/2014/main" val="3041539718"/>
                  </a:ext>
                </a:extLst>
              </a:tr>
            </a:tbl>
          </a:graphicData>
        </a:graphic>
      </p:graphicFrame>
      <p:pic>
        <p:nvPicPr>
          <p:cNvPr id="5" name="Picture 4" descr="Icon&#10;&#10;Description automatically generated">
            <a:extLst>
              <a:ext uri="{FF2B5EF4-FFF2-40B4-BE49-F238E27FC236}">
                <a16:creationId xmlns:a16="http://schemas.microsoft.com/office/drawing/2014/main" id="{94E80840-D51C-4409-9197-678F442A64FF}"/>
              </a:ext>
            </a:extLst>
          </p:cNvPr>
          <p:cNvPicPr>
            <a:picLocks noChangeAspect="1"/>
          </p:cNvPicPr>
          <p:nvPr/>
        </p:nvPicPr>
        <p:blipFill>
          <a:blip r:embed="rId3"/>
          <a:stretch>
            <a:fillRect/>
          </a:stretch>
        </p:blipFill>
        <p:spPr>
          <a:xfrm>
            <a:off x="5771693" y="400050"/>
            <a:ext cx="2915104" cy="1639746"/>
          </a:xfrm>
          <a:prstGeom prst="rect">
            <a:avLst/>
          </a:prstGeom>
        </p:spPr>
      </p:pic>
      <p:sp>
        <p:nvSpPr>
          <p:cNvPr id="2" name="Content Placeholder 19">
            <a:extLst>
              <a:ext uri="{FF2B5EF4-FFF2-40B4-BE49-F238E27FC236}">
                <a16:creationId xmlns:a16="http://schemas.microsoft.com/office/drawing/2014/main" id="{98500105-BA12-C995-6AB3-12EADF691236}"/>
              </a:ext>
            </a:extLst>
          </p:cNvPr>
          <p:cNvSpPr txBox="1">
            <a:spLocks/>
          </p:cNvSpPr>
          <p:nvPr/>
        </p:nvSpPr>
        <p:spPr>
          <a:xfrm>
            <a:off x="457200" y="1309352"/>
            <a:ext cx="8229600" cy="3434098"/>
          </a:xfrm>
          <a:prstGeom prst="rect">
            <a:avLst/>
          </a:prstGeom>
        </p:spPr>
        <p:txBody>
          <a:bodyPr vert="horz" lIns="91435" tIns="45718" rIns="91435" bIns="45718">
            <a:normAutofit/>
          </a:bodyPr>
          <a:lstStyle>
            <a:lvl1pPr marL="227013" indent="-227013"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100000"/>
              <a:buFont typeface="Arial" panose="020B0604020202020204" pitchFamily="34" charset="0"/>
              <a:buChar char="•"/>
              <a:defRPr kumimoji="0" sz="20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100000"/>
              <a:buFont typeface="Arial" panose="020B0604020202020204" pitchFamily="34" charset="0"/>
              <a:buChar char="•"/>
              <a:defRPr kumimoji="0" sz="1700"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100000"/>
              <a:buFont typeface="Arial" panose="020B0604020202020204" pitchFamily="34" charset="0"/>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100000"/>
              <a:buFont typeface="Arial" panose="020B0604020202020204" pitchFamily="34" charset="0"/>
              <a:buChar char="•"/>
              <a:defRPr kumimoji="0" sz="135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a:lstStyle>
          <a:p>
            <a:pPr marL="0" indent="0">
              <a:buNone/>
            </a:pPr>
            <a:r>
              <a:rPr lang="en-US" dirty="0"/>
              <a:t>Check your work to see if you</a:t>
            </a:r>
            <a:br>
              <a:rPr lang="en-US" dirty="0"/>
            </a:br>
            <a:r>
              <a:rPr lang="en-US" dirty="0"/>
              <a:t>matched your cards correctly.</a:t>
            </a:r>
          </a:p>
        </p:txBody>
      </p:sp>
    </p:spTree>
    <p:extLst>
      <p:ext uri="{BB962C8B-B14F-4D97-AF65-F5344CB8AC3E}">
        <p14:creationId xmlns:p14="http://schemas.microsoft.com/office/powerpoint/2010/main" val="20356251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pPr marL="0" indent="0">
              <a:buNone/>
            </a:pPr>
            <a:r>
              <a:rPr lang="en-US" dirty="0"/>
              <a:t>We just saw </a:t>
            </a:r>
            <a:r>
              <a:rPr lang="en-US" i="1" dirty="0">
                <a:latin typeface="Times New Roman" panose="02020603050405020304" pitchFamily="18" charset="0"/>
                <a:cs typeface="Times New Roman" panose="02020603050405020304" pitchFamily="18" charset="0"/>
              </a:rPr>
              <a:t>f</a:t>
            </a:r>
            <a:r>
              <a:rPr lang="en-US" sz="1100"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and </a:t>
            </a:r>
            <a:r>
              <a:rPr lang="en-US" i="1" dirty="0">
                <a:latin typeface="Times New Roman" panose="02020603050405020304" pitchFamily="18" charset="0"/>
                <a:cs typeface="Times New Roman" panose="02020603050405020304" pitchFamily="18" charset="0"/>
              </a:rPr>
              <a:t>k</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What do you think they mean?</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Card Matching: Reflection</a:t>
            </a:r>
          </a:p>
        </p:txBody>
      </p:sp>
    </p:spTree>
    <p:extLst>
      <p:ext uri="{BB962C8B-B14F-4D97-AF65-F5344CB8AC3E}">
        <p14:creationId xmlns:p14="http://schemas.microsoft.com/office/powerpoint/2010/main" val="14437409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r>
              <a:rPr lang="en-US" dirty="0"/>
              <a:t>Think about the previous three function machines.</a:t>
            </a:r>
          </a:p>
          <a:p>
            <a:pPr marL="0" indent="0">
              <a:buNone/>
            </a:pPr>
            <a:endParaRPr lang="en-US" dirty="0"/>
          </a:p>
          <a:p>
            <a:r>
              <a:rPr lang="en-US" dirty="0"/>
              <a:t>We could have written the equations as </a:t>
            </a:r>
            <a:r>
              <a:rPr lang="en-US" i="1"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 = 2</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+ 1</a:t>
            </a:r>
            <a:r>
              <a:rPr lang="en-US" dirty="0"/>
              <a:t>,</a:t>
            </a:r>
            <a:br>
              <a:rPr lang="en-US" dirty="0"/>
            </a:br>
            <a:r>
              <a:rPr lang="en-US" dirty="0"/>
              <a:t> </a:t>
            </a:r>
            <a:r>
              <a:rPr lang="en-US" i="1"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 = 3</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 5</a:t>
            </a:r>
            <a:r>
              <a:rPr lang="en-US" dirty="0"/>
              <a:t>, and </a:t>
            </a:r>
            <a:r>
              <a:rPr lang="en-US" i="1"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x</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2</a:t>
            </a:r>
            <a:r>
              <a:rPr lang="en-US" dirty="0"/>
              <a:t>.</a:t>
            </a:r>
          </a:p>
          <a:p>
            <a:pPr marL="0" indent="0">
              <a:buNone/>
            </a:pPr>
            <a:endParaRPr lang="en-US" dirty="0"/>
          </a:p>
          <a:p>
            <a:r>
              <a:rPr lang="en-US" dirty="0"/>
              <a:t>What does </a:t>
            </a:r>
            <a:r>
              <a:rPr lang="en-US" i="1" dirty="0">
                <a:latin typeface="Times New Roman" panose="02020603050405020304" pitchFamily="18" charset="0"/>
                <a:cs typeface="Times New Roman" panose="02020603050405020304" pitchFamily="18" charset="0"/>
              </a:rPr>
              <a:t>y</a:t>
            </a:r>
            <a:r>
              <a:rPr lang="en-US" dirty="0"/>
              <a:t> equal when </a:t>
            </a:r>
            <a:r>
              <a:rPr lang="en-US" i="1" dirty="0">
                <a:latin typeface="Times New Roman" panose="02020603050405020304" pitchFamily="18" charset="0"/>
                <a:cs typeface="Times New Roman" panose="02020603050405020304" pitchFamily="18" charset="0"/>
              </a:rPr>
              <a:t>x</a:t>
            </a:r>
            <a:r>
              <a:rPr lang="en-US" dirty="0"/>
              <a:t> equals 3?</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Function Notation</a:t>
            </a:r>
          </a:p>
        </p:txBody>
      </p:sp>
    </p:spTree>
    <p:extLst>
      <p:ext uri="{BB962C8B-B14F-4D97-AF65-F5344CB8AC3E}">
        <p14:creationId xmlns:p14="http://schemas.microsoft.com/office/powerpoint/2010/main" val="26685660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r>
              <a:rPr lang="en-US" dirty="0"/>
              <a:t>Now you see why there is function notation.</a:t>
            </a:r>
          </a:p>
          <a:p>
            <a:endParaRPr lang="en-US" dirty="0"/>
          </a:p>
          <a:p>
            <a:endParaRPr lang="en-US" dirty="0"/>
          </a:p>
          <a:p>
            <a:endParaRPr lang="en-US" dirty="0"/>
          </a:p>
          <a:p>
            <a:endParaRPr lang="en-US" dirty="0"/>
          </a:p>
          <a:p>
            <a:r>
              <a:rPr lang="en-US" dirty="0"/>
              <a:t>Example: </a:t>
            </a:r>
          </a:p>
          <a:p>
            <a:endParaRPr lang="en-US" dirty="0"/>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Function Notation: Great for Naming</a:t>
            </a:r>
          </a:p>
        </p:txBody>
      </p:sp>
      <mc:AlternateContent xmlns:mc="http://schemas.openxmlformats.org/markup-compatibility/2006">
        <mc:Choice xmlns:a14="http://schemas.microsoft.com/office/drawing/2010/main" Requires="a14">
          <p:sp>
            <p:nvSpPr>
              <p:cNvPr id="2" name="Object 1">
                <a:extLst>
                  <a:ext uri="{FF2B5EF4-FFF2-40B4-BE49-F238E27FC236}">
                    <a16:creationId xmlns:a16="http://schemas.microsoft.com/office/drawing/2014/main" id="{E5D39AE0-BC45-C012-2C4E-ACC1A31C2D48}"/>
                  </a:ext>
                </a:extLst>
              </p:cNvPr>
              <p:cNvSpPr txBox="1"/>
              <p:nvPr/>
            </p:nvSpPr>
            <p:spPr>
              <a:xfrm>
                <a:off x="1021278" y="2841625"/>
                <a:ext cx="7214260" cy="368300"/>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m:rPr>
                          <m:nor/>
                        </m:rPr>
                        <a:rPr lang="en-US" sz="2600" i="0" smtClean="0">
                          <a:solidFill>
                            <a:srgbClr val="000000"/>
                          </a:solidFill>
                          <a:latin typeface="+mj-lt"/>
                        </a:rPr>
                        <m:t>th</m:t>
                      </m:r>
                      <m:r>
                        <m:rPr>
                          <m:nor/>
                        </m:rPr>
                        <a:rPr lang="en-US" sz="2600" b="0" i="0" smtClean="0">
                          <a:solidFill>
                            <a:srgbClr val="000000"/>
                          </a:solidFill>
                          <a:latin typeface="+mj-lt"/>
                        </a:rPr>
                        <m:t>e</m:t>
                      </m:r>
                      <m:r>
                        <m:rPr>
                          <m:nor/>
                        </m:rPr>
                        <a:rPr lang="en-US" sz="2600" b="0" i="0" smtClean="0">
                          <a:solidFill>
                            <a:srgbClr val="000000"/>
                          </a:solidFill>
                          <a:latin typeface="+mj-lt"/>
                        </a:rPr>
                        <m:t> </m:t>
                      </m:r>
                      <m:r>
                        <m:rPr>
                          <m:nor/>
                        </m:rPr>
                        <a:rPr lang="en-US" sz="2800" i="1" dirty="0">
                          <a:latin typeface="Times New Roman" panose="02020603050405020304" pitchFamily="18" charset="0"/>
                          <a:cs typeface="Times New Roman" panose="02020603050405020304" pitchFamily="18" charset="0"/>
                        </a:rPr>
                        <m:t>f</m:t>
                      </m:r>
                      <m:r>
                        <m:rPr>
                          <m:nor/>
                        </m:rPr>
                        <a:rPr lang="en-US" sz="2600" b="0" i="0" smtClean="0">
                          <a:solidFill>
                            <a:srgbClr val="000000"/>
                          </a:solidFill>
                          <a:latin typeface="+mj-lt"/>
                        </a:rPr>
                        <m:t>  </m:t>
                      </m:r>
                      <m:r>
                        <m:rPr>
                          <m:nor/>
                        </m:rPr>
                        <a:rPr lang="en-US" sz="2600" b="0" i="0" smtClean="0">
                          <a:solidFill>
                            <a:srgbClr val="000000"/>
                          </a:solidFill>
                          <a:latin typeface="+mj-lt"/>
                        </a:rPr>
                        <m:t>funct</m:t>
                      </m:r>
                      <m:r>
                        <m:rPr>
                          <m:nor/>
                        </m:rPr>
                        <a:rPr lang="en-US" sz="2600" i="0">
                          <a:solidFill>
                            <a:srgbClr val="000000"/>
                          </a:solidFill>
                          <a:latin typeface="+mj-lt"/>
                        </a:rPr>
                        <m:t>ion</m:t>
                      </m:r>
                      <m:r>
                        <m:rPr>
                          <m:nor/>
                        </m:rPr>
                        <a:rPr lang="en-US" sz="2600" b="0" i="0" smtClean="0">
                          <a:solidFill>
                            <a:srgbClr val="000000"/>
                          </a:solidFill>
                          <a:latin typeface="+mj-lt"/>
                        </a:rPr>
                        <m:t> </m:t>
                      </m:r>
                      <m:r>
                        <m:rPr>
                          <m:nor/>
                        </m:rPr>
                        <a:rPr lang="en-US" sz="2600" i="0">
                          <a:solidFill>
                            <a:srgbClr val="000000"/>
                          </a:solidFill>
                          <a:latin typeface="+mj-lt"/>
                        </a:rPr>
                        <m:t>at</m:t>
                      </m:r>
                      <m:r>
                        <m:rPr>
                          <m:nor/>
                        </m:rPr>
                        <a:rPr lang="en-US" sz="2600" b="0" i="0" smtClean="0">
                          <a:solidFill>
                            <a:srgbClr val="000000"/>
                          </a:solidFill>
                          <a:latin typeface="+mj-lt"/>
                        </a:rPr>
                        <m:t> </m:t>
                      </m:r>
                      <m:r>
                        <m:rPr>
                          <m:sty m:val="p"/>
                        </m:rPr>
                        <a:rPr lang="en-US" sz="2600" i="0">
                          <a:solidFill>
                            <a:srgbClr val="991A1D"/>
                          </a:solidFill>
                          <a:latin typeface="Cambria Math" panose="02040503050406030204" pitchFamily="18" charset="0"/>
                        </a:rPr>
                        <m:t>a</m:t>
                      </m:r>
                      <m:r>
                        <m:rPr>
                          <m:nor/>
                        </m:rPr>
                        <a:rPr lang="en-US" sz="2600" b="0" i="0" smtClean="0">
                          <a:solidFill>
                            <a:srgbClr val="991A1D"/>
                          </a:solidFill>
                          <a:latin typeface="+mj-lt"/>
                        </a:rPr>
                        <m:t> </m:t>
                      </m:r>
                      <m:r>
                        <m:rPr>
                          <m:nor/>
                        </m:rPr>
                        <a:rPr lang="en-US" sz="2600" i="0">
                          <a:solidFill>
                            <a:srgbClr val="991A1D"/>
                          </a:solidFill>
                          <a:latin typeface="+mj-lt"/>
                        </a:rPr>
                        <m:t>given</m:t>
                      </m:r>
                      <m:r>
                        <m:rPr>
                          <m:nor/>
                        </m:rPr>
                        <a:rPr lang="en-US" sz="2600" b="0" i="0" smtClean="0">
                          <a:solidFill>
                            <a:srgbClr val="991A1D"/>
                          </a:solidFill>
                          <a:latin typeface="+mj-lt"/>
                        </a:rPr>
                        <m:t> </m:t>
                      </m:r>
                      <m:r>
                        <a:rPr lang="en-US" sz="2600" i="1">
                          <a:solidFill>
                            <a:srgbClr val="991A1D"/>
                          </a:solidFill>
                          <a:latin typeface="Cambria Math" panose="02040503050406030204" pitchFamily="18" charset="0"/>
                        </a:rPr>
                        <m:t>𝑥</m:t>
                      </m:r>
                      <m:r>
                        <m:rPr>
                          <m:nor/>
                        </m:rPr>
                        <a:rPr lang="en-US" sz="2600" i="0">
                          <a:solidFill>
                            <a:srgbClr val="991A1D"/>
                          </a:solidFill>
                          <a:latin typeface="+mj-lt"/>
                        </a:rPr>
                        <m:t>−</m:t>
                      </m:r>
                      <m:r>
                        <m:rPr>
                          <m:nor/>
                        </m:rPr>
                        <a:rPr lang="en-US" sz="2600" i="0">
                          <a:solidFill>
                            <a:srgbClr val="991A1D"/>
                          </a:solidFill>
                          <a:latin typeface="+mj-lt"/>
                        </a:rPr>
                        <m:t>value</m:t>
                      </m:r>
                      <m:r>
                        <m:rPr>
                          <m:nor/>
                        </m:rPr>
                        <a:rPr lang="en-US" sz="2600" b="0" i="0" smtClean="0">
                          <a:solidFill>
                            <a:srgbClr val="991A1D"/>
                          </a:solidFill>
                          <a:latin typeface="+mj-lt"/>
                        </a:rPr>
                        <m:t> </m:t>
                      </m:r>
                      <m:r>
                        <m:rPr>
                          <m:sty m:val="p"/>
                        </m:rPr>
                        <a:rPr lang="en-US" sz="2600" i="1" smtClean="0">
                          <a:solidFill>
                            <a:srgbClr val="649197"/>
                          </a:solidFill>
                          <a:latin typeface="Cambria Math" panose="02040503050406030204" pitchFamily="18" charset="0"/>
                        </a:rPr>
                        <m:t>has</m:t>
                      </m:r>
                      <m:r>
                        <a:rPr lang="en-US" sz="2600" b="0" i="1" smtClean="0">
                          <a:solidFill>
                            <a:srgbClr val="649197"/>
                          </a:solidFill>
                          <a:latin typeface="Cambria Math" panose="02040503050406030204" pitchFamily="18" charset="0"/>
                        </a:rPr>
                        <m:t> </m:t>
                      </m:r>
                      <m:r>
                        <m:rPr>
                          <m:nor/>
                        </m:rPr>
                        <a:rPr lang="en-US" sz="2600" b="0" i="0" smtClean="0">
                          <a:solidFill>
                            <a:srgbClr val="0000FF"/>
                          </a:solidFill>
                          <a:latin typeface="+mj-lt"/>
                        </a:rPr>
                        <m:t>that</m:t>
                      </m:r>
                      <m:r>
                        <a:rPr lang="en-US" sz="2600" b="0" i="1" smtClean="0">
                          <a:solidFill>
                            <a:srgbClr val="0000FF"/>
                          </a:solidFill>
                          <a:latin typeface="Cambria Math" panose="02040503050406030204" pitchFamily="18" charset="0"/>
                        </a:rPr>
                        <m:t> </m:t>
                      </m:r>
                      <m:r>
                        <a:rPr lang="en-US" sz="2600" i="1">
                          <a:solidFill>
                            <a:srgbClr val="0000FF"/>
                          </a:solidFill>
                          <a:latin typeface="Cambria Math" panose="02040503050406030204" pitchFamily="18" charset="0"/>
                        </a:rPr>
                        <m:t>𝑦</m:t>
                      </m:r>
                      <m:r>
                        <m:rPr>
                          <m:nor/>
                        </m:rPr>
                        <a:rPr lang="en-US" sz="2600" i="0">
                          <a:solidFill>
                            <a:srgbClr val="0000FF"/>
                          </a:solidFill>
                          <a:latin typeface="+mj-lt"/>
                        </a:rPr>
                        <m:t>−</m:t>
                      </m:r>
                      <m:r>
                        <m:rPr>
                          <m:nor/>
                        </m:rPr>
                        <a:rPr lang="en-US" sz="2600" i="0">
                          <a:solidFill>
                            <a:srgbClr val="0000FF"/>
                          </a:solidFill>
                          <a:latin typeface="+mj-lt"/>
                        </a:rPr>
                        <m:t>value</m:t>
                      </m:r>
                    </m:oMath>
                  </m:oMathPara>
                </a14:m>
                <a:endParaRPr lang="en-US" sz="2600" dirty="0">
                  <a:latin typeface="+mj-lt"/>
                </a:endParaRPr>
              </a:p>
            </p:txBody>
          </p:sp>
        </mc:Choice>
        <mc:Fallback>
          <p:sp>
            <p:nvSpPr>
              <p:cNvPr id="2" name="Object 1">
                <a:extLst>
                  <a:ext uri="{FF2B5EF4-FFF2-40B4-BE49-F238E27FC236}">
                    <a16:creationId xmlns:a16="http://schemas.microsoft.com/office/drawing/2014/main" id="{E5D39AE0-BC45-C012-2C4E-ACC1A31C2D48}"/>
                  </a:ext>
                </a:extLst>
              </p:cNvPr>
              <p:cNvSpPr txBox="1">
                <a:spLocks noRot="1" noChangeAspect="1" noMove="1" noResize="1" noEditPoints="1" noAdjustHandles="1" noChangeArrowheads="1" noChangeShapeType="1" noTextEdit="1"/>
              </p:cNvSpPr>
              <p:nvPr/>
            </p:nvSpPr>
            <p:spPr>
              <a:xfrm>
                <a:off x="1021278" y="2841625"/>
                <a:ext cx="7214260" cy="368300"/>
              </a:xfrm>
              <a:prstGeom prst="rect">
                <a:avLst/>
              </a:prstGeom>
              <a:blipFill>
                <a:blip r:embed="rId2"/>
                <a:stretch>
                  <a:fillRect b="-18033"/>
                </a:stretch>
              </a:blipFill>
            </p:spPr>
            <p:txBody>
              <a:bodyPr/>
              <a:lstStyle/>
              <a:p>
                <a:r>
                  <a:rPr lang="en-US">
                    <a:noFill/>
                  </a:rPr>
                  <a:t> </a:t>
                </a:r>
              </a:p>
            </p:txBody>
          </p:sp>
        </mc:Fallback>
      </mc:AlternateContent>
      <p:graphicFrame>
        <p:nvGraphicFramePr>
          <p:cNvPr id="3" name="Object 2">
            <a:extLst>
              <a:ext uri="{FF2B5EF4-FFF2-40B4-BE49-F238E27FC236}">
                <a16:creationId xmlns:a16="http://schemas.microsoft.com/office/drawing/2014/main" id="{6B30E0CB-DCEA-9A55-928D-B2A09AF971D1}"/>
              </a:ext>
            </a:extLst>
          </p:cNvPr>
          <p:cNvGraphicFramePr>
            <a:graphicFrameLocks noChangeAspect="1"/>
          </p:cNvGraphicFramePr>
          <p:nvPr>
            <p:extLst>
              <p:ext uri="{D42A27DB-BD31-4B8C-83A1-F6EECF244321}">
                <p14:modId xmlns:p14="http://schemas.microsoft.com/office/powerpoint/2010/main" val="541700873"/>
              </p:ext>
            </p:extLst>
          </p:nvPr>
        </p:nvGraphicFramePr>
        <p:xfrm>
          <a:off x="3949700" y="2101850"/>
          <a:ext cx="1244600" cy="469900"/>
        </p:xfrm>
        <a:graphic>
          <a:graphicData uri="http://schemas.openxmlformats.org/presentationml/2006/ole">
            <mc:AlternateContent xmlns:mc="http://schemas.openxmlformats.org/markup-compatibility/2006">
              <mc:Choice xmlns:v="urn:schemas-microsoft-com:vml" Requires="v">
                <p:oleObj name="Equation" r:id="rId3" imgW="1244520" imgH="469800" progId="Equation.DSMT4">
                  <p:embed/>
                </p:oleObj>
              </mc:Choice>
              <mc:Fallback>
                <p:oleObj name="Equation" r:id="rId3" imgW="1244520" imgH="469800" progId="Equation.DSMT4">
                  <p:embed/>
                  <p:pic>
                    <p:nvPicPr>
                      <p:cNvPr id="3" name="Object 2">
                        <a:extLst>
                          <a:ext uri="{FF2B5EF4-FFF2-40B4-BE49-F238E27FC236}">
                            <a16:creationId xmlns:a16="http://schemas.microsoft.com/office/drawing/2014/main" id="{6B30E0CB-DCEA-9A55-928D-B2A09AF971D1}"/>
                          </a:ext>
                        </a:extLst>
                      </p:cNvPr>
                      <p:cNvPicPr/>
                      <p:nvPr/>
                    </p:nvPicPr>
                    <p:blipFill>
                      <a:blip r:embed="rId4"/>
                      <a:stretch>
                        <a:fillRect/>
                      </a:stretch>
                    </p:blipFill>
                    <p:spPr>
                      <a:xfrm>
                        <a:off x="3949700" y="2101850"/>
                        <a:ext cx="1244600" cy="4699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C2AD4522-B2CC-C544-433C-E909C160DF49}"/>
              </a:ext>
            </a:extLst>
          </p:cNvPr>
          <p:cNvGraphicFramePr>
            <a:graphicFrameLocks noChangeAspect="1"/>
          </p:cNvGraphicFramePr>
          <p:nvPr>
            <p:extLst>
              <p:ext uri="{D42A27DB-BD31-4B8C-83A1-F6EECF244321}">
                <p14:modId xmlns:p14="http://schemas.microsoft.com/office/powerpoint/2010/main" val="257092461"/>
              </p:ext>
            </p:extLst>
          </p:nvPr>
        </p:nvGraphicFramePr>
        <p:xfrm>
          <a:off x="2079625" y="3702050"/>
          <a:ext cx="5549900" cy="952500"/>
        </p:xfrm>
        <a:graphic>
          <a:graphicData uri="http://schemas.openxmlformats.org/presentationml/2006/ole">
            <mc:AlternateContent xmlns:mc="http://schemas.openxmlformats.org/markup-compatibility/2006">
              <mc:Choice xmlns:v="urn:schemas-microsoft-com:vml" Requires="v">
                <p:oleObj name="Equation" r:id="rId5" imgW="5549760" imgH="952200" progId="Equation.DSMT4">
                  <p:embed/>
                </p:oleObj>
              </mc:Choice>
              <mc:Fallback>
                <p:oleObj name="Equation" r:id="rId5" imgW="5549760" imgH="952200" progId="Equation.DSMT4">
                  <p:embed/>
                  <p:pic>
                    <p:nvPicPr>
                      <p:cNvPr id="4" name="Object 3">
                        <a:extLst>
                          <a:ext uri="{FF2B5EF4-FFF2-40B4-BE49-F238E27FC236}">
                            <a16:creationId xmlns:a16="http://schemas.microsoft.com/office/drawing/2014/main" id="{C2AD4522-B2CC-C544-433C-E909C160DF49}"/>
                          </a:ext>
                        </a:extLst>
                      </p:cNvPr>
                      <p:cNvPicPr/>
                      <p:nvPr/>
                    </p:nvPicPr>
                    <p:blipFill>
                      <a:blip r:embed="rId6"/>
                      <a:stretch>
                        <a:fillRect/>
                      </a:stretch>
                    </p:blipFill>
                    <p:spPr>
                      <a:xfrm>
                        <a:off x="2079625" y="3702050"/>
                        <a:ext cx="5549900" cy="952500"/>
                      </a:xfrm>
                      <a:prstGeom prst="rect">
                        <a:avLst/>
                      </a:prstGeom>
                    </p:spPr>
                  </p:pic>
                </p:oleObj>
              </mc:Fallback>
            </mc:AlternateContent>
          </a:graphicData>
        </a:graphic>
      </p:graphicFrame>
    </p:spTree>
    <p:extLst>
      <p:ext uri="{BB962C8B-B14F-4D97-AF65-F5344CB8AC3E}">
        <p14:creationId xmlns:p14="http://schemas.microsoft.com/office/powerpoint/2010/main" val="3257383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EA90A4-FDE9-B5F0-FC3C-55DC1114D985}"/>
              </a:ext>
            </a:extLst>
          </p:cNvPr>
          <p:cNvSpPr>
            <a:spLocks noGrp="1"/>
          </p:cNvSpPr>
          <p:nvPr>
            <p:ph type="title"/>
          </p:nvPr>
        </p:nvSpPr>
        <p:spPr/>
        <p:txBody>
          <a:bodyPr/>
          <a:lstStyle/>
          <a:p>
            <a:r>
              <a:rPr lang="en-US" dirty="0"/>
              <a:t>Function Notation: Card Matching</a:t>
            </a:r>
          </a:p>
        </p:txBody>
      </p:sp>
      <p:grpSp>
        <p:nvGrpSpPr>
          <p:cNvPr id="23" name="Group 22">
            <a:extLst>
              <a:ext uri="{FF2B5EF4-FFF2-40B4-BE49-F238E27FC236}">
                <a16:creationId xmlns:a16="http://schemas.microsoft.com/office/drawing/2014/main" id="{56D0FC6C-B97E-F202-B1F7-22CBA858AE63}"/>
              </a:ext>
            </a:extLst>
          </p:cNvPr>
          <p:cNvGrpSpPr/>
          <p:nvPr/>
        </p:nvGrpSpPr>
        <p:grpSpPr>
          <a:xfrm>
            <a:off x="3284510" y="1327746"/>
            <a:ext cx="2593402" cy="2194560"/>
            <a:chOff x="3224797" y="1652845"/>
            <a:chExt cx="2593402" cy="2194560"/>
          </a:xfrm>
        </p:grpSpPr>
        <p:sp>
          <p:nvSpPr>
            <p:cNvPr id="19" name="Rectangle 18">
              <a:extLst>
                <a:ext uri="{FF2B5EF4-FFF2-40B4-BE49-F238E27FC236}">
                  <a16:creationId xmlns:a16="http://schemas.microsoft.com/office/drawing/2014/main" id="{B9C0093E-F186-2257-4D9E-B84373856DA1}"/>
                </a:ext>
              </a:extLst>
            </p:cNvPr>
            <p:cNvSpPr/>
            <p:nvPr/>
          </p:nvSpPr>
          <p:spPr>
            <a:xfrm>
              <a:off x="3236766" y="1666561"/>
              <a:ext cx="2569464" cy="2167128"/>
            </a:xfrm>
            <a:prstGeom prst="rect">
              <a:avLst/>
            </a:prstGeom>
            <a:solidFill>
              <a:schemeClr val="bg1"/>
            </a:solidFill>
            <a:ln w="28575">
              <a:solidFill>
                <a:srgbClr val="BE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ECF16C1A-0450-1240-C98F-6C29CAFD9C0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50000" t="62379" r="11781" b="12631"/>
            <a:stretch/>
          </p:blipFill>
          <p:spPr>
            <a:xfrm>
              <a:off x="3224797" y="1652845"/>
              <a:ext cx="2593402" cy="2194560"/>
            </a:xfrm>
            <a:prstGeom prst="rect">
              <a:avLst/>
            </a:prstGeom>
          </p:spPr>
        </p:pic>
      </p:grpSp>
      <p:grpSp>
        <p:nvGrpSpPr>
          <p:cNvPr id="25" name="Group 24">
            <a:extLst>
              <a:ext uri="{FF2B5EF4-FFF2-40B4-BE49-F238E27FC236}">
                <a16:creationId xmlns:a16="http://schemas.microsoft.com/office/drawing/2014/main" id="{8A6EBEC6-8C8C-6D27-EA34-34EA5EDF56E6}"/>
              </a:ext>
            </a:extLst>
          </p:cNvPr>
          <p:cNvGrpSpPr/>
          <p:nvPr/>
        </p:nvGrpSpPr>
        <p:grpSpPr>
          <a:xfrm rot="600000">
            <a:off x="6105539" y="1578150"/>
            <a:ext cx="2581261" cy="2194560"/>
            <a:chOff x="2555875" y="1641650"/>
            <a:chExt cx="2581261" cy="2194560"/>
          </a:xfrm>
        </p:grpSpPr>
        <p:sp>
          <p:nvSpPr>
            <p:cNvPr id="20" name="Rectangle 19">
              <a:extLst>
                <a:ext uri="{FF2B5EF4-FFF2-40B4-BE49-F238E27FC236}">
                  <a16:creationId xmlns:a16="http://schemas.microsoft.com/office/drawing/2014/main" id="{24EAECB8-1B1F-C071-8E1C-CC828B3C87A3}"/>
                </a:ext>
              </a:extLst>
            </p:cNvPr>
            <p:cNvSpPr/>
            <p:nvPr/>
          </p:nvSpPr>
          <p:spPr>
            <a:xfrm>
              <a:off x="2555875" y="1655366"/>
              <a:ext cx="2569464" cy="2167128"/>
            </a:xfrm>
            <a:prstGeom prst="rect">
              <a:avLst/>
            </a:prstGeom>
            <a:solidFill>
              <a:schemeClr val="bg1"/>
            </a:solidFill>
            <a:ln w="28575">
              <a:solidFill>
                <a:srgbClr val="BE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9E7A42FE-A0B9-9F0E-7504-81A3DC616B5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1815" t="62315" r="50000" b="12598"/>
            <a:stretch/>
          </p:blipFill>
          <p:spPr>
            <a:xfrm>
              <a:off x="2555875" y="1641650"/>
              <a:ext cx="2581261" cy="2194560"/>
            </a:xfrm>
            <a:prstGeom prst="rect">
              <a:avLst/>
            </a:prstGeom>
          </p:spPr>
        </p:pic>
      </p:grpSp>
      <p:grpSp>
        <p:nvGrpSpPr>
          <p:cNvPr id="4" name="Group 3">
            <a:extLst>
              <a:ext uri="{FF2B5EF4-FFF2-40B4-BE49-F238E27FC236}">
                <a16:creationId xmlns:a16="http://schemas.microsoft.com/office/drawing/2014/main" id="{F780D4A7-A2AD-9114-6A95-BB48F266DE65}"/>
              </a:ext>
            </a:extLst>
          </p:cNvPr>
          <p:cNvGrpSpPr/>
          <p:nvPr/>
        </p:nvGrpSpPr>
        <p:grpSpPr>
          <a:xfrm>
            <a:off x="457200" y="1578150"/>
            <a:ext cx="2599683" cy="2194560"/>
            <a:chOff x="457200" y="1578150"/>
            <a:chExt cx="2599683" cy="2194560"/>
          </a:xfrm>
        </p:grpSpPr>
        <p:grpSp>
          <p:nvGrpSpPr>
            <p:cNvPr id="22" name="Group 21">
              <a:extLst>
                <a:ext uri="{FF2B5EF4-FFF2-40B4-BE49-F238E27FC236}">
                  <a16:creationId xmlns:a16="http://schemas.microsoft.com/office/drawing/2014/main" id="{05445E91-D607-F501-4231-6D239DC24907}"/>
                </a:ext>
              </a:extLst>
            </p:cNvPr>
            <p:cNvGrpSpPr/>
            <p:nvPr/>
          </p:nvGrpSpPr>
          <p:grpSpPr>
            <a:xfrm rot="-600000">
              <a:off x="457200" y="1578150"/>
              <a:ext cx="2599683" cy="2194560"/>
              <a:chOff x="491615" y="2050892"/>
              <a:chExt cx="2599683" cy="2194560"/>
            </a:xfrm>
          </p:grpSpPr>
          <p:sp>
            <p:nvSpPr>
              <p:cNvPr id="6" name="Rectangle 5">
                <a:extLst>
                  <a:ext uri="{FF2B5EF4-FFF2-40B4-BE49-F238E27FC236}">
                    <a16:creationId xmlns:a16="http://schemas.microsoft.com/office/drawing/2014/main" id="{77D03E1E-096A-3F89-5C4D-8FC2FDB802C1}"/>
                  </a:ext>
                </a:extLst>
              </p:cNvPr>
              <p:cNvSpPr/>
              <p:nvPr/>
            </p:nvSpPr>
            <p:spPr>
              <a:xfrm>
                <a:off x="506724" y="2064608"/>
                <a:ext cx="2569464" cy="2167128"/>
              </a:xfrm>
              <a:prstGeom prst="rect">
                <a:avLst/>
              </a:prstGeom>
              <a:solidFill>
                <a:schemeClr val="bg1"/>
              </a:solidFill>
              <a:ln w="28575">
                <a:solidFill>
                  <a:srgbClr val="BED7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Content Placeholder 4">
                <a:extLst>
                  <a:ext uri="{FF2B5EF4-FFF2-40B4-BE49-F238E27FC236}">
                    <a16:creationId xmlns:a16="http://schemas.microsoft.com/office/drawing/2014/main" id="{420E16EF-3D99-AC7D-3144-5C8A0838AB77}"/>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1798" t="62448" r="49919" b="12579"/>
              <a:stretch/>
            </p:blipFill>
            <p:spPr>
              <a:xfrm>
                <a:off x="491615" y="2050892"/>
                <a:ext cx="2599683" cy="2194560"/>
              </a:xfrm>
              <a:prstGeom prst="rect">
                <a:avLst/>
              </a:prstGeom>
            </p:spPr>
          </p:pic>
        </p:grpSp>
        <p:sp>
          <p:nvSpPr>
            <p:cNvPr id="2" name="TextBox 1">
              <a:extLst>
                <a:ext uri="{FF2B5EF4-FFF2-40B4-BE49-F238E27FC236}">
                  <a16:creationId xmlns:a16="http://schemas.microsoft.com/office/drawing/2014/main" id="{75E021D1-0D75-D954-8FC6-D3CB5D385CB7}"/>
                </a:ext>
              </a:extLst>
            </p:cNvPr>
            <p:cNvSpPr txBox="1"/>
            <p:nvPr/>
          </p:nvSpPr>
          <p:spPr>
            <a:xfrm rot="21000000">
              <a:off x="580386" y="2083489"/>
              <a:ext cx="2309382" cy="1200329"/>
            </a:xfrm>
            <a:prstGeom prst="rect">
              <a:avLst/>
            </a:prstGeom>
            <a:solidFill>
              <a:schemeClr val="bg1"/>
            </a:solidFill>
          </p:spPr>
          <p:txBody>
            <a:bodyPr wrap="square" rtlCol="0">
              <a:spAutoFit/>
            </a:bodyPr>
            <a:lstStyle/>
            <a:p>
              <a:pPr algn="ctr"/>
              <a:r>
                <a:rPr lang="en-US" sz="1200" b="1" dirty="0">
                  <a:latin typeface="+mj-lt"/>
                </a:rPr>
                <a:t>As Long John Silver sailed north today, he noticed the temperature dropped 6 degrees every hour. How many degrees did the temperature drop </a:t>
              </a:r>
              <a:br>
                <a:rPr lang="en-US" sz="1200" b="1" dirty="0">
                  <a:latin typeface="+mj-lt"/>
                </a:rPr>
              </a:br>
              <a:r>
                <a:rPr lang="en-US" sz="1200" b="1" dirty="0">
                  <a:latin typeface="+mj-lt"/>
                </a:rPr>
                <a:t>in 4 hours?</a:t>
              </a:r>
            </a:p>
          </p:txBody>
        </p:sp>
      </p:grpSp>
    </p:spTree>
    <p:extLst>
      <p:ext uri="{BB962C8B-B14F-4D97-AF65-F5344CB8AC3E}">
        <p14:creationId xmlns:p14="http://schemas.microsoft.com/office/powerpoint/2010/main" val="3935657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r>
              <a:rPr lang="en-US" sz="2400" dirty="0">
                <a:latin typeface="+mj-lt"/>
              </a:rPr>
              <a:t>As Long John Silver sailed north today, he noticed the temperature dropped 6 degrees every hour. How many degrees did the temperature drop in 4 hours?</a:t>
            </a:r>
          </a:p>
          <a:p>
            <a:r>
              <a:rPr lang="en-US" i="1" dirty="0">
                <a:latin typeface="Times New Roman" panose="02020603050405020304" pitchFamily="18" charset="0"/>
                <a:cs typeface="Times New Roman" panose="02020603050405020304" pitchFamily="18" charset="0"/>
              </a:rPr>
              <a:t>f</a:t>
            </a:r>
            <a:r>
              <a:rPr lang="en-US" sz="1600"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en-US" i="1" dirty="0">
                <a:solidFill>
                  <a:schemeClr val="accent4"/>
                </a:solidFill>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a:t>
            </a:r>
            <a:r>
              <a:rPr lang="en-US" dirty="0">
                <a:solidFill>
                  <a:schemeClr val="accent2"/>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a:solidFill>
                  <a:srgbClr val="0000FF"/>
                </a:solidFill>
                <a:latin typeface="Times New Roman" panose="02020603050405020304" pitchFamily="18" charset="0"/>
                <a:cs typeface="Times New Roman" panose="02020603050405020304" pitchFamily="18" charset="0"/>
              </a:rPr>
              <a:t>–6</a:t>
            </a:r>
            <a:r>
              <a:rPr lang="en-US" i="1" dirty="0">
                <a:solidFill>
                  <a:srgbClr val="0000FF"/>
                </a:solidFill>
                <a:latin typeface="Times New Roman" panose="02020603050405020304" pitchFamily="18" charset="0"/>
                <a:cs typeface="Times New Roman" panose="02020603050405020304" pitchFamily="18" charset="0"/>
              </a:rPr>
              <a:t>x</a:t>
            </a:r>
          </a:p>
          <a:p>
            <a:r>
              <a:rPr lang="en-US" i="1" dirty="0">
                <a:latin typeface="Times New Roman" panose="02020603050405020304" pitchFamily="18" charset="0"/>
                <a:cs typeface="Times New Roman" panose="02020603050405020304" pitchFamily="18" charset="0"/>
              </a:rPr>
              <a:t>f</a:t>
            </a:r>
            <a:r>
              <a:rPr lang="en-US" sz="1600"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en-US" dirty="0">
                <a:solidFill>
                  <a:schemeClr val="accent4"/>
                </a:solidFill>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a:t>
            </a:r>
            <a:r>
              <a:rPr lang="en-US" dirty="0">
                <a:solidFill>
                  <a:schemeClr val="accent2"/>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a:solidFill>
                  <a:srgbClr val="0000FF"/>
                </a:solidFill>
                <a:latin typeface="Times New Roman" panose="02020603050405020304" pitchFamily="18" charset="0"/>
                <a:cs typeface="Times New Roman" panose="02020603050405020304" pitchFamily="18" charset="0"/>
              </a:rPr>
              <a:t>–24</a:t>
            </a:r>
            <a:r>
              <a:rPr lang="en-US" dirty="0">
                <a:latin typeface="Times New Roman" panose="02020603050405020304" pitchFamily="18" charset="0"/>
                <a:cs typeface="Times New Roman" panose="02020603050405020304" pitchFamily="18" charset="0"/>
              </a:rPr>
              <a:t>  </a:t>
            </a:r>
            <a:r>
              <a:rPr lang="en-US" dirty="0"/>
              <a:t>means that after </a:t>
            </a:r>
            <a:r>
              <a:rPr lang="en-US" dirty="0">
                <a:solidFill>
                  <a:schemeClr val="accent4"/>
                </a:solidFill>
                <a:latin typeface="Times New Roman" panose="02020603050405020304" pitchFamily="18" charset="0"/>
                <a:cs typeface="Times New Roman" panose="02020603050405020304" pitchFamily="18" charset="0"/>
              </a:rPr>
              <a:t>4</a:t>
            </a:r>
            <a:r>
              <a:rPr lang="en-US" dirty="0">
                <a:solidFill>
                  <a:schemeClr val="accent4"/>
                </a:solidFill>
              </a:rPr>
              <a:t> hours</a:t>
            </a:r>
            <a:r>
              <a:rPr lang="en-US" dirty="0"/>
              <a:t>, the temperature has </a:t>
            </a:r>
            <a:r>
              <a:rPr lang="en-US" dirty="0">
                <a:solidFill>
                  <a:srgbClr val="0000FF"/>
                </a:solidFill>
              </a:rPr>
              <a:t>dropped </a:t>
            </a:r>
            <a:r>
              <a:rPr lang="en-US" dirty="0">
                <a:solidFill>
                  <a:srgbClr val="0000FF"/>
                </a:solidFill>
                <a:latin typeface="Times New Roman" panose="02020603050405020304" pitchFamily="18" charset="0"/>
                <a:cs typeface="Times New Roman" panose="02020603050405020304" pitchFamily="18" charset="0"/>
              </a:rPr>
              <a:t>24</a:t>
            </a:r>
            <a:r>
              <a:rPr lang="en-US" dirty="0">
                <a:solidFill>
                  <a:srgbClr val="0000FF"/>
                </a:solidFill>
              </a:rPr>
              <a:t>°</a:t>
            </a:r>
            <a:r>
              <a:rPr lang="en-US" dirty="0"/>
              <a:t>.</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Function Notation: Card Matching</a:t>
            </a:r>
          </a:p>
        </p:txBody>
      </p:sp>
    </p:spTree>
    <p:extLst>
      <p:ext uri="{BB962C8B-B14F-4D97-AF65-F5344CB8AC3E}">
        <p14:creationId xmlns:p14="http://schemas.microsoft.com/office/powerpoint/2010/main" val="36024082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5693834" y="1680632"/>
            <a:ext cx="2992966" cy="3062817"/>
          </a:xfrm>
        </p:spPr>
        <p:txBody>
          <a:bodyPr/>
          <a:lstStyle/>
          <a:p>
            <a:pPr marL="0" indent="0">
              <a:buNone/>
            </a:pPr>
            <a:r>
              <a:rPr lang="en-US" dirty="0"/>
              <a:t>output = 2(input) + 1</a:t>
            </a:r>
          </a:p>
          <a:p>
            <a:pPr marL="0" indent="0">
              <a:buNone/>
            </a:pPr>
            <a:r>
              <a:rPr lang="en-US" i="1" dirty="0">
                <a:latin typeface="Times New Roman" panose="02020603050405020304" pitchFamily="18" charset="0"/>
                <a:cs typeface="Times New Roman" panose="02020603050405020304" pitchFamily="18" charset="0"/>
              </a:rPr>
              <a:t>          y</a:t>
            </a:r>
            <a:r>
              <a:rPr lang="en-US" dirty="0"/>
              <a:t> = 2</a:t>
            </a:r>
            <a:r>
              <a:rPr lang="en-US" i="1" dirty="0">
                <a:latin typeface="Times New Roman" panose="02020603050405020304" pitchFamily="18" charset="0"/>
                <a:cs typeface="Times New Roman" panose="02020603050405020304" pitchFamily="18" charset="0"/>
              </a:rPr>
              <a:t>x</a:t>
            </a:r>
            <a:r>
              <a:rPr lang="en-US" dirty="0"/>
              <a:t> + 1</a:t>
            </a:r>
          </a:p>
          <a:p>
            <a:pPr marL="0" indent="0">
              <a:buNone/>
            </a:pPr>
            <a:r>
              <a:rPr lang="en-US" i="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    f</a:t>
            </a:r>
            <a:r>
              <a:rPr lang="en-US" sz="1100"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a:t>
            </a:r>
            <a:r>
              <a:rPr lang="en-US" dirty="0"/>
              <a:t>= 2</a:t>
            </a:r>
            <a:r>
              <a:rPr lang="en-US" i="1" dirty="0">
                <a:latin typeface="Times New Roman" panose="02020603050405020304" pitchFamily="18" charset="0"/>
                <a:cs typeface="Times New Roman" panose="02020603050405020304" pitchFamily="18" charset="0"/>
              </a:rPr>
              <a:t>x </a:t>
            </a:r>
            <a:r>
              <a:rPr lang="en-US" dirty="0"/>
              <a:t>+ 1</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Function Notation: What’s My Function?</a:t>
            </a:r>
          </a:p>
        </p:txBody>
      </p:sp>
      <p:grpSp>
        <p:nvGrpSpPr>
          <p:cNvPr id="4" name="Group 3">
            <a:extLst>
              <a:ext uri="{FF2B5EF4-FFF2-40B4-BE49-F238E27FC236}">
                <a16:creationId xmlns:a16="http://schemas.microsoft.com/office/drawing/2014/main" id="{C1803B82-5650-F58C-A4A1-86341DDB46EA}"/>
              </a:ext>
            </a:extLst>
          </p:cNvPr>
          <p:cNvGrpSpPr/>
          <p:nvPr/>
        </p:nvGrpSpPr>
        <p:grpSpPr>
          <a:xfrm>
            <a:off x="457200" y="1275703"/>
            <a:ext cx="4741333" cy="3555999"/>
            <a:chOff x="457200" y="1275703"/>
            <a:chExt cx="4741333" cy="3555999"/>
          </a:xfrm>
        </p:grpSpPr>
        <p:pic>
          <p:nvPicPr>
            <p:cNvPr id="5" name="Picture 4" descr="A drawing of a car&#10;&#10;Description automatically generated with low confidence">
              <a:extLst>
                <a:ext uri="{FF2B5EF4-FFF2-40B4-BE49-F238E27FC236}">
                  <a16:creationId xmlns:a16="http://schemas.microsoft.com/office/drawing/2014/main" id="{E7FE2FC1-A6EF-C550-DD4D-1D9E9C9788D2}"/>
                </a:ext>
              </a:extLst>
            </p:cNvPr>
            <p:cNvPicPr>
              <a:picLocks noChangeAspect="1"/>
            </p:cNvPicPr>
            <p:nvPr/>
          </p:nvPicPr>
          <p:blipFill>
            <a:blip r:embed="rId3"/>
            <a:stretch>
              <a:fillRect/>
            </a:stretch>
          </p:blipFill>
          <p:spPr>
            <a:xfrm>
              <a:off x="457200" y="1275703"/>
              <a:ext cx="4741333" cy="3555999"/>
            </a:xfrm>
            <a:prstGeom prst="rect">
              <a:avLst/>
            </a:prstGeom>
          </p:spPr>
        </p:pic>
        <p:sp>
          <p:nvSpPr>
            <p:cNvPr id="6" name="Rectangle 5">
              <a:extLst>
                <a:ext uri="{FF2B5EF4-FFF2-40B4-BE49-F238E27FC236}">
                  <a16:creationId xmlns:a16="http://schemas.microsoft.com/office/drawing/2014/main" id="{AACBA66E-3794-D3C4-2853-CE360C512B3A}"/>
                </a:ext>
              </a:extLst>
            </p:cNvPr>
            <p:cNvSpPr/>
            <p:nvPr/>
          </p:nvSpPr>
          <p:spPr>
            <a:xfrm>
              <a:off x="553091" y="1680633"/>
              <a:ext cx="1093675" cy="721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rPr>
                <a:t>input</a:t>
              </a:r>
            </a:p>
          </p:txBody>
        </p:sp>
        <p:sp>
          <p:nvSpPr>
            <p:cNvPr id="7" name="Rectangle 6">
              <a:extLst>
                <a:ext uri="{FF2B5EF4-FFF2-40B4-BE49-F238E27FC236}">
                  <a16:creationId xmlns:a16="http://schemas.microsoft.com/office/drawing/2014/main" id="{76BD7DDE-1E22-5473-D649-C2E9CB4E9208}"/>
                </a:ext>
              </a:extLst>
            </p:cNvPr>
            <p:cNvSpPr/>
            <p:nvPr/>
          </p:nvSpPr>
          <p:spPr>
            <a:xfrm>
              <a:off x="3935530" y="4072467"/>
              <a:ext cx="1093675" cy="721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rPr>
                <a:t>output</a:t>
              </a:r>
            </a:p>
          </p:txBody>
        </p:sp>
      </p:grpSp>
      <p:sp>
        <p:nvSpPr>
          <p:cNvPr id="8" name="Rectangle 7">
            <a:extLst>
              <a:ext uri="{FF2B5EF4-FFF2-40B4-BE49-F238E27FC236}">
                <a16:creationId xmlns:a16="http://schemas.microsoft.com/office/drawing/2014/main" id="{AE0F96F3-C964-5DA2-B0A6-F6F641B688F1}"/>
              </a:ext>
            </a:extLst>
          </p:cNvPr>
          <p:cNvSpPr/>
          <p:nvPr/>
        </p:nvSpPr>
        <p:spPr>
          <a:xfrm>
            <a:off x="1498600" y="3003759"/>
            <a:ext cx="2082799" cy="982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4"/>
                </a:solidFill>
              </a:rPr>
              <a:t>2(input) + 1</a:t>
            </a:r>
          </a:p>
        </p:txBody>
      </p:sp>
    </p:spTree>
    <p:extLst>
      <p:ext uri="{BB962C8B-B14F-4D97-AF65-F5344CB8AC3E}">
        <p14:creationId xmlns:p14="http://schemas.microsoft.com/office/powerpoint/2010/main" val="30239593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3" name="Title 2">
            <a:extLst>
              <a:ext uri="{FF2B5EF4-FFF2-40B4-BE49-F238E27FC236}">
                <a16:creationId xmlns:a16="http://schemas.microsoft.com/office/drawing/2014/main" id="{C1FBCA28-140F-8A42-9364-1ED04BA0B6E2}"/>
              </a:ext>
            </a:extLst>
          </p:cNvPr>
          <p:cNvSpPr>
            <a:spLocks noGrp="1"/>
          </p:cNvSpPr>
          <p:nvPr>
            <p:ph type="ctrTitle"/>
          </p:nvPr>
        </p:nvSpPr>
        <p:spPr/>
        <p:txBody>
          <a:bodyPr/>
          <a:lstStyle/>
          <a:p>
            <a:r>
              <a:rPr lang="en-US" dirty="0"/>
              <a:t>Shiver Me Functions!</a:t>
            </a:r>
          </a:p>
        </p:txBody>
      </p:sp>
      <p:sp>
        <p:nvSpPr>
          <p:cNvPr id="4" name="Subtitle 3">
            <a:extLst>
              <a:ext uri="{FF2B5EF4-FFF2-40B4-BE49-F238E27FC236}">
                <a16:creationId xmlns:a16="http://schemas.microsoft.com/office/drawing/2014/main" id="{AD9A7854-D128-194F-AB89-C5ADDB206B0D}"/>
              </a:ext>
            </a:extLst>
          </p:cNvPr>
          <p:cNvSpPr>
            <a:spLocks noGrp="1"/>
          </p:cNvSpPr>
          <p:nvPr>
            <p:ph type="subTitle" idx="1"/>
          </p:nvPr>
        </p:nvSpPr>
        <p:spPr/>
        <p:txBody>
          <a:bodyPr/>
          <a:lstStyle/>
          <a:p>
            <a:r>
              <a:rPr lang="en-US" dirty="0"/>
              <a:t>Function Notation</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r>
              <a:rPr lang="en-US" dirty="0"/>
              <a:t>Given: </a:t>
            </a:r>
            <a:r>
              <a:rPr lang="en-US" i="1" dirty="0">
                <a:latin typeface="Times New Roman" panose="02020603050405020304" pitchFamily="18" charset="0"/>
                <a:cs typeface="Times New Roman" panose="02020603050405020304" pitchFamily="18" charset="0"/>
              </a:rPr>
              <a:t>f</a:t>
            </a:r>
            <a:r>
              <a:rPr lang="en-US" sz="1600"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 (2</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 5) + (–4</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+ 2)</a:t>
            </a:r>
          </a:p>
          <a:p>
            <a:r>
              <a:rPr lang="en-US" dirty="0"/>
              <a:t>Find: </a:t>
            </a:r>
            <a:r>
              <a:rPr lang="en-US" i="1" dirty="0">
                <a:latin typeface="Times New Roman" panose="02020603050405020304" pitchFamily="18" charset="0"/>
                <a:cs typeface="Times New Roman" panose="02020603050405020304" pitchFamily="18" charset="0"/>
              </a:rPr>
              <a:t>f</a:t>
            </a:r>
            <a:r>
              <a:rPr lang="en-US" sz="1600"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(3)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Function Notation: Example 1</a:t>
            </a:r>
          </a:p>
        </p:txBody>
      </p:sp>
    </p:spTree>
    <p:extLst>
      <p:ext uri="{BB962C8B-B14F-4D97-AF65-F5344CB8AC3E}">
        <p14:creationId xmlns:p14="http://schemas.microsoft.com/office/powerpoint/2010/main" val="42150948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r>
              <a:rPr lang="en-US" dirty="0"/>
              <a:t>Given: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 (–2x + 8) – (5x – 2)</a:t>
            </a:r>
          </a:p>
          <a:p>
            <a:r>
              <a:rPr lang="en-US" dirty="0"/>
              <a:t>Find: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(–3)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Function Notation: Example 2</a:t>
            </a:r>
          </a:p>
        </p:txBody>
      </p:sp>
    </p:spTree>
    <p:extLst>
      <p:ext uri="{BB962C8B-B14F-4D97-AF65-F5344CB8AC3E}">
        <p14:creationId xmlns:p14="http://schemas.microsoft.com/office/powerpoint/2010/main" val="9269548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r>
              <a:rPr lang="en-US" dirty="0"/>
              <a:t>Given: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 (3x – 2)·(–2x + 4)</a:t>
            </a:r>
          </a:p>
          <a:p>
            <a:r>
              <a:rPr lang="en-US" dirty="0"/>
              <a:t>Find: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(2)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Function Notation: Example 3</a:t>
            </a:r>
          </a:p>
        </p:txBody>
      </p:sp>
    </p:spTree>
    <p:extLst>
      <p:ext uri="{BB962C8B-B14F-4D97-AF65-F5344CB8AC3E}">
        <p14:creationId xmlns:p14="http://schemas.microsoft.com/office/powerpoint/2010/main" val="59900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rate treasure map&#10;&#10;">
            <a:extLst>
              <a:ext uri="{FF2B5EF4-FFF2-40B4-BE49-F238E27FC236}">
                <a16:creationId xmlns:a16="http://schemas.microsoft.com/office/drawing/2014/main" id="{141C2375-B4AF-FADD-E861-89918A343FC6}"/>
              </a:ext>
            </a:extLst>
          </p:cNvPr>
          <p:cNvPicPr>
            <a:picLocks noChangeAspect="1"/>
          </p:cNvPicPr>
          <p:nvPr/>
        </p:nvPicPr>
        <p:blipFill>
          <a:blip r:embed="rId3">
            <a:alphaModFix amt="13000"/>
          </a:blip>
          <a:stretch>
            <a:fillRect/>
          </a:stretch>
        </p:blipFill>
        <p:spPr>
          <a:xfrm>
            <a:off x="-128187" y="-459158"/>
            <a:ext cx="9443103" cy="6295402"/>
          </a:xfrm>
          <a:prstGeom prst="rect">
            <a:avLst/>
          </a:prstGeom>
          <a:ln>
            <a:noFill/>
          </a:ln>
          <a:effectLst>
            <a:softEdge rad="112500"/>
          </a:effectLst>
        </p:spPr>
      </p:pic>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pPr marL="0" indent="0">
              <a:buNone/>
            </a:pPr>
            <a:r>
              <a:rPr lang="en-US" dirty="0"/>
              <a:t>You are with a group of sailors who are on a voyage to find the missing treasure map. It is your job as the captain to find the keys to retrieve the map that leads you to your destiny.</a:t>
            </a:r>
          </a:p>
          <a:p>
            <a:endParaRPr lang="en-US" dirty="0"/>
          </a:p>
          <a:p>
            <a:pPr marL="0" indent="0" algn="ctr">
              <a:buNone/>
            </a:pPr>
            <a:r>
              <a:rPr lang="en-US" b="1" dirty="0">
                <a:solidFill>
                  <a:schemeClr val="bg2">
                    <a:lumMod val="50000"/>
                  </a:schemeClr>
                </a:solidFill>
              </a:rPr>
              <a:t>Will you get to the treasure map first?</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Can You Find the Treasure Map?</a:t>
            </a:r>
          </a:p>
        </p:txBody>
      </p:sp>
    </p:spTree>
    <p:extLst>
      <p:ext uri="{BB962C8B-B14F-4D97-AF65-F5344CB8AC3E}">
        <p14:creationId xmlns:p14="http://schemas.microsoft.com/office/powerpoint/2010/main" val="25077753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pPr marL="0" indent="0">
              <a:buNone/>
            </a:pPr>
            <a:r>
              <a:rPr lang="en-US" dirty="0"/>
              <a:t>Find the clues to get the keys to the three locks.</a:t>
            </a:r>
          </a:p>
          <a:p>
            <a:r>
              <a:rPr lang="en-US" dirty="0"/>
              <a:t>“clue” – the challenge you must complete to get the key</a:t>
            </a:r>
          </a:p>
          <a:p>
            <a:r>
              <a:rPr lang="en-US" dirty="0"/>
              <a:t>“key” – a code (arrangement of letters)</a:t>
            </a:r>
          </a:p>
          <a:p>
            <a:r>
              <a:rPr lang="en-US" dirty="0"/>
              <a:t>“locks” – where you put the keys (in the Google Form)</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Digital Breakout: Treasure Map Hunt</a:t>
            </a:r>
          </a:p>
        </p:txBody>
      </p:sp>
      <p:pic>
        <p:nvPicPr>
          <p:cNvPr id="2" name="Picture 1" descr="Pirate treasure map&#10;&#10;">
            <a:extLst>
              <a:ext uri="{FF2B5EF4-FFF2-40B4-BE49-F238E27FC236}">
                <a16:creationId xmlns:a16="http://schemas.microsoft.com/office/drawing/2014/main" id="{68D3C0EA-4B42-62D2-68D3-C4E98AA42306}"/>
              </a:ext>
            </a:extLst>
          </p:cNvPr>
          <p:cNvPicPr>
            <a:picLocks noChangeAspect="1"/>
          </p:cNvPicPr>
          <p:nvPr/>
        </p:nvPicPr>
        <p:blipFill>
          <a:blip r:embed="rId3">
            <a:alphaModFix amt="13000"/>
          </a:blip>
          <a:stretch>
            <a:fillRect/>
          </a:stretch>
        </p:blipFill>
        <p:spPr>
          <a:xfrm>
            <a:off x="-128187" y="-459158"/>
            <a:ext cx="9443103" cy="6295402"/>
          </a:xfrm>
          <a:prstGeom prst="rect">
            <a:avLst/>
          </a:prstGeom>
          <a:ln>
            <a:noFill/>
          </a:ln>
          <a:effectLst>
            <a:softEdge rad="112500"/>
          </a:effectLst>
        </p:spPr>
      </p:pic>
    </p:spTree>
    <p:extLst>
      <p:ext uri="{BB962C8B-B14F-4D97-AF65-F5344CB8AC3E}">
        <p14:creationId xmlns:p14="http://schemas.microsoft.com/office/powerpoint/2010/main" val="324615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rate treasure map&#10;&#10;">
            <a:extLst>
              <a:ext uri="{FF2B5EF4-FFF2-40B4-BE49-F238E27FC236}">
                <a16:creationId xmlns:a16="http://schemas.microsoft.com/office/drawing/2014/main" id="{45B5A75F-1443-226C-9968-01A16726229E}"/>
              </a:ext>
            </a:extLst>
          </p:cNvPr>
          <p:cNvPicPr>
            <a:picLocks noChangeAspect="1"/>
          </p:cNvPicPr>
          <p:nvPr/>
        </p:nvPicPr>
        <p:blipFill>
          <a:blip r:embed="rId3">
            <a:alphaModFix amt="13000"/>
          </a:blip>
          <a:stretch>
            <a:fillRect/>
          </a:stretch>
        </p:blipFill>
        <p:spPr>
          <a:xfrm>
            <a:off x="-128187" y="-459158"/>
            <a:ext cx="9443103" cy="6295402"/>
          </a:xfrm>
          <a:prstGeom prst="rect">
            <a:avLst/>
          </a:prstGeom>
          <a:ln>
            <a:noFill/>
          </a:ln>
          <a:effectLst>
            <a:softEdge rad="112500"/>
          </a:effectLst>
        </p:spPr>
      </p:pic>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lnSpcReduction="10000"/>
          </a:bodyPr>
          <a:lstStyle/>
          <a:p>
            <a:pPr marL="0" indent="0">
              <a:buNone/>
            </a:pPr>
            <a:r>
              <a:rPr lang="en-US" dirty="0"/>
              <a:t>Now it’s time for you to try to find the treasure map! See if you can find the keys for each of the three locks before someone else finds the map. </a:t>
            </a:r>
          </a:p>
          <a:p>
            <a:r>
              <a:rPr lang="en-US" dirty="0"/>
              <a:t>Go to: </a:t>
            </a:r>
            <a:r>
              <a:rPr lang="en-US" dirty="0">
                <a:solidFill>
                  <a:schemeClr val="accent2"/>
                </a:solidFill>
                <a:hlinkClick r:id="rId4">
                  <a:extLst>
                    <a:ext uri="{A12FA001-AC4F-418D-AE19-62706E023703}">
                      <ahyp:hlinkClr xmlns:ahyp="http://schemas.microsoft.com/office/drawing/2018/hyperlinkcolor" val="tx"/>
                    </a:ext>
                  </a:extLst>
                </a:hlinkClick>
              </a:rPr>
              <a:t>https://bit.ly/treasurehuntbreakout</a:t>
            </a:r>
            <a:r>
              <a:rPr lang="en-US" dirty="0"/>
              <a:t>.</a:t>
            </a:r>
          </a:p>
          <a:p>
            <a:pPr marL="0" indent="0">
              <a:buNone/>
            </a:pPr>
            <a:endParaRPr lang="en-US" dirty="0"/>
          </a:p>
          <a:p>
            <a:pPr marL="0" indent="0">
              <a:buNone/>
            </a:pPr>
            <a:r>
              <a:rPr lang="en-US" dirty="0"/>
              <a:t>On your handout, record:</a:t>
            </a:r>
          </a:p>
          <a:p>
            <a:r>
              <a:rPr lang="en-US" dirty="0"/>
              <a:t>Each clue location, the corresponding key, and how you found the key (show your mathematic work).</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Digital Breakout: Treasure Map Hunt</a:t>
            </a:r>
          </a:p>
        </p:txBody>
      </p:sp>
    </p:spTree>
    <p:extLst>
      <p:ext uri="{BB962C8B-B14F-4D97-AF65-F5344CB8AC3E}">
        <p14:creationId xmlns:p14="http://schemas.microsoft.com/office/powerpoint/2010/main" val="13173820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r>
              <a:rPr lang="en-US" dirty="0"/>
              <a:t>Work with a partner to answer the questions on the handout using the three given functions: </a:t>
            </a:r>
            <a:br>
              <a:rPr lang="en-US" dirty="0"/>
            </a:br>
            <a:r>
              <a:rPr lang="en-US" i="1" dirty="0">
                <a:latin typeface="Times New Roman" panose="02020603050405020304" pitchFamily="18" charset="0"/>
                <a:cs typeface="Times New Roman" panose="02020603050405020304" pitchFamily="18" charset="0"/>
              </a:rPr>
              <a:t>f</a:t>
            </a:r>
            <a:r>
              <a:rPr lang="en-US" sz="1100"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and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a:t>
            </a:r>
          </a:p>
          <a:p>
            <a:r>
              <a:rPr lang="en-US" dirty="0"/>
              <a:t>Read each question carefully.</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Using Function Notation</a:t>
            </a:r>
          </a:p>
        </p:txBody>
      </p:sp>
    </p:spTree>
    <p:extLst>
      <p:ext uri="{BB962C8B-B14F-4D97-AF65-F5344CB8AC3E}">
        <p14:creationId xmlns:p14="http://schemas.microsoft.com/office/powerpoint/2010/main" val="22112628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200" y="1309352"/>
            <a:ext cx="5273040" cy="3434098"/>
          </a:xfrm>
        </p:spPr>
        <p:txBody>
          <a:bodyPr/>
          <a:lstStyle/>
          <a:p>
            <a:r>
              <a:rPr lang="en-US" dirty="0"/>
              <a:t>If </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a:t>
            </a:r>
            <a:r>
              <a:rPr lang="en-US" dirty="0"/>
              <a:t> is the number of captain’s hats you can buy for </a:t>
            </a:r>
            <a:r>
              <a:rPr lang="en-US" i="1" dirty="0">
                <a:latin typeface="Times New Roman" panose="02020603050405020304" pitchFamily="18" charset="0"/>
                <a:cs typeface="Times New Roman" panose="02020603050405020304" pitchFamily="18" charset="0"/>
              </a:rPr>
              <a:t>x</a:t>
            </a:r>
            <a:r>
              <a:rPr lang="en-US" dirty="0"/>
              <a:t> gold coins, what does </a:t>
            </a: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(36) = 4</a:t>
            </a:r>
            <a:r>
              <a:rPr lang="en-US" dirty="0"/>
              <a:t> represent?</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Exit Ticket</a:t>
            </a:r>
          </a:p>
        </p:txBody>
      </p:sp>
      <p:pic>
        <p:nvPicPr>
          <p:cNvPr id="5" name="Picture 4" descr="A picture containing text, sign, picture frame&#10;&#10;Description automatically generated">
            <a:extLst>
              <a:ext uri="{FF2B5EF4-FFF2-40B4-BE49-F238E27FC236}">
                <a16:creationId xmlns:a16="http://schemas.microsoft.com/office/drawing/2014/main" id="{FE674402-542C-1DF9-D945-D5A0EA394736}"/>
              </a:ext>
            </a:extLst>
          </p:cNvPr>
          <p:cNvPicPr>
            <a:picLocks noChangeAspect="1"/>
          </p:cNvPicPr>
          <p:nvPr/>
        </p:nvPicPr>
        <p:blipFill>
          <a:blip r:embed="rId3"/>
          <a:stretch>
            <a:fillRect/>
          </a:stretch>
        </p:blipFill>
        <p:spPr>
          <a:xfrm>
            <a:off x="5730240" y="735872"/>
            <a:ext cx="2956560" cy="1998801"/>
          </a:xfrm>
          <a:prstGeom prst="rect">
            <a:avLst/>
          </a:prstGeom>
        </p:spPr>
      </p:pic>
    </p:spTree>
    <p:extLst>
      <p:ext uri="{BB962C8B-B14F-4D97-AF65-F5344CB8AC3E}">
        <p14:creationId xmlns:p14="http://schemas.microsoft.com/office/powerpoint/2010/main" val="38332890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57200" y="1309352"/>
            <a:ext cx="5273040" cy="3434098"/>
          </a:xfrm>
        </p:spPr>
        <p:txBody>
          <a:bodyPr/>
          <a:lstStyle/>
          <a:p>
            <a:pPr marL="0" indent="0">
              <a:buNone/>
            </a:pPr>
            <a:r>
              <a:rPr lang="en-US"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(36) = 4</a:t>
            </a:r>
            <a:r>
              <a:rPr lang="en-US" dirty="0"/>
              <a:t> means that for 36 gold coins, I can buy 4 captain’s hats.</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Exit Ticket (Sample Response)</a:t>
            </a:r>
          </a:p>
        </p:txBody>
      </p:sp>
      <p:pic>
        <p:nvPicPr>
          <p:cNvPr id="5" name="Picture 4" descr="A picture containing text, sign, picture frame&#10;&#10;Description automatically generated">
            <a:extLst>
              <a:ext uri="{FF2B5EF4-FFF2-40B4-BE49-F238E27FC236}">
                <a16:creationId xmlns:a16="http://schemas.microsoft.com/office/drawing/2014/main" id="{FE674402-542C-1DF9-D945-D5A0EA394736}"/>
              </a:ext>
            </a:extLst>
          </p:cNvPr>
          <p:cNvPicPr>
            <a:picLocks noChangeAspect="1"/>
          </p:cNvPicPr>
          <p:nvPr/>
        </p:nvPicPr>
        <p:blipFill>
          <a:blip r:embed="rId3"/>
          <a:stretch>
            <a:fillRect/>
          </a:stretch>
        </p:blipFill>
        <p:spPr>
          <a:xfrm>
            <a:off x="5730240" y="735872"/>
            <a:ext cx="2956560" cy="1998801"/>
          </a:xfrm>
          <a:prstGeom prst="rect">
            <a:avLst/>
          </a:prstGeom>
        </p:spPr>
      </p:pic>
    </p:spTree>
    <p:extLst>
      <p:ext uri="{BB962C8B-B14F-4D97-AF65-F5344CB8AC3E}">
        <p14:creationId xmlns:p14="http://schemas.microsoft.com/office/powerpoint/2010/main" val="35700875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F43316-D303-40EC-B829-211C2BCBE67B}"/>
              </a:ext>
            </a:extLst>
          </p:cNvPr>
          <p:cNvSpPr>
            <a:spLocks noGrp="1"/>
          </p:cNvSpPr>
          <p:nvPr>
            <p:ph type="title"/>
          </p:nvPr>
        </p:nvSpPr>
        <p:spPr/>
        <p:txBody>
          <a:bodyPr/>
          <a:lstStyle/>
          <a:p>
            <a:r>
              <a:rPr lang="en-US" dirty="0"/>
              <a:t>Essential Question</a:t>
            </a:r>
          </a:p>
        </p:txBody>
      </p:sp>
      <p:sp>
        <p:nvSpPr>
          <p:cNvPr id="5" name="Text Placeholder 4">
            <a:extLst>
              <a:ext uri="{FF2B5EF4-FFF2-40B4-BE49-F238E27FC236}">
                <a16:creationId xmlns:a16="http://schemas.microsoft.com/office/drawing/2014/main" id="{72349D1D-F9F5-4708-9845-24D99C47096D}"/>
              </a:ext>
            </a:extLst>
          </p:cNvPr>
          <p:cNvSpPr>
            <a:spLocks noGrp="1"/>
          </p:cNvSpPr>
          <p:nvPr>
            <p:ph type="body" idx="1"/>
          </p:nvPr>
        </p:nvSpPr>
        <p:spPr/>
        <p:txBody>
          <a:bodyPr/>
          <a:lstStyle/>
          <a:p>
            <a:pPr marL="55563" indent="0">
              <a:buNone/>
            </a:pPr>
            <a:r>
              <a:rPr lang="en-US" dirty="0"/>
              <a:t>What can you represent with function notation?</a:t>
            </a:r>
          </a:p>
        </p:txBody>
      </p:sp>
    </p:spTree>
    <p:extLst>
      <p:ext uri="{BB962C8B-B14F-4D97-AF65-F5344CB8AC3E}">
        <p14:creationId xmlns:p14="http://schemas.microsoft.com/office/powerpoint/2010/main" val="35263770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8575D-3662-4A13-BACA-E7044AD3F40A}"/>
              </a:ext>
            </a:extLst>
          </p:cNvPr>
          <p:cNvSpPr>
            <a:spLocks noGrp="1"/>
          </p:cNvSpPr>
          <p:nvPr>
            <p:ph type="title"/>
          </p:nvPr>
        </p:nvSpPr>
        <p:spPr/>
        <p:txBody>
          <a:bodyPr/>
          <a:lstStyle/>
          <a:p>
            <a:r>
              <a:rPr lang="en-US" dirty="0"/>
              <a:t>Lesson Objectives</a:t>
            </a:r>
          </a:p>
        </p:txBody>
      </p:sp>
      <p:sp>
        <p:nvSpPr>
          <p:cNvPr id="3" name="Text Placeholder 2">
            <a:extLst>
              <a:ext uri="{FF2B5EF4-FFF2-40B4-BE49-F238E27FC236}">
                <a16:creationId xmlns:a16="http://schemas.microsoft.com/office/drawing/2014/main" id="{4F574266-61E7-4912-8A51-C9B03DDB652F}"/>
              </a:ext>
            </a:extLst>
          </p:cNvPr>
          <p:cNvSpPr>
            <a:spLocks noGrp="1"/>
          </p:cNvSpPr>
          <p:nvPr>
            <p:ph type="body" idx="1"/>
          </p:nvPr>
        </p:nvSpPr>
        <p:spPr>
          <a:xfrm>
            <a:off x="530352" y="2028498"/>
            <a:ext cx="7772400" cy="2422852"/>
          </a:xfrm>
        </p:spPr>
        <p:txBody>
          <a:bodyPr>
            <a:normAutofit/>
          </a:bodyPr>
          <a:lstStyle/>
          <a:p>
            <a:r>
              <a:rPr lang="en-US" dirty="0"/>
              <a:t>Evaluate a function using function notation.</a:t>
            </a:r>
          </a:p>
          <a:p>
            <a:r>
              <a:rPr lang="en-US" dirty="0"/>
              <a:t>Interpret the meaning of something written with function notation.</a:t>
            </a:r>
          </a:p>
          <a:p>
            <a:r>
              <a:rPr lang="en-US" dirty="0"/>
              <a:t>Simplify polynomial expressions.</a:t>
            </a:r>
          </a:p>
        </p:txBody>
      </p:sp>
    </p:spTree>
    <p:extLst>
      <p:ext uri="{BB962C8B-B14F-4D97-AF65-F5344CB8AC3E}">
        <p14:creationId xmlns:p14="http://schemas.microsoft.com/office/powerpoint/2010/main" val="14950541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3223758-5A58-28C7-B04B-78A916BCB90A}"/>
              </a:ext>
            </a:extLst>
          </p:cNvPr>
          <p:cNvGrpSpPr/>
          <p:nvPr/>
        </p:nvGrpSpPr>
        <p:grpSpPr>
          <a:xfrm>
            <a:off x="457200" y="1275703"/>
            <a:ext cx="3762886" cy="2822164"/>
            <a:chOff x="457200" y="1275703"/>
            <a:chExt cx="4741333" cy="3555999"/>
          </a:xfrm>
        </p:grpSpPr>
        <p:pic>
          <p:nvPicPr>
            <p:cNvPr id="7" name="Picture 6" descr="A drawing of a car&#10;&#10;Description automatically generated with low confidence">
              <a:extLst>
                <a:ext uri="{FF2B5EF4-FFF2-40B4-BE49-F238E27FC236}">
                  <a16:creationId xmlns:a16="http://schemas.microsoft.com/office/drawing/2014/main" id="{20209B5D-AB22-0040-0503-E245872A6868}"/>
                </a:ext>
              </a:extLst>
            </p:cNvPr>
            <p:cNvPicPr>
              <a:picLocks noChangeAspect="1"/>
            </p:cNvPicPr>
            <p:nvPr/>
          </p:nvPicPr>
          <p:blipFill>
            <a:blip r:embed="rId3"/>
            <a:stretch>
              <a:fillRect/>
            </a:stretch>
          </p:blipFill>
          <p:spPr>
            <a:xfrm>
              <a:off x="457200" y="1275703"/>
              <a:ext cx="4741333" cy="3555999"/>
            </a:xfrm>
            <a:prstGeom prst="rect">
              <a:avLst/>
            </a:prstGeom>
          </p:spPr>
        </p:pic>
        <p:sp>
          <p:nvSpPr>
            <p:cNvPr id="8" name="Rectangle 7">
              <a:extLst>
                <a:ext uri="{FF2B5EF4-FFF2-40B4-BE49-F238E27FC236}">
                  <a16:creationId xmlns:a16="http://schemas.microsoft.com/office/drawing/2014/main" id="{8B3A7118-2015-A665-B30F-E39EB8D47F0E}"/>
                </a:ext>
              </a:extLst>
            </p:cNvPr>
            <p:cNvSpPr/>
            <p:nvPr/>
          </p:nvSpPr>
          <p:spPr>
            <a:xfrm>
              <a:off x="553091" y="1680633"/>
              <a:ext cx="1093675" cy="721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accent4"/>
                  </a:solidFill>
                </a:rPr>
                <a:t>input</a:t>
              </a:r>
            </a:p>
          </p:txBody>
        </p:sp>
        <p:sp>
          <p:nvSpPr>
            <p:cNvPr id="9" name="Rectangle 8">
              <a:extLst>
                <a:ext uri="{FF2B5EF4-FFF2-40B4-BE49-F238E27FC236}">
                  <a16:creationId xmlns:a16="http://schemas.microsoft.com/office/drawing/2014/main" id="{14EBCA68-8FDF-2E98-9AB8-CC5FE3A37540}"/>
                </a:ext>
              </a:extLst>
            </p:cNvPr>
            <p:cNvSpPr/>
            <p:nvPr/>
          </p:nvSpPr>
          <p:spPr>
            <a:xfrm>
              <a:off x="3935530" y="4072467"/>
              <a:ext cx="1093675" cy="721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accent4"/>
                  </a:solidFill>
                </a:rPr>
                <a:t>output</a:t>
              </a:r>
            </a:p>
          </p:txBody>
        </p:sp>
      </p:grpSp>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4190564" y="1309352"/>
            <a:ext cx="4496235" cy="3434098"/>
          </a:xfrm>
        </p:spPr>
        <p:txBody>
          <a:bodyPr/>
          <a:lstStyle/>
          <a:p>
            <a:r>
              <a:rPr lang="en-US" dirty="0"/>
              <a:t>Work with a partner to determine what two operations were used to make the input into the output.</a:t>
            </a:r>
          </a:p>
          <a:p>
            <a:r>
              <a:rPr lang="en-US" dirty="0"/>
              <a:t>In your own words, describe how the machine would turn any input into an output.</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What’s My Function?</a:t>
            </a:r>
          </a:p>
        </p:txBody>
      </p:sp>
    </p:spTree>
    <p:extLst>
      <p:ext uri="{BB962C8B-B14F-4D97-AF65-F5344CB8AC3E}">
        <p14:creationId xmlns:p14="http://schemas.microsoft.com/office/powerpoint/2010/main" val="41870175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AF5D212-C992-9284-D638-4A48C1867811}"/>
              </a:ext>
            </a:extLst>
          </p:cNvPr>
          <p:cNvGrpSpPr/>
          <p:nvPr/>
        </p:nvGrpSpPr>
        <p:grpSpPr>
          <a:xfrm>
            <a:off x="457200" y="1275703"/>
            <a:ext cx="4741333" cy="3555999"/>
            <a:chOff x="457200" y="1275703"/>
            <a:chExt cx="4741333" cy="3555999"/>
          </a:xfrm>
        </p:grpSpPr>
        <p:pic>
          <p:nvPicPr>
            <p:cNvPr id="9" name="Picture 8" descr="A drawing of a car&#10;&#10;Description automatically generated with low confidence">
              <a:extLst>
                <a:ext uri="{FF2B5EF4-FFF2-40B4-BE49-F238E27FC236}">
                  <a16:creationId xmlns:a16="http://schemas.microsoft.com/office/drawing/2014/main" id="{C8EAD483-B651-59F8-A40D-0930581F01F0}"/>
                </a:ext>
              </a:extLst>
            </p:cNvPr>
            <p:cNvPicPr>
              <a:picLocks noChangeAspect="1"/>
            </p:cNvPicPr>
            <p:nvPr/>
          </p:nvPicPr>
          <p:blipFill>
            <a:blip r:embed="rId3"/>
            <a:stretch>
              <a:fillRect/>
            </a:stretch>
          </p:blipFill>
          <p:spPr>
            <a:xfrm>
              <a:off x="457200" y="1275703"/>
              <a:ext cx="4741333" cy="3555999"/>
            </a:xfrm>
            <a:prstGeom prst="rect">
              <a:avLst/>
            </a:prstGeom>
          </p:spPr>
        </p:pic>
        <p:sp>
          <p:nvSpPr>
            <p:cNvPr id="10" name="Rectangle 9">
              <a:extLst>
                <a:ext uri="{FF2B5EF4-FFF2-40B4-BE49-F238E27FC236}">
                  <a16:creationId xmlns:a16="http://schemas.microsoft.com/office/drawing/2014/main" id="{59A500F6-6363-E1CB-D482-BD22547049B5}"/>
                </a:ext>
              </a:extLst>
            </p:cNvPr>
            <p:cNvSpPr/>
            <p:nvPr/>
          </p:nvSpPr>
          <p:spPr>
            <a:xfrm>
              <a:off x="553091" y="1680633"/>
              <a:ext cx="1093675" cy="721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rPr>
                <a:t>input</a:t>
              </a:r>
            </a:p>
          </p:txBody>
        </p:sp>
        <p:sp>
          <p:nvSpPr>
            <p:cNvPr id="11" name="Rectangle 10">
              <a:extLst>
                <a:ext uri="{FF2B5EF4-FFF2-40B4-BE49-F238E27FC236}">
                  <a16:creationId xmlns:a16="http://schemas.microsoft.com/office/drawing/2014/main" id="{F9FC8601-4E02-85F9-B0DB-D50EFAAC11E3}"/>
                </a:ext>
              </a:extLst>
            </p:cNvPr>
            <p:cNvSpPr/>
            <p:nvPr/>
          </p:nvSpPr>
          <p:spPr>
            <a:xfrm>
              <a:off x="3935530" y="4072467"/>
              <a:ext cx="1093675" cy="721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rPr>
                <a:t>output</a:t>
              </a:r>
            </a:p>
          </p:txBody>
        </p:sp>
      </p:grpSp>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5731982" y="1309352"/>
            <a:ext cx="2954817" cy="3434098"/>
          </a:xfrm>
        </p:spPr>
        <p:txBody>
          <a:bodyPr/>
          <a:lstStyle/>
          <a:p>
            <a:r>
              <a:rPr lang="en-US" dirty="0"/>
              <a:t>Compare your answer with what you see here.</a:t>
            </a:r>
          </a:p>
          <a:p>
            <a:r>
              <a:rPr lang="en-US" dirty="0"/>
              <a:t>How could we write this algebraically?</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What’s My Function? (Sample Solution 1)</a:t>
            </a:r>
          </a:p>
        </p:txBody>
      </p:sp>
      <p:sp>
        <p:nvSpPr>
          <p:cNvPr id="6" name="Rectangle 5">
            <a:extLst>
              <a:ext uri="{FF2B5EF4-FFF2-40B4-BE49-F238E27FC236}">
                <a16:creationId xmlns:a16="http://schemas.microsoft.com/office/drawing/2014/main" id="{1115A7D2-D75B-09F1-DD05-6694F7A9227D}"/>
              </a:ext>
            </a:extLst>
          </p:cNvPr>
          <p:cNvSpPr/>
          <p:nvPr/>
        </p:nvSpPr>
        <p:spPr>
          <a:xfrm>
            <a:off x="1773456" y="3003759"/>
            <a:ext cx="1546642" cy="982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4"/>
                </a:solidFill>
              </a:rPr>
              <a:t>The input times 2, </a:t>
            </a:r>
            <a:br>
              <a:rPr lang="en-US" sz="2000" dirty="0">
                <a:solidFill>
                  <a:schemeClr val="accent4"/>
                </a:solidFill>
              </a:rPr>
            </a:br>
            <a:r>
              <a:rPr lang="en-US" sz="2000" dirty="0">
                <a:solidFill>
                  <a:schemeClr val="accent4"/>
                </a:solidFill>
              </a:rPr>
              <a:t>then add 1.</a:t>
            </a:r>
          </a:p>
        </p:txBody>
      </p:sp>
    </p:spTree>
    <p:extLst>
      <p:ext uri="{BB962C8B-B14F-4D97-AF65-F5344CB8AC3E}">
        <p14:creationId xmlns:p14="http://schemas.microsoft.com/office/powerpoint/2010/main" val="4913022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5708469" y="2065866"/>
            <a:ext cx="2978330" cy="2677583"/>
          </a:xfrm>
        </p:spPr>
        <p:txBody>
          <a:bodyPr/>
          <a:lstStyle/>
          <a:p>
            <a:pPr marL="0" indent="0">
              <a:buNone/>
            </a:pPr>
            <a:r>
              <a:rPr lang="en-US" dirty="0">
                <a:latin typeface="Times New Roman" panose="02020603050405020304" pitchFamily="18" charset="0"/>
                <a:cs typeface="Times New Roman" panose="02020603050405020304" pitchFamily="18" charset="0"/>
              </a:rPr>
              <a:t>output = 2(input) + 1</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What’s My Function? (Sample Solution 1)</a:t>
            </a:r>
          </a:p>
        </p:txBody>
      </p:sp>
      <p:grpSp>
        <p:nvGrpSpPr>
          <p:cNvPr id="6" name="Group 5">
            <a:extLst>
              <a:ext uri="{FF2B5EF4-FFF2-40B4-BE49-F238E27FC236}">
                <a16:creationId xmlns:a16="http://schemas.microsoft.com/office/drawing/2014/main" id="{81A670AB-23EE-16DE-28EB-0B395C9E04FC}"/>
              </a:ext>
            </a:extLst>
          </p:cNvPr>
          <p:cNvGrpSpPr/>
          <p:nvPr/>
        </p:nvGrpSpPr>
        <p:grpSpPr>
          <a:xfrm>
            <a:off x="457200" y="1275703"/>
            <a:ext cx="4741333" cy="3555999"/>
            <a:chOff x="457200" y="1275703"/>
            <a:chExt cx="4741333" cy="3555999"/>
          </a:xfrm>
        </p:grpSpPr>
        <p:pic>
          <p:nvPicPr>
            <p:cNvPr id="7" name="Picture 6" descr="A drawing of a car&#10;&#10;Description automatically generated with low confidence">
              <a:extLst>
                <a:ext uri="{FF2B5EF4-FFF2-40B4-BE49-F238E27FC236}">
                  <a16:creationId xmlns:a16="http://schemas.microsoft.com/office/drawing/2014/main" id="{FD9F8877-39B7-C1E6-4A7A-BEAA11DD0762}"/>
                </a:ext>
              </a:extLst>
            </p:cNvPr>
            <p:cNvPicPr>
              <a:picLocks noChangeAspect="1"/>
            </p:cNvPicPr>
            <p:nvPr/>
          </p:nvPicPr>
          <p:blipFill>
            <a:blip r:embed="rId3"/>
            <a:stretch>
              <a:fillRect/>
            </a:stretch>
          </p:blipFill>
          <p:spPr>
            <a:xfrm>
              <a:off x="457200" y="1275703"/>
              <a:ext cx="4741333" cy="3555999"/>
            </a:xfrm>
            <a:prstGeom prst="rect">
              <a:avLst/>
            </a:prstGeom>
          </p:spPr>
        </p:pic>
        <p:sp>
          <p:nvSpPr>
            <p:cNvPr id="8" name="Rectangle 7">
              <a:extLst>
                <a:ext uri="{FF2B5EF4-FFF2-40B4-BE49-F238E27FC236}">
                  <a16:creationId xmlns:a16="http://schemas.microsoft.com/office/drawing/2014/main" id="{3C2B0528-70EF-B3B5-0C81-FE6B325F120F}"/>
                </a:ext>
              </a:extLst>
            </p:cNvPr>
            <p:cNvSpPr/>
            <p:nvPr/>
          </p:nvSpPr>
          <p:spPr>
            <a:xfrm>
              <a:off x="553091" y="1680633"/>
              <a:ext cx="1093675" cy="721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rPr>
                <a:t>input</a:t>
              </a:r>
            </a:p>
          </p:txBody>
        </p:sp>
        <p:sp>
          <p:nvSpPr>
            <p:cNvPr id="9" name="Rectangle 8">
              <a:extLst>
                <a:ext uri="{FF2B5EF4-FFF2-40B4-BE49-F238E27FC236}">
                  <a16:creationId xmlns:a16="http://schemas.microsoft.com/office/drawing/2014/main" id="{7F886669-A396-D0A5-13C3-C349DAABAB75}"/>
                </a:ext>
              </a:extLst>
            </p:cNvPr>
            <p:cNvSpPr/>
            <p:nvPr/>
          </p:nvSpPr>
          <p:spPr>
            <a:xfrm>
              <a:off x="3935530" y="4072467"/>
              <a:ext cx="1093675" cy="721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rPr>
                <a:t>output</a:t>
              </a:r>
            </a:p>
          </p:txBody>
        </p:sp>
      </p:grpSp>
      <p:sp>
        <p:nvSpPr>
          <p:cNvPr id="10" name="Rectangle 9">
            <a:extLst>
              <a:ext uri="{FF2B5EF4-FFF2-40B4-BE49-F238E27FC236}">
                <a16:creationId xmlns:a16="http://schemas.microsoft.com/office/drawing/2014/main" id="{6D5EB256-CCD5-FEC2-BC6B-1B7E68FE54F4}"/>
              </a:ext>
            </a:extLst>
          </p:cNvPr>
          <p:cNvSpPr/>
          <p:nvPr/>
        </p:nvSpPr>
        <p:spPr>
          <a:xfrm>
            <a:off x="1773456" y="3003759"/>
            <a:ext cx="1546642" cy="982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4"/>
                </a:solidFill>
              </a:rPr>
              <a:t>The input times 2, </a:t>
            </a:r>
            <a:br>
              <a:rPr lang="en-US" sz="2000" dirty="0">
                <a:solidFill>
                  <a:schemeClr val="accent4"/>
                </a:solidFill>
              </a:rPr>
            </a:br>
            <a:r>
              <a:rPr lang="en-US" sz="2000" dirty="0">
                <a:solidFill>
                  <a:schemeClr val="accent4"/>
                </a:solidFill>
              </a:rPr>
              <a:t>then add 1.</a:t>
            </a:r>
          </a:p>
        </p:txBody>
      </p:sp>
    </p:spTree>
    <p:extLst>
      <p:ext uri="{BB962C8B-B14F-4D97-AF65-F5344CB8AC3E}">
        <p14:creationId xmlns:p14="http://schemas.microsoft.com/office/powerpoint/2010/main" val="15981301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5731982" y="1309352"/>
            <a:ext cx="2954817" cy="3434098"/>
          </a:xfrm>
        </p:spPr>
        <p:txBody>
          <a:bodyPr/>
          <a:lstStyle/>
          <a:p>
            <a:r>
              <a:rPr lang="en-US" dirty="0"/>
              <a:t>Compare your answer with what you see here.</a:t>
            </a:r>
          </a:p>
          <a:p>
            <a:r>
              <a:rPr lang="en-US" dirty="0"/>
              <a:t>How could we write this algebraically?</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What’s My Function? (Sample Solution 2)</a:t>
            </a:r>
          </a:p>
        </p:txBody>
      </p:sp>
      <p:grpSp>
        <p:nvGrpSpPr>
          <p:cNvPr id="4" name="Group 3">
            <a:extLst>
              <a:ext uri="{FF2B5EF4-FFF2-40B4-BE49-F238E27FC236}">
                <a16:creationId xmlns:a16="http://schemas.microsoft.com/office/drawing/2014/main" id="{E898A1EB-341F-7C23-3962-6458899DA152}"/>
              </a:ext>
            </a:extLst>
          </p:cNvPr>
          <p:cNvGrpSpPr/>
          <p:nvPr/>
        </p:nvGrpSpPr>
        <p:grpSpPr>
          <a:xfrm>
            <a:off x="457200" y="1275703"/>
            <a:ext cx="4741333" cy="3555999"/>
            <a:chOff x="457200" y="1275703"/>
            <a:chExt cx="4741333" cy="3555999"/>
          </a:xfrm>
        </p:grpSpPr>
        <p:pic>
          <p:nvPicPr>
            <p:cNvPr id="5" name="Picture 4" descr="A drawing of a car&#10;&#10;Description automatically generated with low confidence">
              <a:extLst>
                <a:ext uri="{FF2B5EF4-FFF2-40B4-BE49-F238E27FC236}">
                  <a16:creationId xmlns:a16="http://schemas.microsoft.com/office/drawing/2014/main" id="{6FBA6132-901E-0A08-18CF-EA0303FB05BD}"/>
                </a:ext>
              </a:extLst>
            </p:cNvPr>
            <p:cNvPicPr>
              <a:picLocks noChangeAspect="1"/>
            </p:cNvPicPr>
            <p:nvPr/>
          </p:nvPicPr>
          <p:blipFill>
            <a:blip r:embed="rId3"/>
            <a:stretch>
              <a:fillRect/>
            </a:stretch>
          </p:blipFill>
          <p:spPr>
            <a:xfrm>
              <a:off x="457200" y="1275703"/>
              <a:ext cx="4741333" cy="3555999"/>
            </a:xfrm>
            <a:prstGeom prst="rect">
              <a:avLst/>
            </a:prstGeom>
          </p:spPr>
        </p:pic>
        <p:sp>
          <p:nvSpPr>
            <p:cNvPr id="6" name="Rectangle 5">
              <a:extLst>
                <a:ext uri="{FF2B5EF4-FFF2-40B4-BE49-F238E27FC236}">
                  <a16:creationId xmlns:a16="http://schemas.microsoft.com/office/drawing/2014/main" id="{2B949636-666D-6459-7975-3E83B154D411}"/>
                </a:ext>
              </a:extLst>
            </p:cNvPr>
            <p:cNvSpPr/>
            <p:nvPr/>
          </p:nvSpPr>
          <p:spPr>
            <a:xfrm>
              <a:off x="553091" y="1680633"/>
              <a:ext cx="1093675" cy="721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rPr>
                <a:t>input</a:t>
              </a:r>
            </a:p>
          </p:txBody>
        </p:sp>
        <p:sp>
          <p:nvSpPr>
            <p:cNvPr id="7" name="Rectangle 6">
              <a:extLst>
                <a:ext uri="{FF2B5EF4-FFF2-40B4-BE49-F238E27FC236}">
                  <a16:creationId xmlns:a16="http://schemas.microsoft.com/office/drawing/2014/main" id="{B0777CE6-C4E8-0753-3A4B-4B6EB62347EE}"/>
                </a:ext>
              </a:extLst>
            </p:cNvPr>
            <p:cNvSpPr/>
            <p:nvPr/>
          </p:nvSpPr>
          <p:spPr>
            <a:xfrm>
              <a:off x="3935530" y="4072467"/>
              <a:ext cx="1093675" cy="721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rPr>
                <a:t>output</a:t>
              </a:r>
            </a:p>
          </p:txBody>
        </p:sp>
      </p:grpSp>
      <p:sp>
        <p:nvSpPr>
          <p:cNvPr id="8" name="Rectangle 7">
            <a:extLst>
              <a:ext uri="{FF2B5EF4-FFF2-40B4-BE49-F238E27FC236}">
                <a16:creationId xmlns:a16="http://schemas.microsoft.com/office/drawing/2014/main" id="{6103DDDC-788F-973C-69B9-87B9C9DD76C4}"/>
              </a:ext>
            </a:extLst>
          </p:cNvPr>
          <p:cNvSpPr/>
          <p:nvPr/>
        </p:nvSpPr>
        <p:spPr>
          <a:xfrm>
            <a:off x="1464731" y="2821726"/>
            <a:ext cx="2197101" cy="1187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4"/>
                </a:solidFill>
              </a:rPr>
              <a:t>The machine multiplied the input by 3, then subtracted 5.</a:t>
            </a:r>
          </a:p>
        </p:txBody>
      </p:sp>
    </p:spTree>
    <p:extLst>
      <p:ext uri="{BB962C8B-B14F-4D97-AF65-F5344CB8AC3E}">
        <p14:creationId xmlns:p14="http://schemas.microsoft.com/office/powerpoint/2010/main" val="1894178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a:xfrm>
            <a:off x="5614418" y="2065866"/>
            <a:ext cx="3072382" cy="2677584"/>
          </a:xfrm>
        </p:spPr>
        <p:txBody>
          <a:bodyPr/>
          <a:lstStyle/>
          <a:p>
            <a:pPr marL="0" indent="0">
              <a:buNone/>
            </a:pPr>
            <a:r>
              <a:rPr lang="en-US" dirty="0">
                <a:latin typeface="Times New Roman" panose="02020603050405020304" pitchFamily="18" charset="0"/>
                <a:cs typeface="Times New Roman" panose="02020603050405020304" pitchFamily="18" charset="0"/>
              </a:rPr>
              <a:t>output = 3(input) – 5</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What’s My Function? (Sample Solution 2)</a:t>
            </a:r>
          </a:p>
        </p:txBody>
      </p:sp>
      <p:grpSp>
        <p:nvGrpSpPr>
          <p:cNvPr id="3" name="Group 2">
            <a:extLst>
              <a:ext uri="{FF2B5EF4-FFF2-40B4-BE49-F238E27FC236}">
                <a16:creationId xmlns:a16="http://schemas.microsoft.com/office/drawing/2014/main" id="{A4B3857D-899F-185A-8771-4FE880E24887}"/>
              </a:ext>
            </a:extLst>
          </p:cNvPr>
          <p:cNvGrpSpPr/>
          <p:nvPr/>
        </p:nvGrpSpPr>
        <p:grpSpPr>
          <a:xfrm>
            <a:off x="457200" y="1275703"/>
            <a:ext cx="4741333" cy="3555999"/>
            <a:chOff x="457200" y="1275703"/>
            <a:chExt cx="4741333" cy="3555999"/>
          </a:xfrm>
        </p:grpSpPr>
        <p:pic>
          <p:nvPicPr>
            <p:cNvPr id="5" name="Picture 4" descr="A drawing of a car&#10;&#10;Description automatically generated with low confidence">
              <a:extLst>
                <a:ext uri="{FF2B5EF4-FFF2-40B4-BE49-F238E27FC236}">
                  <a16:creationId xmlns:a16="http://schemas.microsoft.com/office/drawing/2014/main" id="{50D90DEA-1246-E6C5-6F92-FB6C0CCDB315}"/>
                </a:ext>
              </a:extLst>
            </p:cNvPr>
            <p:cNvPicPr>
              <a:picLocks noChangeAspect="1"/>
            </p:cNvPicPr>
            <p:nvPr/>
          </p:nvPicPr>
          <p:blipFill>
            <a:blip r:embed="rId3"/>
            <a:stretch>
              <a:fillRect/>
            </a:stretch>
          </p:blipFill>
          <p:spPr>
            <a:xfrm>
              <a:off x="457200" y="1275703"/>
              <a:ext cx="4741333" cy="3555999"/>
            </a:xfrm>
            <a:prstGeom prst="rect">
              <a:avLst/>
            </a:prstGeom>
          </p:spPr>
        </p:pic>
        <p:sp>
          <p:nvSpPr>
            <p:cNvPr id="6" name="Rectangle 5">
              <a:extLst>
                <a:ext uri="{FF2B5EF4-FFF2-40B4-BE49-F238E27FC236}">
                  <a16:creationId xmlns:a16="http://schemas.microsoft.com/office/drawing/2014/main" id="{38ED0F50-8F6A-73BE-323F-55F461FC9D6B}"/>
                </a:ext>
              </a:extLst>
            </p:cNvPr>
            <p:cNvSpPr/>
            <p:nvPr/>
          </p:nvSpPr>
          <p:spPr>
            <a:xfrm>
              <a:off x="553091" y="1680633"/>
              <a:ext cx="1093675" cy="721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rPr>
                <a:t>input</a:t>
              </a:r>
            </a:p>
          </p:txBody>
        </p:sp>
        <p:sp>
          <p:nvSpPr>
            <p:cNvPr id="7" name="Rectangle 6">
              <a:extLst>
                <a:ext uri="{FF2B5EF4-FFF2-40B4-BE49-F238E27FC236}">
                  <a16:creationId xmlns:a16="http://schemas.microsoft.com/office/drawing/2014/main" id="{A2D8D3A6-180D-BF3C-6E0B-78B9FF8B4E8C}"/>
                </a:ext>
              </a:extLst>
            </p:cNvPr>
            <p:cNvSpPr/>
            <p:nvPr/>
          </p:nvSpPr>
          <p:spPr>
            <a:xfrm>
              <a:off x="3935530" y="4072467"/>
              <a:ext cx="1093675" cy="721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rPr>
                <a:t>output</a:t>
              </a:r>
            </a:p>
          </p:txBody>
        </p:sp>
      </p:grpSp>
      <p:sp>
        <p:nvSpPr>
          <p:cNvPr id="8" name="Rectangle 7">
            <a:extLst>
              <a:ext uri="{FF2B5EF4-FFF2-40B4-BE49-F238E27FC236}">
                <a16:creationId xmlns:a16="http://schemas.microsoft.com/office/drawing/2014/main" id="{257ADC6E-6019-FE1F-E02B-CEEF9A15A0A6}"/>
              </a:ext>
            </a:extLst>
          </p:cNvPr>
          <p:cNvSpPr/>
          <p:nvPr/>
        </p:nvSpPr>
        <p:spPr>
          <a:xfrm>
            <a:off x="1464731" y="2821726"/>
            <a:ext cx="2197101" cy="1187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4"/>
                </a:solidFill>
              </a:rPr>
              <a:t>The machine multiplied the input by 3, then subtracted 5.</a:t>
            </a:r>
          </a:p>
        </p:txBody>
      </p:sp>
    </p:spTree>
    <p:extLst>
      <p:ext uri="{BB962C8B-B14F-4D97-AF65-F5344CB8AC3E}">
        <p14:creationId xmlns:p14="http://schemas.microsoft.com/office/powerpoint/2010/main" val="931440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ARN theme">
  <a:themeElements>
    <a:clrScheme name="LEARN Colors">
      <a:dk1>
        <a:sysClr val="windowText" lastClr="000000"/>
      </a:dk1>
      <a:lt1>
        <a:sysClr val="window" lastClr="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LEARN Fonts">
      <a:majorFont>
        <a:latin typeface="Calibri"/>
        <a:ea typeface=""/>
        <a:cs typeface=""/>
      </a:majorFont>
      <a:minorFont>
        <a:latin typeface="Calibri"/>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LEARN Slides Template" id="{418F4C7D-6FF6-4BC3-8FFB-630639050169}" vid="{6C158D59-EBB1-47A7-9CFF-6E4552F2CE41}"/>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LEARN Slides Template</Template>
  <TotalTime>4312</TotalTime>
  <Words>1241</Words>
  <Application>Microsoft Office PowerPoint</Application>
  <PresentationFormat>On-screen Show (16:9)</PresentationFormat>
  <Paragraphs>155</Paragraphs>
  <Slides>28</Slides>
  <Notes>16</Notes>
  <HiddenSlides>1</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6" baseType="lpstr">
      <vt:lpstr>Arial</vt:lpstr>
      <vt:lpstr>Calibri</vt:lpstr>
      <vt:lpstr>Cambria Math</vt:lpstr>
      <vt:lpstr>Times New Roman</vt:lpstr>
      <vt:lpstr>Wingdings 2</vt:lpstr>
      <vt:lpstr>LEARN theme</vt:lpstr>
      <vt:lpstr>Equation</vt:lpstr>
      <vt:lpstr>MathType 7.0 Equation</vt:lpstr>
      <vt:lpstr>PowerPoint Presentation</vt:lpstr>
      <vt:lpstr>Shiver Me Functions!</vt:lpstr>
      <vt:lpstr>Essential Question</vt:lpstr>
      <vt:lpstr>Lesson Objectives</vt:lpstr>
      <vt:lpstr>What’s My Function?</vt:lpstr>
      <vt:lpstr>What’s My Function? (Sample Solution 1)</vt:lpstr>
      <vt:lpstr>What’s My Function? (Sample Solution 1)</vt:lpstr>
      <vt:lpstr>What’s My Function? (Sample Solution 2)</vt:lpstr>
      <vt:lpstr>What’s My Function? (Sample Solution 2)</vt:lpstr>
      <vt:lpstr>What’s My Function? (Sample Solution 3)</vt:lpstr>
      <vt:lpstr>What’s My Function? (Sample Solution 3)</vt:lpstr>
      <vt:lpstr>Card Matching</vt:lpstr>
      <vt:lpstr>Card Matching: Solution</vt:lpstr>
      <vt:lpstr>Card Matching: Reflection</vt:lpstr>
      <vt:lpstr>Function Notation</vt:lpstr>
      <vt:lpstr>Function Notation: Great for Naming</vt:lpstr>
      <vt:lpstr>Function Notation: Card Matching</vt:lpstr>
      <vt:lpstr>Function Notation: Card Matching</vt:lpstr>
      <vt:lpstr>Function Notation: What’s My Function?</vt:lpstr>
      <vt:lpstr>Function Notation: Example 1</vt:lpstr>
      <vt:lpstr>Function Notation: Example 2</vt:lpstr>
      <vt:lpstr>Function Notation: Example 3</vt:lpstr>
      <vt:lpstr>Can You Find the Treasure Map?</vt:lpstr>
      <vt:lpstr>Digital Breakout: Treasure Map Hunt</vt:lpstr>
      <vt:lpstr>Digital Breakout: Treasure Map Hunt</vt:lpstr>
      <vt:lpstr>Using Function Notation</vt:lpstr>
      <vt:lpstr>Exit Ticket</vt:lpstr>
      <vt:lpstr>Exit Ticket (Sample Response)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Eike, Michell L.</dc:creator>
  <cp:lastModifiedBy>Eike, Michell L.</cp:lastModifiedBy>
  <cp:revision>15</cp:revision>
  <dcterms:created xsi:type="dcterms:W3CDTF">2022-08-16T17:47:43Z</dcterms:created>
  <dcterms:modified xsi:type="dcterms:W3CDTF">2022-10-20T14:03:04Z</dcterms:modified>
</cp:coreProperties>
</file>