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4"/>
  </p:notesMasterIdLst>
  <p:sldIdLst>
    <p:sldId id="276" r:id="rId2"/>
    <p:sldId id="256" r:id="rId3"/>
    <p:sldId id="274" r:id="rId4"/>
    <p:sldId id="275" r:id="rId5"/>
    <p:sldId id="273" r:id="rId6"/>
    <p:sldId id="288" r:id="rId7"/>
    <p:sldId id="289" r:id="rId8"/>
    <p:sldId id="282" r:id="rId9"/>
    <p:sldId id="290" r:id="rId10"/>
    <p:sldId id="291" r:id="rId11"/>
    <p:sldId id="296" r:id="rId12"/>
    <p:sldId id="297" r:id="rId13"/>
    <p:sldId id="292" r:id="rId14"/>
    <p:sldId id="293" r:id="rId15"/>
    <p:sldId id="283" r:id="rId16"/>
    <p:sldId id="294" r:id="rId17"/>
    <p:sldId id="284" r:id="rId18"/>
    <p:sldId id="298" r:id="rId19"/>
    <p:sldId id="295" r:id="rId20"/>
    <p:sldId id="299" r:id="rId21"/>
    <p:sldId id="285" r:id="rId22"/>
    <p:sldId id="300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EB"/>
    <a:srgbClr val="3978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03" autoAdjust="0"/>
    <p:restoredTop sz="94521"/>
  </p:normalViewPr>
  <p:slideViewPr>
    <p:cSldViewPr snapToGrid="0" snapToObjects="1">
      <p:cViewPr varScale="1">
        <p:scale>
          <a:sx n="115" d="100"/>
          <a:sy n="115" d="100"/>
        </p:scale>
        <p:origin x="208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rram, Jehanne" userId="85e21374-e6a7-4794-bfaa-d28b9d520c64" providerId="ADAL" clId="{E4A88EB1-1032-0746-B80B-985204B89F87}"/>
    <pc:docChg chg="modSld">
      <pc:chgData name="Moharram, Jehanne" userId="85e21374-e6a7-4794-bfaa-d28b9d520c64" providerId="ADAL" clId="{E4A88EB1-1032-0746-B80B-985204B89F87}" dt="2024-08-13T18:07:53.283" v="9" actId="57"/>
      <pc:docMkLst>
        <pc:docMk/>
      </pc:docMkLst>
      <pc:sldChg chg="modSp mod">
        <pc:chgData name="Moharram, Jehanne" userId="85e21374-e6a7-4794-bfaa-d28b9d520c64" providerId="ADAL" clId="{E4A88EB1-1032-0746-B80B-985204B89F87}" dt="2024-08-13T18:07:12.162" v="1" actId="20577"/>
        <pc:sldMkLst>
          <pc:docMk/>
          <pc:sldMk cId="2681946914" sldId="290"/>
        </pc:sldMkLst>
        <pc:spChg chg="mod">
          <ac:chgData name="Moharram, Jehanne" userId="85e21374-e6a7-4794-bfaa-d28b9d520c64" providerId="ADAL" clId="{E4A88EB1-1032-0746-B80B-985204B89F87}" dt="2024-08-13T18:07:12.162" v="1" actId="20577"/>
          <ac:spMkLst>
            <pc:docMk/>
            <pc:sldMk cId="2681946914" sldId="290"/>
            <ac:spMk id="20" creationId="{F1228430-A5CD-4C5D-A779-1E4F20C15B02}"/>
          </ac:spMkLst>
        </pc:spChg>
      </pc:sldChg>
      <pc:sldChg chg="modSp mod">
        <pc:chgData name="Moharram, Jehanne" userId="85e21374-e6a7-4794-bfaa-d28b9d520c64" providerId="ADAL" clId="{E4A88EB1-1032-0746-B80B-985204B89F87}" dt="2024-08-13T18:07:53.283" v="9" actId="57"/>
        <pc:sldMkLst>
          <pc:docMk/>
          <pc:sldMk cId="1580039903" sldId="297"/>
        </pc:sldMkLst>
        <pc:spChg chg="mod">
          <ac:chgData name="Moharram, Jehanne" userId="85e21374-e6a7-4794-bfaa-d28b9d520c64" providerId="ADAL" clId="{E4A88EB1-1032-0746-B80B-985204B89F87}" dt="2024-08-13T18:07:53.283" v="9" actId="57"/>
          <ac:spMkLst>
            <pc:docMk/>
            <pc:sldMk cId="1580039903" sldId="297"/>
            <ac:spMk id="20" creationId="{F1228430-A5CD-4C5D-A779-1E4F20C15B0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1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K20 Center. (n.d.). Bell ringers and exit tickets.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hlinkClick r:id="rId3"/>
              </a:rPr>
              <a:t>https://learn.k20center.ou.edu/strategy/125</a:t>
            </a:r>
            <a:endParaRPr lang="en-US" sz="1800" b="0" i="0" u="none" strike="noStrike" dirty="0">
              <a:solidFill>
                <a:srgbClr val="000000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794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K20 Center. (n.d.). </a:t>
            </a:r>
            <a:r>
              <a:rPr lang="en-US" sz="1800" b="0" i="0" u="none" strike="noStrike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Bell ringers and exit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</a:t>
            </a:r>
            <a:r>
              <a:rPr lang="en-US" sz="1800" b="0" i="0" u="none" strike="noStrike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ickets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hlinkClick r:id="rId3"/>
              </a:rPr>
              <a:t>https://learn.k20center.ou.edu/strategy/125</a:t>
            </a:r>
            <a:endParaRPr lang="en-US" sz="1800" b="0" i="0" u="none" strike="noStrike" dirty="0">
              <a:solidFill>
                <a:srgbClr val="000000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766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K20 Center. (n.d.). I think / we think.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hlinkClick r:id="rId3"/>
              </a:rPr>
              <a:t>https://learn.k20center.ou.edu/strategy/141</a:t>
            </a:r>
            <a:endParaRPr lang="en-US" sz="1800" b="0" i="0" u="none" strike="noStrike" dirty="0">
              <a:solidFill>
                <a:srgbClr val="000000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176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K20 Center. (n.d.). I think / we think.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hlinkClick r:id="rId3"/>
              </a:rPr>
              <a:t>https://learn.k20center.ou.edu/strategy/141</a:t>
            </a:r>
            <a:endParaRPr lang="en-US" sz="1800" b="0" i="0" u="none" strike="noStrike" dirty="0">
              <a:solidFill>
                <a:srgbClr val="000000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143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Pass the problem.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https://learn.k20center.ou.edu/strategy/151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20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Pass the problem.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https://learn.k20center.ou.edu/strategy/151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47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Pass the problem.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https://learn.k20center.ou.edu/strategy/151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212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Pass the problem.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https://learn.k20center.ou.edu/strategy/151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530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271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K20 Center. (n.d.). Bell ringers and exit tickets.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hlinkClick r:id="rId3"/>
              </a:rPr>
              <a:t>https://learn.k20center.ou.edu/strategy/125</a:t>
            </a:r>
            <a:endParaRPr lang="en-US" sz="1800" b="0" i="0" u="none" strike="noStrike" dirty="0">
              <a:solidFill>
                <a:srgbClr val="000000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47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 dirty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 dirty="0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9" Type="http://schemas.openxmlformats.org/officeDocument/2006/relationships/image" Target="../media/image26.wmf"/><Relationship Id="rId21" Type="http://schemas.openxmlformats.org/officeDocument/2006/relationships/image" Target="../media/image17.wmf"/><Relationship Id="rId34" Type="http://schemas.openxmlformats.org/officeDocument/2006/relationships/oleObject" Target="../embeddings/oleObject17.bin"/><Relationship Id="rId42" Type="http://schemas.openxmlformats.org/officeDocument/2006/relationships/image" Target="../media/image7.png"/><Relationship Id="rId7" Type="http://schemas.openxmlformats.org/officeDocument/2006/relationships/image" Target="../media/image10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21.wmf"/><Relationship Id="rId41" Type="http://schemas.openxmlformats.org/officeDocument/2006/relationships/image" Target="../media/image27.wmf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6.bin"/><Relationship Id="rId37" Type="http://schemas.openxmlformats.org/officeDocument/2006/relationships/image" Target="../media/image25.wmf"/><Relationship Id="rId40" Type="http://schemas.openxmlformats.org/officeDocument/2006/relationships/oleObject" Target="../embeddings/oleObject20.bin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image" Target="../media/image18.emf"/><Relationship Id="rId28" Type="http://schemas.openxmlformats.org/officeDocument/2006/relationships/oleObject" Target="../embeddings/oleObject14.bin"/><Relationship Id="rId36" Type="http://schemas.openxmlformats.org/officeDocument/2006/relationships/oleObject" Target="../embeddings/oleObject18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6.wmf"/><Relationship Id="rId31" Type="http://schemas.openxmlformats.org/officeDocument/2006/relationships/image" Target="../media/image2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20.emf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24.wmf"/><Relationship Id="rId8" Type="http://schemas.openxmlformats.org/officeDocument/2006/relationships/oleObject" Target="../embeddings/oleObject4.bin"/><Relationship Id="rId3" Type="http://schemas.openxmlformats.org/officeDocument/2006/relationships/image" Target="../media/image8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5.wmf"/><Relationship Id="rId25" Type="http://schemas.openxmlformats.org/officeDocument/2006/relationships/image" Target="../media/image19.wmf"/><Relationship Id="rId33" Type="http://schemas.openxmlformats.org/officeDocument/2006/relationships/image" Target="../media/image23.wmf"/><Relationship Id="rId38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29.bin"/><Relationship Id="rId3" Type="http://schemas.openxmlformats.org/officeDocument/2006/relationships/image" Target="../media/image28.wmf"/><Relationship Id="rId21" Type="http://schemas.openxmlformats.org/officeDocument/2006/relationships/image" Target="../media/image32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30.wmf"/><Relationship Id="rId2" Type="http://schemas.openxmlformats.org/officeDocument/2006/relationships/oleObject" Target="../embeddings/oleObject21.bin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7.wmf"/><Relationship Id="rId5" Type="http://schemas.openxmlformats.org/officeDocument/2006/relationships/image" Target="../media/image9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31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7.bin"/><Relationship Id="rId2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image" Target="../media/image28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4.w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7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ent.desmos.com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arenR" startAt="4"/>
            </a:pPr>
            <a:r>
              <a:rPr lang="en-US" dirty="0"/>
              <a:t>Pass your paper to the next person.</a:t>
            </a:r>
          </a:p>
          <a:p>
            <a:pPr lvl="1"/>
            <a:r>
              <a:rPr lang="en-US" i="1" dirty="0"/>
              <a:t>Student 4</a:t>
            </a:r>
            <a:r>
              <a:rPr lang="en-US" dirty="0"/>
              <a:t> passes to </a:t>
            </a:r>
            <a:r>
              <a:rPr lang="en-US" i="1" dirty="0"/>
              <a:t>Student 1</a:t>
            </a:r>
            <a:r>
              <a:rPr lang="en-US" dirty="0"/>
              <a:t>…</a:t>
            </a:r>
          </a:p>
          <a:p>
            <a:pPr marL="342900" indent="-342900">
              <a:buFont typeface="+mj-lt"/>
              <a:buAutoNum type="arabicParenR" startAt="4"/>
            </a:pPr>
            <a:r>
              <a:rPr lang="en-US" dirty="0"/>
              <a:t>Identify and write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 in the fourth column.</a:t>
            </a:r>
          </a:p>
          <a:p>
            <a:pPr lvl="1"/>
            <a:r>
              <a:rPr lang="en-US" dirty="0"/>
              <a:t>Write in the same row that the previous person started.</a:t>
            </a:r>
          </a:p>
          <a:p>
            <a:pPr marL="342900" indent="-342900">
              <a:buFont typeface="+mj-lt"/>
              <a:buAutoNum type="arabicParenR" startAt="4"/>
            </a:pPr>
            <a:r>
              <a:rPr lang="en-US" dirty="0"/>
              <a:t>Pass your paper to the next person.</a:t>
            </a:r>
          </a:p>
          <a:p>
            <a:pPr marL="342900" indent="-342900">
              <a:buFont typeface="+mj-lt"/>
              <a:buAutoNum type="arabicParenR" startAt="4"/>
            </a:pPr>
            <a:r>
              <a:rPr lang="en-US" dirty="0"/>
              <a:t>Identify and write the derivative of the composition function in the last column.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the Chain</a:t>
            </a:r>
          </a:p>
        </p:txBody>
      </p:sp>
      <p:pic>
        <p:nvPicPr>
          <p:cNvPr id="5" name="Picture 4" descr="A circular arrows in different colors&#10;&#10;Description automatically generated">
            <a:extLst>
              <a:ext uri="{FF2B5EF4-FFF2-40B4-BE49-F238E27FC236}">
                <a16:creationId xmlns:a16="http://schemas.microsoft.com/office/drawing/2014/main" id="{615D0B5A-58CD-169D-3C12-4916DFF6F4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7916" y="307247"/>
            <a:ext cx="1747477" cy="175538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BE06160-43CE-E992-1ED9-4E98080494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02"/>
          <a:stretch/>
        </p:blipFill>
        <p:spPr bwMode="auto">
          <a:xfrm rot="1159755">
            <a:off x="-444762" y="4047993"/>
            <a:ext cx="3244008" cy="1080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047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arenR" startAt="8"/>
            </a:pPr>
            <a:r>
              <a:rPr lang="en-US" dirty="0"/>
              <a:t>Pass your paper to the next person.</a:t>
            </a:r>
          </a:p>
          <a:p>
            <a:pPr lvl="1"/>
            <a:r>
              <a:rPr lang="en-US" dirty="0"/>
              <a:t>You should have your paper back.</a:t>
            </a:r>
          </a:p>
          <a:p>
            <a:pPr marL="342900" indent="-342900">
              <a:buFont typeface="+mj-lt"/>
              <a:buAutoNum type="arabicParenR" startAt="8"/>
            </a:pPr>
            <a:r>
              <a:rPr lang="en-US" dirty="0"/>
              <a:t>Repeat these steps for the next row.</a:t>
            </a:r>
          </a:p>
          <a:p>
            <a:pPr lvl="1"/>
            <a:r>
              <a:rPr lang="en-US" dirty="0"/>
              <a:t>Skip the 5</a:t>
            </a:r>
            <a:r>
              <a:rPr lang="en-US" baseline="30000" dirty="0"/>
              <a:t>th</a:t>
            </a:r>
            <a:r>
              <a:rPr lang="en-US" dirty="0"/>
              <a:t> row. The “next row” for </a:t>
            </a:r>
            <a:r>
              <a:rPr lang="en-US" i="1" dirty="0"/>
              <a:t>Student 4</a:t>
            </a:r>
            <a:r>
              <a:rPr lang="en-US" dirty="0"/>
              <a:t> is the 1</a:t>
            </a:r>
            <a:r>
              <a:rPr lang="en-US" baseline="30000" dirty="0"/>
              <a:t>st</a:t>
            </a:r>
            <a:r>
              <a:rPr lang="en-US" dirty="0"/>
              <a:t> row.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the Chain</a:t>
            </a:r>
          </a:p>
        </p:txBody>
      </p:sp>
      <p:pic>
        <p:nvPicPr>
          <p:cNvPr id="5" name="Picture 4" descr="A circular arrows in different colors&#10;&#10;Description automatically generated">
            <a:extLst>
              <a:ext uri="{FF2B5EF4-FFF2-40B4-BE49-F238E27FC236}">
                <a16:creationId xmlns:a16="http://schemas.microsoft.com/office/drawing/2014/main" id="{615D0B5A-58CD-169D-3C12-4916DFF6F4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7916" y="307247"/>
            <a:ext cx="1747477" cy="175538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E26ADE-78E3-BAA5-68EE-163ED334011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02"/>
          <a:stretch/>
        </p:blipFill>
        <p:spPr bwMode="auto">
          <a:xfrm rot="1159755">
            <a:off x="-444762" y="4047993"/>
            <a:ext cx="3244008" cy="1080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411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the last 2 rows on your own,</a:t>
            </a:r>
            <a:br>
              <a:rPr lang="en-US" dirty="0"/>
            </a:br>
            <a:r>
              <a:rPr lang="en-US" dirty="0"/>
              <a:t>skipping the 5</a:t>
            </a:r>
            <a:r>
              <a:rPr lang="en-US" baseline="30000" dirty="0"/>
              <a:t>th</a:t>
            </a:r>
            <a:r>
              <a:rPr lang="en-US" dirty="0"/>
              <a:t> row.</a:t>
            </a:r>
          </a:p>
          <a:p>
            <a:r>
              <a:rPr lang="en-US" dirty="0"/>
              <a:t>Compare your work with a partner when you’re done.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the Chain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3AA803-8E06-2198-62B1-05E1D2029B9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02"/>
          <a:stretch/>
        </p:blipFill>
        <p:spPr bwMode="auto">
          <a:xfrm rot="1159755">
            <a:off x="-444762" y="4047993"/>
            <a:ext cx="3244008" cy="108037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7E57902-C434-5773-F4B4-9311DFDE5FA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047"/>
          <a:stretch/>
        </p:blipFill>
        <p:spPr bwMode="auto">
          <a:xfrm rot="1159755">
            <a:off x="7021363" y="-481934"/>
            <a:ext cx="2485292" cy="1080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0039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Placeholder 10">
            <a:extLst>
              <a:ext uri="{FF2B5EF4-FFF2-40B4-BE49-F238E27FC236}">
                <a16:creationId xmlns:a16="http://schemas.microsoft.com/office/drawing/2014/main" id="{7B5B7E23-22DA-4E75-826D-EDD8ADEAC4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967668"/>
              </p:ext>
            </p:extLst>
          </p:nvPr>
        </p:nvGraphicFramePr>
        <p:xfrm>
          <a:off x="457200" y="1309688"/>
          <a:ext cx="8229600" cy="3473450"/>
        </p:xfrm>
        <a:graphic>
          <a:graphicData uri="http://schemas.openxmlformats.org/drawingml/2006/table">
            <a:tbl>
              <a:tblPr firstRow="1" firstCol="1" bandRow="1"/>
              <a:tblGrid>
                <a:gridCol w="2227179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2000807">
                  <a:extLst>
                    <a:ext uri="{9D8B030D-6E8A-4147-A177-3AD203B41FA5}">
                      <a16:colId xmlns:a16="http://schemas.microsoft.com/office/drawing/2014/main" val="1361534871"/>
                    </a:ext>
                  </a:extLst>
                </a:gridCol>
                <a:gridCol w="2000807">
                  <a:extLst>
                    <a:ext uri="{9D8B030D-6E8A-4147-A177-3AD203B41FA5}">
                      <a16:colId xmlns:a16="http://schemas.microsoft.com/office/drawing/2014/main" val="815486952"/>
                    </a:ext>
                  </a:extLst>
                </a:gridCol>
                <a:gridCol w="2000807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830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0710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9918269"/>
                  </a:ext>
                </a:extLst>
              </a:tr>
            </a:tbl>
          </a:graphicData>
        </a:graphic>
      </p:graphicFrame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the Chain: Check Your Work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551922B-4AA0-5309-E7AE-4F12657B2E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574285"/>
              </p:ext>
            </p:extLst>
          </p:nvPr>
        </p:nvGraphicFramePr>
        <p:xfrm>
          <a:off x="742410" y="1370621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571320" progId="Equation.DSMT4">
                  <p:embed/>
                </p:oleObj>
              </mc:Choice>
              <mc:Fallback>
                <p:oleObj name="Equation" r:id="rId2" imgW="1676160" imgH="5713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551922B-4AA0-5309-E7AE-4F12657B2E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42410" y="1370621"/>
                        <a:ext cx="16764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1F64CD0-A68B-757C-E0F1-3D8EFD5837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808658"/>
              </p:ext>
            </p:extLst>
          </p:nvPr>
        </p:nvGraphicFramePr>
        <p:xfrm>
          <a:off x="570960" y="1983622"/>
          <a:ext cx="20193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711000" progId="Equation.DSMT4">
                  <p:embed/>
                </p:oleObj>
              </mc:Choice>
              <mc:Fallback>
                <p:oleObj name="Equation" r:id="rId4" imgW="2019240" imgH="7110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1F64CD0-A68B-757C-E0F1-3D8EFD5837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0960" y="1983622"/>
                        <a:ext cx="20193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D6BA0B7-C701-5F91-23C6-E741CC75A1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596783"/>
              </p:ext>
            </p:extLst>
          </p:nvPr>
        </p:nvGraphicFramePr>
        <p:xfrm>
          <a:off x="3112587" y="1424364"/>
          <a:ext cx="114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469800" progId="Equation.DSMT4">
                  <p:embed/>
                </p:oleObj>
              </mc:Choice>
              <mc:Fallback>
                <p:oleObj name="Equation" r:id="rId6" imgW="1143000" imgH="469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D6BA0B7-C701-5F91-23C6-E741CC75A1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12587" y="1424364"/>
                        <a:ext cx="11430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D82C569-1C31-BCFC-A9EC-49A18D5DEA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451688"/>
              </p:ext>
            </p:extLst>
          </p:nvPr>
        </p:nvGraphicFramePr>
        <p:xfrm>
          <a:off x="5119184" y="1424364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17440" imgH="469800" progId="Equation.DSMT4">
                  <p:embed/>
                </p:oleObj>
              </mc:Choice>
              <mc:Fallback>
                <p:oleObj name="Equation" r:id="rId8" imgW="1117440" imgH="469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D82C569-1C31-BCFC-A9EC-49A18D5DEA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119184" y="1424364"/>
                        <a:ext cx="11176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B1FE68B-1AAA-9367-7B05-B2AE758C67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571493"/>
              </p:ext>
            </p:extLst>
          </p:nvPr>
        </p:nvGraphicFramePr>
        <p:xfrm>
          <a:off x="7329365" y="1424364"/>
          <a:ext cx="66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469800" progId="Equation.DSMT4">
                  <p:embed/>
                </p:oleObj>
              </mc:Choice>
              <mc:Fallback>
                <p:oleObj name="Equation" r:id="rId10" imgW="660240" imgH="469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B1FE68B-1AAA-9367-7B05-B2AE758C6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329365" y="1424364"/>
                        <a:ext cx="6604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B23A6F7B-D595-4C24-1085-60D5FCF6DE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714739"/>
              </p:ext>
            </p:extLst>
          </p:nvPr>
        </p:nvGraphicFramePr>
        <p:xfrm>
          <a:off x="3245937" y="2088769"/>
          <a:ext cx="87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240" imgH="533160" progId="Equation.DSMT4">
                  <p:embed/>
                </p:oleObj>
              </mc:Choice>
              <mc:Fallback>
                <p:oleObj name="Equation" r:id="rId12" imgW="876240" imgH="5331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B23A6F7B-D595-4C24-1085-60D5FCF6DE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245937" y="2088769"/>
                        <a:ext cx="8763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B3B3D11-C9E7-226F-C829-522A7FFB88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70840"/>
              </p:ext>
            </p:extLst>
          </p:nvPr>
        </p:nvGraphicFramePr>
        <p:xfrm>
          <a:off x="3252287" y="2778837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533160" progId="Equation.DSMT4">
                  <p:embed/>
                </p:oleObj>
              </mc:Choice>
              <mc:Fallback>
                <p:oleObj name="Equation" r:id="rId14" imgW="863280" imgH="5331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EB3B3D11-C9E7-226F-C829-522A7FFB88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52287" y="2778837"/>
                        <a:ext cx="8636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3D15AA1-92C6-E2B4-D65E-A134971AA4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867378"/>
              </p:ext>
            </p:extLst>
          </p:nvPr>
        </p:nvGraphicFramePr>
        <p:xfrm>
          <a:off x="5239834" y="3476124"/>
          <a:ext cx="87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76240" imgH="533160" progId="Equation.DSMT4">
                  <p:embed/>
                </p:oleObj>
              </mc:Choice>
              <mc:Fallback>
                <p:oleObj name="Equation" r:id="rId16" imgW="876240" imgH="5331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3D15AA1-92C6-E2B4-D65E-A134971AA4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239834" y="3476124"/>
                        <a:ext cx="8763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F5CAD0F-E381-59C6-1EB4-DA2075FDEE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320345"/>
              </p:ext>
            </p:extLst>
          </p:nvPr>
        </p:nvGraphicFramePr>
        <p:xfrm>
          <a:off x="5023934" y="2088769"/>
          <a:ext cx="130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07880" imgH="533160" progId="Equation.DSMT4">
                  <p:embed/>
                </p:oleObj>
              </mc:Choice>
              <mc:Fallback>
                <p:oleObj name="Equation" r:id="rId18" imgW="1307880" imgH="53316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F5CAD0F-E381-59C6-1EB4-DA2075FDEE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023934" y="2088769"/>
                        <a:ext cx="13081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0028EF2A-11AE-F2C3-03CB-CBC7CDA41C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39266"/>
              </p:ext>
            </p:extLst>
          </p:nvPr>
        </p:nvGraphicFramePr>
        <p:xfrm>
          <a:off x="5081084" y="4197350"/>
          <a:ext cx="119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93760" imgH="469800" progId="Equation.DSMT4">
                  <p:embed/>
                </p:oleObj>
              </mc:Choice>
              <mc:Fallback>
                <p:oleObj name="Equation" r:id="rId20" imgW="1193760" imgH="469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0028EF2A-11AE-F2C3-03CB-CBC7CDA41C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081084" y="4197350"/>
                        <a:ext cx="11938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FF6611F7-C041-4E1A-E80B-8B3C1B379F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451918"/>
              </p:ext>
            </p:extLst>
          </p:nvPr>
        </p:nvGraphicFramePr>
        <p:xfrm>
          <a:off x="3087187" y="3507081"/>
          <a:ext cx="11938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93567" imgH="471195" progId="Equation.DSMT4">
                  <p:embed/>
                </p:oleObj>
              </mc:Choice>
              <mc:Fallback>
                <p:oleObj name="Equation" r:id="rId22" imgW="1193567" imgH="471195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FF6611F7-C041-4E1A-E80B-8B3C1B379F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087187" y="3507081"/>
                        <a:ext cx="1193800" cy="471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1D5E19E-DDEA-B4A8-493B-5537D69195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595102"/>
              </p:ext>
            </p:extLst>
          </p:nvPr>
        </p:nvGraphicFramePr>
        <p:xfrm>
          <a:off x="5055684" y="2810587"/>
          <a:ext cx="124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44520" imgH="469800" progId="Equation.DSMT4">
                  <p:embed/>
                </p:oleObj>
              </mc:Choice>
              <mc:Fallback>
                <p:oleObj name="Equation" r:id="rId24" imgW="1244520" imgH="4698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A1D5E19E-DDEA-B4A8-493B-5537D69195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055684" y="2810587"/>
                        <a:ext cx="12446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34FDCD0-2FD3-AC49-3F81-697CE896C2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389978"/>
              </p:ext>
            </p:extLst>
          </p:nvPr>
        </p:nvGraphicFramePr>
        <p:xfrm>
          <a:off x="3061787" y="4197350"/>
          <a:ext cx="124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45383" imgH="469392" progId="Equation.DSMT4">
                  <p:embed/>
                </p:oleObj>
              </mc:Choice>
              <mc:Fallback>
                <p:oleObj name="Equation" r:id="rId26" imgW="1245383" imgH="469392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A34FDCD0-2FD3-AC49-3F81-697CE896C2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061787" y="4197350"/>
                        <a:ext cx="12446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F95CD0B-00F1-F030-8B0C-FD14DBBE28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314667"/>
              </p:ext>
            </p:extLst>
          </p:nvPr>
        </p:nvGraphicFramePr>
        <p:xfrm>
          <a:off x="7253288" y="220980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12520" imgH="291960" progId="Equation.DSMT4">
                  <p:embed/>
                </p:oleObj>
              </mc:Choice>
              <mc:Fallback>
                <p:oleObj name="Equation" r:id="rId28" imgW="812520" imgH="2919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F95CD0B-00F1-F030-8B0C-FD14DBBE28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7253288" y="2209800"/>
                        <a:ext cx="8128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A863F65-F279-3109-576D-0ECE850F09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521366"/>
              </p:ext>
            </p:extLst>
          </p:nvPr>
        </p:nvGraphicFramePr>
        <p:xfrm>
          <a:off x="7500815" y="2861387"/>
          <a:ext cx="31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17160" imgH="368280" progId="Equation.DSMT4">
                  <p:embed/>
                </p:oleObj>
              </mc:Choice>
              <mc:Fallback>
                <p:oleObj name="Equation" r:id="rId30" imgW="317160" imgH="3682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A863F65-F279-3109-576D-0ECE850F09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7500815" y="2861387"/>
                        <a:ext cx="3175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CACCDCA7-5E31-F483-307E-D0ADEE3401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329142"/>
              </p:ext>
            </p:extLst>
          </p:nvPr>
        </p:nvGraphicFramePr>
        <p:xfrm>
          <a:off x="7456365" y="3634874"/>
          <a:ext cx="406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06080" imgH="215640" progId="Equation.DSMT4">
                  <p:embed/>
                </p:oleObj>
              </mc:Choice>
              <mc:Fallback>
                <p:oleObj name="Equation" r:id="rId32" imgW="406080" imgH="2156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CACCDCA7-5E31-F483-307E-D0ADEE3401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456365" y="3634874"/>
                        <a:ext cx="406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AAD86EC0-62EC-6FC6-04AE-DF0013455F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890357"/>
              </p:ext>
            </p:extLst>
          </p:nvPr>
        </p:nvGraphicFramePr>
        <p:xfrm>
          <a:off x="7481765" y="4286250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55320" imgH="291960" progId="Equation.DSMT4">
                  <p:embed/>
                </p:oleObj>
              </mc:Choice>
              <mc:Fallback>
                <p:oleObj name="Equation" r:id="rId34" imgW="355320" imgH="29196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AAD86EC0-62EC-6FC6-04AE-DF0013455F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7481765" y="4286250"/>
                        <a:ext cx="355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CA5DB00F-6891-7E69-810A-EA09064FE9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072263"/>
              </p:ext>
            </p:extLst>
          </p:nvPr>
        </p:nvGraphicFramePr>
        <p:xfrm>
          <a:off x="977360" y="2778962"/>
          <a:ext cx="1206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06360" imgH="545760" progId="Equation.DSMT4">
                  <p:embed/>
                </p:oleObj>
              </mc:Choice>
              <mc:Fallback>
                <p:oleObj name="Equation" r:id="rId36" imgW="1206360" imgH="54576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CA5DB00F-6891-7E69-810A-EA09064FE9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977360" y="2778962"/>
                        <a:ext cx="12065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6D5771A1-AC4A-0AFF-8EC9-3A788B275C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547359"/>
              </p:ext>
            </p:extLst>
          </p:nvPr>
        </p:nvGraphicFramePr>
        <p:xfrm>
          <a:off x="977360" y="3478631"/>
          <a:ext cx="120650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06360" imgH="533160" progId="Equation.DSMT4">
                  <p:embed/>
                </p:oleObj>
              </mc:Choice>
              <mc:Fallback>
                <p:oleObj name="Equation" r:id="rId38" imgW="1206360" imgH="53316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6D5771A1-AC4A-0AFF-8EC9-3A788B275C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977360" y="3478631"/>
                        <a:ext cx="1206500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5E6B82EC-4FA7-9390-0148-F2BD94EBFF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378554"/>
              </p:ext>
            </p:extLst>
          </p:nvPr>
        </p:nvGraphicFramePr>
        <p:xfrm>
          <a:off x="697960" y="4181309"/>
          <a:ext cx="1765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765080" imgH="520560" progId="Equation.DSMT4">
                  <p:embed/>
                </p:oleObj>
              </mc:Choice>
              <mc:Fallback>
                <p:oleObj name="Equation" r:id="rId40" imgW="1765080" imgH="52056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5E6B82EC-4FA7-9390-0148-F2BD94EBFF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697960" y="4181309"/>
                        <a:ext cx="17653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F0F5EE5-5EC5-4856-235B-1176DE827D92}"/>
              </a:ext>
            </a:extLst>
          </p:cNvPr>
          <p:cNvPicPr>
            <a:picLocks noChangeAspect="1"/>
          </p:cNvPicPr>
          <p:nvPr/>
        </p:nvPicPr>
        <p:blipFill rotWithShape="1">
          <a:blip r:embed="rId4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047"/>
          <a:stretch/>
        </p:blipFill>
        <p:spPr bwMode="auto">
          <a:xfrm rot="1159755">
            <a:off x="7021363" y="-481934"/>
            <a:ext cx="2485292" cy="1080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203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Placeholder 10">
            <a:extLst>
              <a:ext uri="{FF2B5EF4-FFF2-40B4-BE49-F238E27FC236}">
                <a16:creationId xmlns:a16="http://schemas.microsoft.com/office/drawing/2014/main" id="{B1FD015A-AFA4-8104-4127-7AD4A3FAB6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7683266"/>
              </p:ext>
            </p:extLst>
          </p:nvPr>
        </p:nvGraphicFramePr>
        <p:xfrm>
          <a:off x="457200" y="1309688"/>
          <a:ext cx="8229598" cy="3473450"/>
        </p:xfrm>
        <a:graphic>
          <a:graphicData uri="http://schemas.openxmlformats.org/drawingml/2006/table">
            <a:tbl>
              <a:tblPr firstRow="1" firstCol="1" bandRow="1"/>
              <a:tblGrid>
                <a:gridCol w="2221832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6007766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830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0710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9918269"/>
                  </a:ext>
                </a:extLst>
              </a:tr>
            </a:tbl>
          </a:graphicData>
        </a:graphic>
      </p:graphicFrame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the Chain: Check Your Work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F1C4895-9DF5-3579-5F2E-B2A01375B8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512271"/>
              </p:ext>
            </p:extLst>
          </p:nvPr>
        </p:nvGraphicFramePr>
        <p:xfrm>
          <a:off x="3594183" y="1370621"/>
          <a:ext cx="401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12920" imgH="571320" progId="Equation.DSMT4">
                  <p:embed/>
                </p:oleObj>
              </mc:Choice>
              <mc:Fallback>
                <p:oleObj name="Equation" r:id="rId2" imgW="4012920" imgH="5713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F1C4895-9DF5-3579-5F2E-B2A01375B8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94183" y="1370621"/>
                        <a:ext cx="40132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9C4C45F-5E96-3E80-8901-ABBBCAFFA7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44227"/>
              </p:ext>
            </p:extLst>
          </p:nvPr>
        </p:nvGraphicFramePr>
        <p:xfrm>
          <a:off x="570960" y="1983622"/>
          <a:ext cx="20193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711000" progId="Equation.DSMT4">
                  <p:embed/>
                </p:oleObj>
              </mc:Choice>
              <mc:Fallback>
                <p:oleObj name="Equation" r:id="rId4" imgW="2019240" imgH="7110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9C4C45F-5E96-3E80-8901-ABBBCAFFA7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0960" y="1983622"/>
                        <a:ext cx="20193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97FE678-AB2C-F298-B1E1-271AAC41FA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573119"/>
              </p:ext>
            </p:extLst>
          </p:nvPr>
        </p:nvGraphicFramePr>
        <p:xfrm>
          <a:off x="977360" y="2778962"/>
          <a:ext cx="1206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545760" progId="Equation.DSMT4">
                  <p:embed/>
                </p:oleObj>
              </mc:Choice>
              <mc:Fallback>
                <p:oleObj name="Equation" r:id="rId6" imgW="1206360" imgH="5457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97FE678-AB2C-F298-B1E1-271AAC41FA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77360" y="2778962"/>
                        <a:ext cx="12065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8CE7265-50D8-D2D2-8EE4-8BC3AF5C7A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336995"/>
              </p:ext>
            </p:extLst>
          </p:nvPr>
        </p:nvGraphicFramePr>
        <p:xfrm>
          <a:off x="977360" y="3478631"/>
          <a:ext cx="120650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533160" progId="Equation.DSMT4">
                  <p:embed/>
                </p:oleObj>
              </mc:Choice>
              <mc:Fallback>
                <p:oleObj name="Equation" r:id="rId8" imgW="1206360" imgH="5331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8CE7265-50D8-D2D2-8EE4-8BC3AF5C7A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7360" y="3478631"/>
                        <a:ext cx="1206500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C244D62-DE85-710E-75EF-4E3439ED53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374333"/>
              </p:ext>
            </p:extLst>
          </p:nvPr>
        </p:nvGraphicFramePr>
        <p:xfrm>
          <a:off x="697960" y="4181309"/>
          <a:ext cx="1765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65080" imgH="520560" progId="Equation.DSMT4">
                  <p:embed/>
                </p:oleObj>
              </mc:Choice>
              <mc:Fallback>
                <p:oleObj name="Equation" r:id="rId10" imgW="1765080" imgH="5205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C244D62-DE85-710E-75EF-4E3439ED53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97960" y="4181309"/>
                        <a:ext cx="17653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720CFE2-7CCB-4EFD-8E10-EB7153DB5B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715262"/>
              </p:ext>
            </p:extLst>
          </p:nvPr>
        </p:nvGraphicFramePr>
        <p:xfrm>
          <a:off x="742410" y="1370621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76160" imgH="571320" progId="Equation.DSMT4">
                  <p:embed/>
                </p:oleObj>
              </mc:Choice>
              <mc:Fallback>
                <p:oleObj name="Equation" r:id="rId12" imgW="1676160" imgH="57132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720CFE2-7CCB-4EFD-8E10-EB7153DB5B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42410" y="1370621"/>
                        <a:ext cx="16764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646BAAD-5780-C03B-7AC5-4267747BFA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979131"/>
              </p:ext>
            </p:extLst>
          </p:nvPr>
        </p:nvGraphicFramePr>
        <p:xfrm>
          <a:off x="3879933" y="1979613"/>
          <a:ext cx="3441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41600" imgH="711000" progId="Equation.DSMT4">
                  <p:embed/>
                </p:oleObj>
              </mc:Choice>
              <mc:Fallback>
                <p:oleObj name="Equation" r:id="rId14" imgW="3441600" imgH="7110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646BAAD-5780-C03B-7AC5-4267747BFA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879933" y="1979613"/>
                        <a:ext cx="34417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4D00339B-6AA0-CA05-D95B-10C173C289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919197"/>
              </p:ext>
            </p:extLst>
          </p:nvPr>
        </p:nvGraphicFramePr>
        <p:xfrm>
          <a:off x="4121150" y="2768600"/>
          <a:ext cx="2959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58840" imgH="545760" progId="Equation.DSMT4">
                  <p:embed/>
                </p:oleObj>
              </mc:Choice>
              <mc:Fallback>
                <p:oleObj name="Equation" r:id="rId16" imgW="2958840" imgH="5457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4D00339B-6AA0-CA05-D95B-10C173C289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121150" y="2768600"/>
                        <a:ext cx="29591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BF439BF5-7051-B795-5A1E-6D7CD52101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242577"/>
              </p:ext>
            </p:extLst>
          </p:nvPr>
        </p:nvGraphicFramePr>
        <p:xfrm>
          <a:off x="4622883" y="3458160"/>
          <a:ext cx="195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55520" imgH="533160" progId="Equation.DSMT4">
                  <p:embed/>
                </p:oleObj>
              </mc:Choice>
              <mc:Fallback>
                <p:oleObj name="Equation" r:id="rId18" imgW="1955520" imgH="53316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BF439BF5-7051-B795-5A1E-6D7CD52101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622883" y="3458160"/>
                        <a:ext cx="19558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5E27D15-9C7F-8429-6D52-9AF4FE75BF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366910"/>
              </p:ext>
            </p:extLst>
          </p:nvPr>
        </p:nvGraphicFramePr>
        <p:xfrm>
          <a:off x="4045033" y="4173451"/>
          <a:ext cx="3111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11480" imgH="520560" progId="Equation.DSMT4">
                  <p:embed/>
                </p:oleObj>
              </mc:Choice>
              <mc:Fallback>
                <p:oleObj name="Equation" r:id="rId20" imgW="3111480" imgH="52056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5E27D15-9C7F-8429-6D52-9AF4FE75BF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045033" y="4173451"/>
                        <a:ext cx="31115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78A6123F-0BA4-CED9-9CDB-39D811AEFD1E}"/>
              </a:ext>
            </a:extLst>
          </p:cNvPr>
          <p:cNvPicPr>
            <a:picLocks noChangeAspect="1"/>
          </p:cNvPicPr>
          <p:nvPr/>
        </p:nvPicPr>
        <p:blipFill rotWithShape="1">
          <a:blip r:embed="rId2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047"/>
          <a:stretch/>
        </p:blipFill>
        <p:spPr bwMode="auto">
          <a:xfrm rot="1159755">
            <a:off x="7021363" y="-481934"/>
            <a:ext cx="2485292" cy="1080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339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On your own, try to complete the last row of the table on your handout.</a:t>
            </a:r>
          </a:p>
          <a:p>
            <a:pPr lvl="1"/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the Chain: Last Row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A27B4F-9548-2D24-6E4B-22780439A9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2241960"/>
              </p:ext>
            </p:extLst>
          </p:nvPr>
        </p:nvGraphicFramePr>
        <p:xfrm>
          <a:off x="755650" y="1282700"/>
          <a:ext cx="72898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89640" imgH="1231560" progId="Equation.DSMT4">
                  <p:embed/>
                </p:oleObj>
              </mc:Choice>
              <mc:Fallback>
                <p:oleObj name="Equation" r:id="rId2" imgW="7289640" imgH="12315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CA27B4F-9548-2D24-6E4B-22780439A9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5650" y="1282700"/>
                        <a:ext cx="7289800" cy="1231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8C6E577-A3A9-593F-11AD-23CD407EEEC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047"/>
          <a:stretch/>
        </p:blipFill>
        <p:spPr bwMode="auto">
          <a:xfrm rot="1159755">
            <a:off x="7021363" y="-481934"/>
            <a:ext cx="2485292" cy="1080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495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Placeholder 10">
            <a:extLst>
              <a:ext uri="{FF2B5EF4-FFF2-40B4-BE49-F238E27FC236}">
                <a16:creationId xmlns:a16="http://schemas.microsoft.com/office/drawing/2014/main" id="{B1FD015A-AFA4-8104-4127-7AD4A3FAB6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4329557"/>
              </p:ext>
            </p:extLst>
          </p:nvPr>
        </p:nvGraphicFramePr>
        <p:xfrm>
          <a:off x="457200" y="1309688"/>
          <a:ext cx="8229598" cy="1389380"/>
        </p:xfrm>
        <a:graphic>
          <a:graphicData uri="http://schemas.openxmlformats.org/drawingml/2006/table">
            <a:tbl>
              <a:tblPr firstRow="1" firstCol="1" bandRow="1"/>
              <a:tblGrid>
                <a:gridCol w="2221832">
                  <a:extLst>
                    <a:ext uri="{9D8B030D-6E8A-4147-A177-3AD203B41FA5}">
                      <a16:colId xmlns:a16="http://schemas.microsoft.com/office/drawing/2014/main" val="4027248765"/>
                    </a:ext>
                  </a:extLst>
                </a:gridCol>
                <a:gridCol w="6007766">
                  <a:extLst>
                    <a:ext uri="{9D8B030D-6E8A-4147-A177-3AD203B41FA5}">
                      <a16:colId xmlns:a16="http://schemas.microsoft.com/office/drawing/2014/main" val="2360063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77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910D28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509849"/>
                  </a:ext>
                </a:extLst>
              </a:tr>
            </a:tbl>
          </a:graphicData>
        </a:graphic>
      </p:graphicFrame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the Chain: Check Your Work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F1C4895-9DF5-3579-5F2E-B2A01375B8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94183" y="1370621"/>
          <a:ext cx="401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12920" imgH="571320" progId="Equation.DSMT4">
                  <p:embed/>
                </p:oleObj>
              </mc:Choice>
              <mc:Fallback>
                <p:oleObj name="Equation" r:id="rId2" imgW="4012920" imgH="5713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F1C4895-9DF5-3579-5F2E-B2A01375B8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94183" y="1370621"/>
                        <a:ext cx="40132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9C4C45F-5E96-3E80-8901-ABBBCAFFA7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618125"/>
              </p:ext>
            </p:extLst>
          </p:nvPr>
        </p:nvGraphicFramePr>
        <p:xfrm>
          <a:off x="984250" y="2098675"/>
          <a:ext cx="119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93760" imgH="482400" progId="Equation.DSMT4">
                  <p:embed/>
                </p:oleObj>
              </mc:Choice>
              <mc:Fallback>
                <p:oleObj name="Equation" r:id="rId4" imgW="1193760" imgH="4824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9C4C45F-5E96-3E80-8901-ABBBCAFFA7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84250" y="2098675"/>
                        <a:ext cx="11938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720CFE2-7CCB-4EFD-8E10-EB7153DB5B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2410" y="1370621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6160" imgH="571320" progId="Equation.DSMT4">
                  <p:embed/>
                </p:oleObj>
              </mc:Choice>
              <mc:Fallback>
                <p:oleObj name="Equation" r:id="rId6" imgW="1676160" imgH="57132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720CFE2-7CCB-4EFD-8E10-EB7153DB5B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42410" y="1370621"/>
                        <a:ext cx="16764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646BAAD-5780-C03B-7AC5-4267747BFA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79119"/>
              </p:ext>
            </p:extLst>
          </p:nvPr>
        </p:nvGraphicFramePr>
        <p:xfrm>
          <a:off x="4368800" y="2093913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63480" imgH="482400" progId="Equation.DSMT4">
                  <p:embed/>
                </p:oleObj>
              </mc:Choice>
              <mc:Fallback>
                <p:oleObj name="Equation" r:id="rId8" imgW="2463480" imgH="4824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646BAAD-5780-C03B-7AC5-4267747BFA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368800" y="2093913"/>
                        <a:ext cx="24638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19">
            <a:extLst>
              <a:ext uri="{FF2B5EF4-FFF2-40B4-BE49-F238E27FC236}">
                <a16:creationId xmlns:a16="http://schemas.microsoft.com/office/drawing/2014/main" id="{865E0704-443F-B604-6941-56E1AA662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44258"/>
            <a:ext cx="8229600" cy="1899191"/>
          </a:xfrm>
        </p:spPr>
        <p:txBody>
          <a:bodyPr>
            <a:normAutofit/>
          </a:bodyPr>
          <a:lstStyle/>
          <a:p>
            <a:r>
              <a:rPr lang="en-US" dirty="0"/>
              <a:t> Be ready to share how you found the composition function for the first column.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C09A87F-CD7E-CBAC-44C6-563AF868A3AC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047"/>
          <a:stretch/>
        </p:blipFill>
        <p:spPr bwMode="auto">
          <a:xfrm rot="1159755">
            <a:off x="7021363" y="-481934"/>
            <a:ext cx="2485292" cy="1080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320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35" tIns="45718" rIns="91435" bIns="45718">
            <a:normAutofit/>
          </a:bodyPr>
          <a:lstStyle/>
          <a:p>
            <a:r>
              <a:rPr lang="en-US" dirty="0">
                <a:latin typeface="Calibri"/>
                <a:cs typeface="Calibri"/>
                <a:sym typeface="Arial"/>
              </a:rPr>
              <a:t> </a:t>
            </a:r>
          </a:p>
          <a:p>
            <a:endParaRPr lang="en-US" dirty="0">
              <a:latin typeface="Calibri"/>
              <a:cs typeface="Calibri"/>
              <a:sym typeface="Arial"/>
            </a:endParaRPr>
          </a:p>
          <a:p>
            <a:endParaRPr lang="en-US" dirty="0">
              <a:latin typeface="Calibri"/>
              <a:cs typeface="Calibri"/>
              <a:sym typeface="Arial"/>
            </a:endParaRPr>
          </a:p>
          <a:p>
            <a:r>
              <a:rPr lang="en-US" dirty="0">
                <a:latin typeface="Calibri"/>
                <a:cs typeface="Calibri"/>
                <a:sym typeface="Arial"/>
              </a:rPr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Notes: Vocabulary and Notation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B28D688-46C1-326F-FD14-B1FE48EE2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915085"/>
              </p:ext>
            </p:extLst>
          </p:nvPr>
        </p:nvGraphicFramePr>
        <p:xfrm>
          <a:off x="778392" y="1319984"/>
          <a:ext cx="3937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6960" imgH="520560" progId="Equation.DSMT4">
                  <p:embed/>
                </p:oleObj>
              </mc:Choice>
              <mc:Fallback>
                <p:oleObj name="Equation" r:id="rId2" imgW="3936960" imgH="5205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2B28D688-46C1-326F-FD14-B1FE48EE2B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8392" y="1319984"/>
                        <a:ext cx="39370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63042B8-9CEF-789A-D1AC-2DA620DE75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562666"/>
              </p:ext>
            </p:extLst>
          </p:nvPr>
        </p:nvGraphicFramePr>
        <p:xfrm>
          <a:off x="823211" y="2735335"/>
          <a:ext cx="4902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02120" imgH="545760" progId="Equation.DSMT4">
                  <p:embed/>
                </p:oleObj>
              </mc:Choice>
              <mc:Fallback>
                <p:oleObj name="Equation" r:id="rId4" imgW="4902120" imgH="5457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63042B8-9CEF-789A-D1AC-2DA620DE75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3211" y="2735335"/>
                        <a:ext cx="49022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2">
            <a:extLst>
              <a:ext uri="{FF2B5EF4-FFF2-40B4-BE49-F238E27FC236}">
                <a16:creationId xmlns:a16="http://schemas.microsoft.com/office/drawing/2014/main" id="{D2F18EEC-4139-64CD-6BBC-2CC8A627C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7275" y="2234775"/>
            <a:ext cx="2293485" cy="1782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i="1" dirty="0">
                <a:solidFill>
                  <a:srgbClr val="3E5C6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constant of</a:t>
            </a:r>
            <a:br>
              <a:rPr lang="en-US" sz="2200" i="1" dirty="0">
                <a:solidFill>
                  <a:srgbClr val="3E5C6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i="1" dirty="0">
                <a:solidFill>
                  <a:srgbClr val="3E5C6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integration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solidFill>
                  <a:srgbClr val="3E5C6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always add </a:t>
            </a:r>
            <a:r>
              <a:rPr lang="en-US" sz="2200" dirty="0">
                <a:solidFill>
                  <a:srgbClr val="3E5C6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200" i="1" dirty="0">
                <a:solidFill>
                  <a:srgbClr val="3E5C6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br>
              <a:rPr lang="en-US" sz="2200" dirty="0">
                <a:solidFill>
                  <a:srgbClr val="3E5C6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dirty="0">
                <a:solidFill>
                  <a:srgbClr val="3E5C6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since </a:t>
            </a:r>
            <a:r>
              <a:rPr lang="en-US" sz="2200" i="1" dirty="0">
                <a:solidFill>
                  <a:srgbClr val="3E5C6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200" i="1" baseline="-25000" dirty="0">
                <a:solidFill>
                  <a:srgbClr val="3E5C6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200" dirty="0">
                <a:solidFill>
                  <a:srgbClr val="3E5C6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200" i="1" dirty="0">
                <a:solidFill>
                  <a:srgbClr val="3E5C6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200" dirty="0">
                <a:solidFill>
                  <a:srgbClr val="3E5C6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= 0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 Box 2">
            <a:extLst>
              <a:ext uri="{FF2B5EF4-FFF2-40B4-BE49-F238E27FC236}">
                <a16:creationId xmlns:a16="http://schemas.microsoft.com/office/drawing/2014/main" id="{4E83E02C-1EC8-5945-00F4-61F28000F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5988" y="2129906"/>
            <a:ext cx="3253695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solidFill>
                  <a:srgbClr val="3978B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“with respect to </a:t>
            </a:r>
            <a:r>
              <a:rPr lang="en-US" sz="2200" i="1" dirty="0">
                <a:solidFill>
                  <a:srgbClr val="3978B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200" dirty="0">
                <a:solidFill>
                  <a:srgbClr val="3978B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A4F21DB8-E4DB-424D-C5EE-B526A10F2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636169"/>
            <a:ext cx="1628553" cy="477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r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i="1" dirty="0">
                <a:solidFill>
                  <a:srgbClr val="3E5C6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integral sign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2">
            <a:extLst>
              <a:ext uri="{FF2B5EF4-FFF2-40B4-BE49-F238E27FC236}">
                <a16:creationId xmlns:a16="http://schemas.microsoft.com/office/drawing/2014/main" id="{F94FBD73-3466-015F-BBEF-E83C66E58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295" y="3366164"/>
            <a:ext cx="1678721" cy="413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i="1" dirty="0">
                <a:solidFill>
                  <a:srgbClr val="910D2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integrand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ight Brace 16">
            <a:extLst>
              <a:ext uri="{FF2B5EF4-FFF2-40B4-BE49-F238E27FC236}">
                <a16:creationId xmlns:a16="http://schemas.microsoft.com/office/drawing/2014/main" id="{1F252FEB-CB39-0A98-639D-BDFA5C9A2B32}"/>
              </a:ext>
            </a:extLst>
          </p:cNvPr>
          <p:cNvSpPr/>
          <p:nvPr/>
        </p:nvSpPr>
        <p:spPr>
          <a:xfrm rot="5400000">
            <a:off x="3372905" y="2953879"/>
            <a:ext cx="132715" cy="691855"/>
          </a:xfrm>
          <a:prstGeom prst="rightBrace">
            <a:avLst>
              <a:gd name="adj1" fmla="val 52930"/>
              <a:gd name="adj2" fmla="val 50000"/>
            </a:avLst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BEBF762-5F9F-A744-E230-96D1590C0A79}"/>
              </a:ext>
            </a:extLst>
          </p:cNvPr>
          <p:cNvCxnSpPr>
            <a:cxnSpLocks/>
          </p:cNvCxnSpPr>
          <p:nvPr/>
        </p:nvCxnSpPr>
        <p:spPr>
          <a:xfrm flipV="1">
            <a:off x="2040731" y="3318177"/>
            <a:ext cx="806173" cy="413386"/>
          </a:xfrm>
          <a:prstGeom prst="straightConnector1">
            <a:avLst/>
          </a:prstGeom>
          <a:ln>
            <a:tailEnd type="triangle" w="med" len="sm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5B449B7-7378-3170-55E3-FA55459F83A1}"/>
              </a:ext>
            </a:extLst>
          </p:cNvPr>
          <p:cNvCxnSpPr>
            <a:cxnSpLocks/>
          </p:cNvCxnSpPr>
          <p:nvPr/>
        </p:nvCxnSpPr>
        <p:spPr>
          <a:xfrm flipH="1">
            <a:off x="5778835" y="2509183"/>
            <a:ext cx="855982" cy="443043"/>
          </a:xfrm>
          <a:prstGeom prst="straightConnector1">
            <a:avLst/>
          </a:prstGeom>
          <a:ln>
            <a:tailEnd type="triangle" w="med" len="sm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Right Brace 21">
            <a:extLst>
              <a:ext uri="{FF2B5EF4-FFF2-40B4-BE49-F238E27FC236}">
                <a16:creationId xmlns:a16="http://schemas.microsoft.com/office/drawing/2014/main" id="{56CA368E-8603-2829-28D8-57B61895F632}"/>
              </a:ext>
            </a:extLst>
          </p:cNvPr>
          <p:cNvSpPr/>
          <p:nvPr/>
        </p:nvSpPr>
        <p:spPr>
          <a:xfrm rot="16200000" flipV="1">
            <a:off x="3954460" y="2583641"/>
            <a:ext cx="87630" cy="366400"/>
          </a:xfrm>
          <a:prstGeom prst="rightBrace">
            <a:avLst>
              <a:gd name="adj1" fmla="val 71185"/>
              <a:gd name="adj2" fmla="val 50000"/>
            </a:avLst>
          </a:prstGeom>
          <a:ln>
            <a:solidFill>
              <a:srgbClr val="3978B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78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complete the Guided Notes together.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</a:t>
            </a:r>
          </a:p>
        </p:txBody>
      </p:sp>
    </p:spTree>
    <p:extLst>
      <p:ext uri="{BB962C8B-B14F-4D97-AF65-F5344CB8AC3E}">
        <p14:creationId xmlns:p14="http://schemas.microsoft.com/office/powerpoint/2010/main" val="590932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</a:t>
            </a:r>
            <a:r>
              <a:rPr lang="en-US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student.desmos.com</a:t>
            </a:r>
            <a:r>
              <a:rPr lang="en-US" dirty="0"/>
              <a:t>.</a:t>
            </a:r>
          </a:p>
          <a:p>
            <a:r>
              <a:rPr lang="en-US" dirty="0"/>
              <a:t>Enter your code.</a:t>
            </a:r>
          </a:p>
          <a:p>
            <a:r>
              <a:rPr lang="en-US" dirty="0"/>
              <a:t>You need a pencil, notebook paper, and your handout to solve the mystery.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Great Calculus Mystery</a:t>
            </a:r>
          </a:p>
        </p:txBody>
      </p:sp>
    </p:spTree>
    <p:extLst>
      <p:ext uri="{BB962C8B-B14F-4D97-AF65-F5344CB8AC3E}">
        <p14:creationId xmlns:p14="http://schemas.microsoft.com/office/powerpoint/2010/main" val="297858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Don’t “u” Forget About C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Integration by Substitution</a:t>
            </a: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dirty="0"/>
              <a:t>Think of a composition function and write it </a:t>
            </a:r>
            <a:br>
              <a:rPr lang="en-US" dirty="0"/>
            </a:br>
            <a:r>
              <a:rPr lang="en-US" dirty="0"/>
              <a:t>on the back of your handout or on notebook paper.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Take the derivative of your function.</a:t>
            </a:r>
          </a:p>
          <a:p>
            <a:pPr lvl="1"/>
            <a:r>
              <a:rPr lang="en-US" dirty="0"/>
              <a:t>No product or quotient rules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On a blank index card, write the simplified derivative, labeling it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′(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</a:t>
            </a:r>
          </a:p>
        </p:txBody>
      </p:sp>
      <p:pic>
        <p:nvPicPr>
          <p:cNvPr id="3" name="Picture 2" descr="A pink sign with black text&#10;&#10;Description automatically generated">
            <a:extLst>
              <a:ext uri="{FF2B5EF4-FFF2-40B4-BE49-F238E27FC236}">
                <a16:creationId xmlns:a16="http://schemas.microsoft.com/office/drawing/2014/main" id="{7055D30A-0896-734E-9890-35913DBA4D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7688" y="307247"/>
            <a:ext cx="2119112" cy="1432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131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arenR" startAt="4"/>
            </a:pPr>
            <a:r>
              <a:rPr lang="en-US" dirty="0"/>
              <a:t>Trade derivatives (index cards).</a:t>
            </a:r>
          </a:p>
          <a:p>
            <a:pPr marL="342900" indent="-342900">
              <a:buFont typeface="+mj-lt"/>
              <a:buAutoNum type="arabicParenR" startAt="4"/>
            </a:pPr>
            <a:r>
              <a:rPr lang="en-US" dirty="0"/>
              <a:t>Find the antiderivative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arenR" startAt="4"/>
            </a:pPr>
            <a:r>
              <a:rPr lang="en-US" dirty="0"/>
              <a:t>Label and circle the antiderivative,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</a:t>
            </a:r>
          </a:p>
        </p:txBody>
      </p:sp>
      <p:pic>
        <p:nvPicPr>
          <p:cNvPr id="3" name="Picture 2" descr="A pink sign with black text&#10;&#10;Description automatically generated">
            <a:extLst>
              <a:ext uri="{FF2B5EF4-FFF2-40B4-BE49-F238E27FC236}">
                <a16:creationId xmlns:a16="http://schemas.microsoft.com/office/drawing/2014/main" id="{7055D30A-0896-734E-9890-35913DBA4D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7688" y="307247"/>
            <a:ext cx="2119112" cy="1432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9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arenR" startAt="7"/>
            </a:pPr>
            <a:r>
              <a:rPr lang="en-US" dirty="0"/>
              <a:t>Trade index cards with the original owner.</a:t>
            </a:r>
          </a:p>
          <a:p>
            <a:pPr marL="342900" indent="-342900">
              <a:buFont typeface="+mj-lt"/>
              <a:buAutoNum type="arabicParenR" startAt="7"/>
            </a:pPr>
            <a:r>
              <a:rPr lang="en-US" dirty="0"/>
              <a:t>Check their work.</a:t>
            </a:r>
          </a:p>
          <a:p>
            <a:pPr lvl="1"/>
            <a:r>
              <a:rPr lang="en-US" dirty="0"/>
              <a:t>Is their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 the same as your original composition function? If not, work together to find the error.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</a:t>
            </a:r>
          </a:p>
        </p:txBody>
      </p:sp>
      <p:pic>
        <p:nvPicPr>
          <p:cNvPr id="3" name="Picture 2" descr="A pink sign with black text&#10;&#10;Description automatically generated">
            <a:extLst>
              <a:ext uri="{FF2B5EF4-FFF2-40B4-BE49-F238E27FC236}">
                <a16:creationId xmlns:a16="http://schemas.microsoft.com/office/drawing/2014/main" id="{7055D30A-0896-734E-9890-35913DBA4D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7688" y="307247"/>
            <a:ext cx="2119112" cy="1432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05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5563" indent="0">
              <a:buNone/>
            </a:pPr>
            <a:r>
              <a:rPr lang="en-US" dirty="0"/>
              <a:t>How can we find antiderivatives using our knowledge of derivatives?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7"/>
            <a:ext cx="7772400" cy="1982029"/>
          </a:xfrm>
        </p:spPr>
        <p:txBody>
          <a:bodyPr>
            <a:normAutofit/>
          </a:bodyPr>
          <a:lstStyle/>
          <a:p>
            <a:r>
              <a:rPr lang="en-US" dirty="0"/>
              <a:t>Apply pattern recognition to find antiderivatives.</a:t>
            </a:r>
          </a:p>
          <a:p>
            <a:r>
              <a:rPr lang="en-US" dirty="0"/>
              <a:t>Use basic integration rules and/or substitution to find an indefinite integral.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During this lesson, we will learn about </a:t>
            </a:r>
            <a:r>
              <a:rPr lang="en-US" b="1" i="1" dirty="0">
                <a:solidFill>
                  <a:schemeClr val="accent4"/>
                </a:solidFill>
              </a:rPr>
              <a:t>antiderivatives</a:t>
            </a:r>
            <a:r>
              <a:rPr lang="en-US" dirty="0"/>
              <a:t>.</a:t>
            </a:r>
          </a:p>
          <a:p>
            <a:r>
              <a:rPr lang="en-US" dirty="0"/>
              <a:t>We will define that vocabulary word later. For now, use your context clues and the table on your handout to look for patterns. Then complete the table.</a:t>
            </a:r>
          </a:p>
          <a:p>
            <a:pPr lvl="1"/>
            <a:r>
              <a:rPr lang="en-US" dirty="0"/>
              <a:t>How do the expressions in the first (derivative) column relate to the expressions in the second (antiderivative) column?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Backward Beginnings: I Notice</a:t>
            </a:r>
          </a:p>
        </p:txBody>
      </p:sp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you put for your last entry in the</a:t>
            </a:r>
            <a:br>
              <a:rPr lang="en-US" dirty="0"/>
            </a:br>
            <a:r>
              <a:rPr lang="en-US" dirty="0"/>
              <a:t>Antiderivative column?</a:t>
            </a:r>
          </a:p>
          <a:p>
            <a:pPr lvl="1"/>
            <a:r>
              <a:rPr lang="en-US" dirty="0"/>
              <a:t>How did you make that decision?</a:t>
            </a:r>
          </a:p>
          <a:p>
            <a:r>
              <a:rPr lang="en-US" dirty="0"/>
              <a:t>Write your thinking on your handout. Be ready to share.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Backward Beginnings: I Think</a:t>
            </a:r>
          </a:p>
        </p:txBody>
      </p:sp>
      <p:pic>
        <p:nvPicPr>
          <p:cNvPr id="2" name="Picture 1" descr="A white and blue clouds&#10;&#10;Description automatically generated">
            <a:extLst>
              <a:ext uri="{FF2B5EF4-FFF2-40B4-BE49-F238E27FC236}">
                <a16:creationId xmlns:a16="http://schemas.microsoft.com/office/drawing/2014/main" id="{10BFE418-68F1-35C2-6E9F-C123D994C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2586" y="307246"/>
            <a:ext cx="2286371" cy="1249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9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How could we generalize our knowledge?</a:t>
            </a:r>
          </a:p>
          <a:p>
            <a:r>
              <a:rPr lang="en-US" dirty="0"/>
              <a:t>Write a description of how to change the expression in the first (derivative) column into the expression in the second (antiderivative) column.</a:t>
            </a:r>
          </a:p>
          <a:p>
            <a:pPr lvl="1"/>
            <a:r>
              <a:rPr lang="en-US" dirty="0"/>
              <a:t>This one description must work for </a:t>
            </a:r>
            <a:r>
              <a:rPr lang="en-US" b="1" u="sng" dirty="0"/>
              <a:t>all</a:t>
            </a:r>
            <a:r>
              <a:rPr lang="en-US" dirty="0"/>
              <a:t> of our examples to be a </a:t>
            </a:r>
            <a:r>
              <a:rPr lang="en-US" b="1" i="1" dirty="0"/>
              <a:t>generalization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Start in Column 1 </a:t>
            </a:r>
            <a:r>
              <a:rPr lang="en-US" dirty="0">
                <a:sym typeface="Wingdings" panose="05000000000000000000" pitchFamily="2" charset="2"/>
              </a:rPr>
              <a:t> End in Column 2</a:t>
            </a: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Backward Beginnings: We Think</a:t>
            </a:r>
          </a:p>
        </p:txBody>
      </p:sp>
      <p:pic>
        <p:nvPicPr>
          <p:cNvPr id="5" name="Picture 4" descr="A white and blue clouds&#10;&#10;Description automatically generated">
            <a:extLst>
              <a:ext uri="{FF2B5EF4-FFF2-40B4-BE49-F238E27FC236}">
                <a16:creationId xmlns:a16="http://schemas.microsoft.com/office/drawing/2014/main" id="{860F944F-BF70-4CAC-2FE0-476FAA6393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2586" y="307246"/>
            <a:ext cx="2286371" cy="1249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your group, determine who is </a:t>
            </a:r>
            <a:r>
              <a:rPr lang="en-US" i="1" dirty="0"/>
              <a:t>Student 1</a:t>
            </a:r>
            <a:r>
              <a:rPr lang="en-US" dirty="0"/>
              <a:t>,</a:t>
            </a:r>
            <a:br>
              <a:rPr lang="en-US" dirty="0"/>
            </a:br>
            <a:r>
              <a:rPr lang="en-US" i="1" dirty="0"/>
              <a:t>Student 2</a:t>
            </a:r>
            <a:r>
              <a:rPr lang="en-US" dirty="0"/>
              <a:t>, </a:t>
            </a:r>
            <a:r>
              <a:rPr lang="en-US" i="1" dirty="0"/>
              <a:t>Student 3</a:t>
            </a:r>
            <a:r>
              <a:rPr lang="en-US" dirty="0"/>
              <a:t>, and </a:t>
            </a:r>
            <a:r>
              <a:rPr lang="en-US" i="1" dirty="0"/>
              <a:t>Student 4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This will only determine the order of your tasks.</a:t>
            </a:r>
          </a:p>
          <a:p>
            <a:r>
              <a:rPr lang="en-US" dirty="0"/>
              <a:t>In the top-right corner of your handout, write your number and name:</a:t>
            </a:r>
          </a:p>
          <a:p>
            <a:pPr lvl="1"/>
            <a:r>
              <a:rPr lang="en-US" dirty="0"/>
              <a:t>Student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#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u="sng" dirty="0">
                <a:solidFill>
                  <a:srgbClr val="EBEBEB"/>
                </a:solidFill>
              </a:rPr>
              <a:t>.</a:t>
            </a:r>
            <a:endParaRPr lang="en-US" dirty="0">
              <a:solidFill>
                <a:srgbClr val="EBEBEB"/>
              </a:solidFill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the Chain</a:t>
            </a:r>
          </a:p>
        </p:txBody>
      </p:sp>
      <p:pic>
        <p:nvPicPr>
          <p:cNvPr id="5" name="Picture 4" descr="A circular arrows in different colors&#10;&#10;Description automatically generated">
            <a:extLst>
              <a:ext uri="{FF2B5EF4-FFF2-40B4-BE49-F238E27FC236}">
                <a16:creationId xmlns:a16="http://schemas.microsoft.com/office/drawing/2014/main" id="{615D0B5A-58CD-169D-3C12-4916DFF6F4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7916" y="307247"/>
            <a:ext cx="1747477" cy="175538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CADB978-6F88-C591-EE22-57F6872E067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02"/>
          <a:stretch/>
        </p:blipFill>
        <p:spPr bwMode="auto">
          <a:xfrm rot="1159755">
            <a:off x="-444762" y="4047993"/>
            <a:ext cx="3244008" cy="1080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5316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the first column, you have been given a</a:t>
            </a:r>
            <a:br>
              <a:rPr lang="en-US" dirty="0"/>
            </a:br>
            <a:r>
              <a:rPr lang="en-US" dirty="0"/>
              <a:t>composition function.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Identify and write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0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  )</a:t>
            </a:r>
            <a:r>
              <a:rPr lang="en-US" dirty="0"/>
              <a:t> in the second column.</a:t>
            </a:r>
          </a:p>
          <a:p>
            <a:pPr lvl="1"/>
            <a:r>
              <a:rPr lang="en-US" i="1" dirty="0"/>
              <a:t>Student 1</a:t>
            </a:r>
            <a:r>
              <a:rPr lang="en-US" dirty="0"/>
              <a:t> starts in row 1; </a:t>
            </a:r>
            <a:r>
              <a:rPr lang="en-US" i="1" dirty="0"/>
              <a:t>Student 2</a:t>
            </a:r>
            <a:r>
              <a:rPr lang="en-US" dirty="0"/>
              <a:t> starts in row 2; etc.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Pass your paper to the next person.</a:t>
            </a:r>
          </a:p>
          <a:p>
            <a:pPr lvl="1"/>
            <a:r>
              <a:rPr lang="en-US" i="1" dirty="0"/>
              <a:t>Student 1</a:t>
            </a:r>
            <a:r>
              <a:rPr lang="en-US" dirty="0"/>
              <a:t> passes to </a:t>
            </a:r>
            <a:r>
              <a:rPr lang="en-US" i="1" dirty="0"/>
              <a:t>Student 2</a:t>
            </a:r>
            <a:r>
              <a:rPr lang="en-US" dirty="0"/>
              <a:t>; …; </a:t>
            </a:r>
            <a:r>
              <a:rPr lang="en-US" i="1" dirty="0"/>
              <a:t>Student 4</a:t>
            </a:r>
            <a:r>
              <a:rPr lang="en-US" dirty="0"/>
              <a:t> passes to </a:t>
            </a:r>
            <a:r>
              <a:rPr lang="en-US" i="1" dirty="0"/>
              <a:t>Student 1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Identify and write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  )</a:t>
            </a:r>
            <a:r>
              <a:rPr lang="en-US" dirty="0"/>
              <a:t> in the third column.</a:t>
            </a:r>
          </a:p>
          <a:p>
            <a:pPr lvl="1"/>
            <a:r>
              <a:rPr lang="en-US" dirty="0"/>
              <a:t>Write in the same row that the previous person started.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the Chain</a:t>
            </a:r>
          </a:p>
        </p:txBody>
      </p:sp>
      <p:pic>
        <p:nvPicPr>
          <p:cNvPr id="5" name="Picture 4" descr="A circular arrows in different colors&#10;&#10;Description automatically generated">
            <a:extLst>
              <a:ext uri="{FF2B5EF4-FFF2-40B4-BE49-F238E27FC236}">
                <a16:creationId xmlns:a16="http://schemas.microsoft.com/office/drawing/2014/main" id="{615D0B5A-58CD-169D-3C12-4916DFF6F4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7916" y="307247"/>
            <a:ext cx="1747477" cy="175538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0545F39-CE4E-7215-D0F1-2C4E71A6426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02"/>
          <a:stretch/>
        </p:blipFill>
        <p:spPr bwMode="auto">
          <a:xfrm rot="1159755">
            <a:off x="-444762" y="4047993"/>
            <a:ext cx="3244008" cy="1080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194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2247</TotalTime>
  <Words>995</Words>
  <Application>Microsoft Macintosh PowerPoint</Application>
  <PresentationFormat>On-screen Show (16:9)</PresentationFormat>
  <Paragraphs>96</Paragraphs>
  <Slides>22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Wingdings 2</vt:lpstr>
      <vt:lpstr>LEARN theme</vt:lpstr>
      <vt:lpstr>Equation</vt:lpstr>
      <vt:lpstr>PowerPoint Presentation</vt:lpstr>
      <vt:lpstr>Don’t “u” Forget About C</vt:lpstr>
      <vt:lpstr>Essential Question</vt:lpstr>
      <vt:lpstr>Learning Objectives</vt:lpstr>
      <vt:lpstr>Backward Beginnings: I Notice</vt:lpstr>
      <vt:lpstr>Backward Beginnings: I Think</vt:lpstr>
      <vt:lpstr>Backward Beginnings: We Think</vt:lpstr>
      <vt:lpstr>Breaking the Chain</vt:lpstr>
      <vt:lpstr>Breaking the Chain</vt:lpstr>
      <vt:lpstr>Breaking the Chain</vt:lpstr>
      <vt:lpstr>Breaking the Chain</vt:lpstr>
      <vt:lpstr>Breaking the Chain</vt:lpstr>
      <vt:lpstr>Breaking the Chain: Check Your Work</vt:lpstr>
      <vt:lpstr>Breaking the Chain: Check Your Work</vt:lpstr>
      <vt:lpstr>Breaking the Chain: Last Row</vt:lpstr>
      <vt:lpstr>Breaking the Chain: Check Your Work</vt:lpstr>
      <vt:lpstr>Guided Notes: Vocabulary and Notation</vt:lpstr>
      <vt:lpstr>Guided Notes</vt:lpstr>
      <vt:lpstr>Great Calculus Mystery</vt:lpstr>
      <vt:lpstr>Exit Ticket</vt:lpstr>
      <vt:lpstr>Exit Ticket</vt:lpstr>
      <vt:lpstr>Exit Ticket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Don't u Forget About C</dc:title>
  <dc:subject/>
  <dc:creator>K20 Center</dc:creator>
  <cp:keywords/>
  <dc:description/>
  <cp:lastModifiedBy>Moharram, Jehanne</cp:lastModifiedBy>
  <cp:revision>18</cp:revision>
  <dcterms:created xsi:type="dcterms:W3CDTF">2024-06-04T16:36:21Z</dcterms:created>
  <dcterms:modified xsi:type="dcterms:W3CDTF">2024-08-13T18:07:59Z</dcterms:modified>
  <cp:category/>
</cp:coreProperties>
</file>