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8"/>
  </p:notesMasterIdLst>
  <p:sldIdLst>
    <p:sldId id="276" r:id="rId2"/>
    <p:sldId id="256" r:id="rId3"/>
    <p:sldId id="274" r:id="rId4"/>
    <p:sldId id="275" r:id="rId5"/>
    <p:sldId id="290" r:id="rId6"/>
    <p:sldId id="282" r:id="rId7"/>
    <p:sldId id="295" r:id="rId8"/>
    <p:sldId id="283" r:id="rId9"/>
    <p:sldId id="285" r:id="rId10"/>
    <p:sldId id="286" r:id="rId11"/>
    <p:sldId id="296" r:id="rId12"/>
    <p:sldId id="288" r:id="rId13"/>
    <p:sldId id="292" r:id="rId14"/>
    <p:sldId id="294" r:id="rId15"/>
    <p:sldId id="287" r:id="rId16"/>
    <p:sldId id="29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68" autoAdjust="0"/>
    <p:restoredTop sz="89841" autoAdjust="0"/>
  </p:normalViewPr>
  <p:slideViewPr>
    <p:cSldViewPr snapToGrid="0" snapToObjects="1">
      <p:cViewPr varScale="1">
        <p:scale>
          <a:sx n="63" d="100"/>
          <a:sy n="63" d="100"/>
        </p:scale>
        <p:origin x="5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Newspaper_nicu_buculei_01.sv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2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2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2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7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rchives.gov/founding-docs/bill-of-rights-transcript#toc-amendment-i"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learn.k20center.ou.edu/strategy/17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7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7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254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err="1">
                <a:solidFill>
                  <a:srgbClr val="000000"/>
                </a:solidFill>
                <a:effectLst/>
                <a:latin typeface="Arial" panose="020B0604020202020204" pitchFamily="34" charset="0"/>
                <a:ea typeface="Arial" panose="020B0604020202020204" pitchFamily="34" charset="0"/>
              </a:rPr>
              <a:t>Nicu</a:t>
            </a:r>
            <a:r>
              <a:rPr lang="en-US" sz="1800" dirty="0">
                <a:solidFill>
                  <a:srgbClr val="000000"/>
                </a:solidFill>
                <a:effectLst/>
                <a:latin typeface="Arial" panose="020B0604020202020204" pitchFamily="34" charset="0"/>
                <a:ea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rPr>
              <a:t>Buculei</a:t>
            </a:r>
            <a:r>
              <a:rPr lang="en-US" sz="1800" dirty="0">
                <a:solidFill>
                  <a:srgbClr val="000000"/>
                </a:solidFill>
                <a:effectLst/>
                <a:latin typeface="Arial" panose="020B0604020202020204" pitchFamily="34" charset="0"/>
                <a:ea typeface="Arial" panose="020B0604020202020204" pitchFamily="34" charset="0"/>
              </a:rPr>
              <a:t>. (2006, May 30). Newspaper </a:t>
            </a:r>
            <a:r>
              <a:rPr lang="en-US" sz="1800" dirty="0" err="1">
                <a:solidFill>
                  <a:srgbClr val="000000"/>
                </a:solidFill>
                <a:effectLst/>
                <a:latin typeface="Arial" panose="020B0604020202020204" pitchFamily="34" charset="0"/>
                <a:ea typeface="Arial" panose="020B0604020202020204" pitchFamily="34" charset="0"/>
              </a:rPr>
              <a:t>nicu</a:t>
            </a:r>
            <a:r>
              <a:rPr lang="en-US" sz="1800" dirty="0">
                <a:solidFill>
                  <a:srgbClr val="000000"/>
                </a:solidFill>
                <a:effectLst/>
                <a:latin typeface="Arial" panose="020B0604020202020204" pitchFamily="34" charset="0"/>
                <a:ea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rPr>
              <a:t>buculei</a:t>
            </a:r>
            <a:r>
              <a:rPr lang="en-US" sz="1800" dirty="0">
                <a:solidFill>
                  <a:srgbClr val="000000"/>
                </a:solidFill>
                <a:effectLst/>
                <a:latin typeface="Arial" panose="020B0604020202020204" pitchFamily="34" charset="0"/>
                <a:ea typeface="Arial" panose="020B0604020202020204" pitchFamily="34" charset="0"/>
              </a:rPr>
              <a:t> [Illustration]. Wikimedia Commons. </a:t>
            </a:r>
            <a:r>
              <a:rPr lang="en-US" sz="1800" u="sng" dirty="0">
                <a:solidFill>
                  <a:srgbClr val="000000"/>
                </a:solidFill>
                <a:effectLst/>
                <a:latin typeface="Arial" panose="020B0604020202020204" pitchFamily="34" charset="0"/>
                <a:ea typeface="Aptos" panose="020B0004020202020204" pitchFamily="34" charset="0"/>
                <a:hlinkClick r:id="rId3"/>
              </a:rPr>
              <a:t>https://commons.wikimedia.org/wiki/File:Newspaper_nicu_buculei_01.svg</a:t>
            </a:r>
            <a:endParaRPr lang="en-US" dirty="0"/>
          </a:p>
        </p:txBody>
      </p:sp>
    </p:spTree>
    <p:extLst>
      <p:ext uri="{BB962C8B-B14F-4D97-AF65-F5344CB8AC3E}">
        <p14:creationId xmlns:p14="http://schemas.microsoft.com/office/powerpoint/2010/main" val="1586096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292929"/>
                </a:solidFill>
                <a:effectLst/>
                <a:latin typeface="Arial" panose="020B0604020202020204" pitchFamily="34" charset="0"/>
              </a:rPr>
              <a:t>K20 Center. (n.d.). Sticky bars. Strategies. </a:t>
            </a:r>
            <a:r>
              <a:rPr lang="en-US" sz="1800" b="0" i="0" u="sng" strike="noStrike" dirty="0">
                <a:solidFill>
                  <a:srgbClr val="1155CC"/>
                </a:solidFill>
                <a:effectLst/>
                <a:latin typeface="Arial" panose="020B0604020202020204" pitchFamily="34" charset="0"/>
                <a:hlinkClick r:id="rId3"/>
              </a:rPr>
              <a:t>https://learn.k20center.ou.edu/strategy/129</a:t>
            </a:r>
            <a:endParaRPr lang="en-US" dirty="0"/>
          </a:p>
        </p:txBody>
      </p:sp>
    </p:spTree>
    <p:extLst>
      <p:ext uri="{BB962C8B-B14F-4D97-AF65-F5344CB8AC3E}">
        <p14:creationId xmlns:p14="http://schemas.microsoft.com/office/powerpoint/2010/main" val="266583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235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292929"/>
                </a:solidFill>
                <a:effectLst/>
                <a:latin typeface="Arial" panose="020B0604020202020204" pitchFamily="34" charset="0"/>
              </a:rPr>
              <a:t>K20 Center. (n.d.). Sticky bars. Strategies. </a:t>
            </a:r>
            <a:r>
              <a:rPr lang="en-US" sz="1800" b="0" i="0" u="sng" strike="noStrike" dirty="0">
                <a:solidFill>
                  <a:srgbClr val="1155CC"/>
                </a:solidFill>
                <a:effectLst/>
                <a:latin typeface="Arial" panose="020B0604020202020204" pitchFamily="34" charset="0"/>
                <a:hlinkClick r:id="rId3"/>
              </a:rPr>
              <a:t>https://learn.k20center.ou.edu/strategy/129</a:t>
            </a:r>
            <a:endParaRPr lang="en-US" dirty="0"/>
          </a:p>
        </p:txBody>
      </p:sp>
    </p:spTree>
    <p:extLst>
      <p:ext uri="{BB962C8B-B14F-4D97-AF65-F5344CB8AC3E}">
        <p14:creationId xmlns:p14="http://schemas.microsoft.com/office/powerpoint/2010/main" val="358067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292929"/>
                </a:solidFill>
                <a:effectLst/>
                <a:latin typeface="Arial" panose="020B0604020202020204" pitchFamily="34" charset="0"/>
              </a:rPr>
              <a:t>K20 Center. (n.d.). Sticky bars. Strategies. </a:t>
            </a:r>
            <a:r>
              <a:rPr lang="en-US" sz="1800" b="0" i="0" u="sng" strike="noStrike" dirty="0">
                <a:solidFill>
                  <a:srgbClr val="1155CC"/>
                </a:solidFill>
                <a:effectLst/>
                <a:latin typeface="Arial" panose="020B0604020202020204" pitchFamily="34" charset="0"/>
                <a:hlinkClick r:id="rId3"/>
              </a:rPr>
              <a:t>https://learn.k20center.ou.edu/strategy/129</a:t>
            </a:r>
            <a:endParaRPr lang="en-US" dirty="0"/>
          </a:p>
        </p:txBody>
      </p:sp>
    </p:spTree>
    <p:extLst>
      <p:ext uri="{BB962C8B-B14F-4D97-AF65-F5344CB8AC3E}">
        <p14:creationId xmlns:p14="http://schemas.microsoft.com/office/powerpoint/2010/main" val="24087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292929"/>
                </a:solidFill>
                <a:effectLst/>
                <a:latin typeface="Arial" panose="020B0604020202020204" pitchFamily="34" charset="0"/>
              </a:rPr>
              <a:t>K20 Center. (n.d.). Jigsaw. Strategies. </a:t>
            </a:r>
            <a:r>
              <a:rPr lang="en-US" sz="1800" b="0" i="0" u="sng" strike="noStrike" dirty="0">
                <a:solidFill>
                  <a:srgbClr val="1155CC"/>
                </a:solidFill>
                <a:effectLst/>
                <a:latin typeface="Arial" panose="020B0604020202020204" pitchFamily="34" charset="0"/>
                <a:hlinkClick r:id="rId3"/>
              </a:rPr>
              <a:t>https://learn.k20center.ou.edu/strategy/179</a:t>
            </a:r>
            <a:endParaRPr lang="en-US" dirty="0"/>
          </a:p>
        </p:txBody>
      </p:sp>
    </p:spTree>
    <p:extLst>
      <p:ext uri="{BB962C8B-B14F-4D97-AF65-F5344CB8AC3E}">
        <p14:creationId xmlns:p14="http://schemas.microsoft.com/office/powerpoint/2010/main" val="291301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U.S. Const. amend. I.</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r>
              <a:rPr lang="en-US" sz="1800" u="sng" kern="100"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https://www.archives.gov/founding-docs/bill-of-rights-transcript#toc-amendment-i</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b="0" i="0" u="none" strike="noStrike" dirty="0">
                <a:solidFill>
                  <a:srgbClr val="292929"/>
                </a:solidFill>
                <a:effectLst/>
                <a:latin typeface="Arial" panose="020B0604020202020204" pitchFamily="34" charset="0"/>
              </a:rPr>
              <a:t>K20 Center. (n.d.). Jigsaw. Strategies. </a:t>
            </a:r>
            <a:r>
              <a:rPr lang="en-US" sz="1800" b="0" i="0" u="sng" strike="noStrike" dirty="0">
                <a:solidFill>
                  <a:srgbClr val="1155CC"/>
                </a:solidFill>
                <a:effectLst/>
                <a:latin typeface="Arial" panose="020B0604020202020204" pitchFamily="34" charset="0"/>
                <a:hlinkClick r:id="rId4"/>
              </a:rPr>
              <a:t>https://learn.k20center.ou.edu/strategy/179</a:t>
            </a:r>
            <a:endParaRPr lang="en-US" dirty="0"/>
          </a:p>
        </p:txBody>
      </p:sp>
    </p:spTree>
    <p:extLst>
      <p:ext uri="{BB962C8B-B14F-4D97-AF65-F5344CB8AC3E}">
        <p14:creationId xmlns:p14="http://schemas.microsoft.com/office/powerpoint/2010/main" val="40367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292929"/>
                </a:solidFill>
                <a:effectLst/>
                <a:latin typeface="Arial" panose="020B0604020202020204" pitchFamily="34" charset="0"/>
              </a:rPr>
              <a:t>K20 Center. (n.d.). Jigsaw. Strategies. </a:t>
            </a:r>
            <a:r>
              <a:rPr lang="en-US" sz="1800" b="0" i="0" u="sng" strike="noStrike" dirty="0">
                <a:solidFill>
                  <a:srgbClr val="1155CC"/>
                </a:solidFill>
                <a:effectLst/>
                <a:latin typeface="Arial" panose="020B0604020202020204" pitchFamily="34" charset="0"/>
                <a:hlinkClick r:id="rId3"/>
              </a:rPr>
              <a:t>https://learn.k20center.ou.edu/strategy/179</a:t>
            </a:r>
            <a:endParaRPr lang="en-US" dirty="0"/>
          </a:p>
        </p:txBody>
      </p:sp>
    </p:spTree>
    <p:extLst>
      <p:ext uri="{BB962C8B-B14F-4D97-AF65-F5344CB8AC3E}">
        <p14:creationId xmlns:p14="http://schemas.microsoft.com/office/powerpoint/2010/main" val="96063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292929"/>
                </a:solidFill>
                <a:effectLst/>
                <a:latin typeface="Arial" panose="020B0604020202020204" pitchFamily="34" charset="0"/>
              </a:rPr>
              <a:t>K20 Center. (n.d.). Jigsaw. Strategies. </a:t>
            </a:r>
            <a:r>
              <a:rPr lang="en-US" sz="1800" b="0" i="0" u="sng" strike="noStrike" dirty="0">
                <a:solidFill>
                  <a:srgbClr val="1155CC"/>
                </a:solidFill>
                <a:effectLst/>
                <a:latin typeface="Arial" panose="020B0604020202020204" pitchFamily="34" charset="0"/>
                <a:hlinkClick r:id="rId3"/>
              </a:rPr>
              <a:t>https://learn.k20center.ou.edu/strategy/179</a:t>
            </a:r>
            <a:endParaRPr lang="en-US" dirty="0"/>
          </a:p>
        </p:txBody>
      </p:sp>
    </p:spTree>
    <p:extLst>
      <p:ext uri="{BB962C8B-B14F-4D97-AF65-F5344CB8AC3E}">
        <p14:creationId xmlns:p14="http://schemas.microsoft.com/office/powerpoint/2010/main" val="191189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Mandell, A. (2016, October 26). </a:t>
            </a:r>
            <a:r>
              <a:rPr lang="en-US" i="1" dirty="0"/>
              <a:t>Justin Timberlake’s voting selfie may have broken the law. </a:t>
            </a:r>
            <a:r>
              <a:rPr lang="en-US" i="0" dirty="0"/>
              <a:t>USA Today. https://</a:t>
            </a:r>
            <a:r>
              <a:rPr lang="en-US" i="0" dirty="0" err="1"/>
              <a:t>www.usatoday.com</a:t>
            </a:r>
            <a:r>
              <a:rPr lang="en-US" i="0" dirty="0"/>
              <a:t>/story/life/people/2016/10/25/</a:t>
            </a:r>
            <a:r>
              <a:rPr lang="en-US" i="0" dirty="0" err="1"/>
              <a:t>justin</a:t>
            </a:r>
            <a:r>
              <a:rPr lang="en-US" i="0" dirty="0"/>
              <a:t>-</a:t>
            </a:r>
            <a:r>
              <a:rPr lang="en-US" i="0" dirty="0" err="1"/>
              <a:t>timberlakes</a:t>
            </a:r>
            <a:r>
              <a:rPr lang="en-US" i="0" dirty="0"/>
              <a:t>-voting-selfie-may-have-broken-law/92728472/ </a:t>
            </a:r>
            <a:endParaRPr lang="en-US" dirty="0"/>
          </a:p>
        </p:txBody>
      </p:sp>
    </p:spTree>
    <p:extLst>
      <p:ext uri="{BB962C8B-B14F-4D97-AF65-F5344CB8AC3E}">
        <p14:creationId xmlns:p14="http://schemas.microsoft.com/office/powerpoint/2010/main" val="1659421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4050018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spTree>
    <p:extLst>
      <p:ext uri="{BB962C8B-B14F-4D97-AF65-F5344CB8AC3E}">
        <p14:creationId xmlns:p14="http://schemas.microsoft.com/office/powerpoint/2010/main" val="109033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spTree>
    <p:extLst>
      <p:ext uri="{BB962C8B-B14F-4D97-AF65-F5344CB8AC3E}">
        <p14:creationId xmlns:p14="http://schemas.microsoft.com/office/powerpoint/2010/main" val="3453675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223048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userDrawn="1"/>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Tree>
    <p:extLst>
      <p:ext uri="{BB962C8B-B14F-4D97-AF65-F5344CB8AC3E}">
        <p14:creationId xmlns:p14="http://schemas.microsoft.com/office/powerpoint/2010/main" val="3774493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71325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47657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1387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182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0299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4571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4311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61697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3640730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93" r:id="rId4"/>
    <p:sldLayoutId id="2147483675" r:id="rId5"/>
    <p:sldLayoutId id="2147483676" r:id="rId6"/>
    <p:sldLayoutId id="2147483677" r:id="rId7"/>
    <p:sldLayoutId id="2147483680" r:id="rId8"/>
    <p:sldLayoutId id="2147483689" r:id="rId9"/>
    <p:sldLayoutId id="2147483690" r:id="rId10"/>
    <p:sldLayoutId id="2147483695" r:id="rId11"/>
    <p:sldLayoutId id="2147483696" r:id="rId12"/>
    <p:sldLayoutId id="2147483698" r:id="rId13"/>
    <p:sldLayoutId id="2147483697" r:id="rId14"/>
    <p:sldLayoutId id="2147483679" r:id="rId15"/>
    <p:sldLayoutId id="2147483688" r:id="rId16"/>
    <p:sldLayoutId id="2147483682" r:id="rId1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bit.ly/BallotSelfie2016"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6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b="1" dirty="0"/>
              <a:t>Sample Summary:</a:t>
            </a:r>
            <a:endParaRPr lang="en-US" dirty="0"/>
          </a:p>
          <a:p>
            <a:r>
              <a:rPr lang="en-US" i="1" dirty="0"/>
              <a:t>We are free to practice any religion we want or none at all. The government cannot limit our freedom to express ourselves through speech or publication of our ideas. We are allowed to peacefully gather together, and we can petition or challenge the government if we think something is wrong.</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Bill of Rights: First Amendment</a:t>
            </a:r>
          </a:p>
        </p:txBody>
      </p:sp>
      <p:pic>
        <p:nvPicPr>
          <p:cNvPr id="2" name="Picture 1" descr="A puzzle pieces on a black background&#10;&#10;Description automatically generated">
            <a:extLst>
              <a:ext uri="{FF2B5EF4-FFF2-40B4-BE49-F238E27FC236}">
                <a16:creationId xmlns:a16="http://schemas.microsoft.com/office/drawing/2014/main" id="{39D7E0C0-FAEA-6F61-E621-02C088A8A2DB}"/>
              </a:ext>
            </a:extLst>
          </p:cNvPr>
          <p:cNvPicPr>
            <a:picLocks noChangeAspect="1"/>
          </p:cNvPicPr>
          <p:nvPr/>
        </p:nvPicPr>
        <p:blipFill>
          <a:blip r:embed="rId3"/>
          <a:stretch>
            <a:fillRect/>
          </a:stretch>
        </p:blipFill>
        <p:spPr>
          <a:xfrm>
            <a:off x="7433564" y="398281"/>
            <a:ext cx="1253236" cy="1065786"/>
          </a:xfrm>
          <a:prstGeom prst="rect">
            <a:avLst/>
          </a:prstGeom>
        </p:spPr>
      </p:pic>
    </p:spTree>
    <p:extLst>
      <p:ext uri="{BB962C8B-B14F-4D97-AF65-F5344CB8AC3E}">
        <p14:creationId xmlns:p14="http://schemas.microsoft.com/office/powerpoint/2010/main" val="3460834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10">
            <a:extLst>
              <a:ext uri="{FF2B5EF4-FFF2-40B4-BE49-F238E27FC236}">
                <a16:creationId xmlns:a16="http://schemas.microsoft.com/office/drawing/2014/main" id="{708FB6A3-394E-C881-E03A-5569B01346BB}"/>
              </a:ext>
            </a:extLst>
          </p:cNvPr>
          <p:cNvGraphicFramePr>
            <a:graphicFrameLocks/>
          </p:cNvGraphicFramePr>
          <p:nvPr>
            <p:extLst>
              <p:ext uri="{D42A27DB-BD31-4B8C-83A1-F6EECF244321}">
                <p14:modId xmlns:p14="http://schemas.microsoft.com/office/powerpoint/2010/main" val="1240103572"/>
              </p:ext>
            </p:extLst>
          </p:nvPr>
        </p:nvGraphicFramePr>
        <p:xfrm>
          <a:off x="457200" y="1309352"/>
          <a:ext cx="5003800" cy="3200400"/>
        </p:xfrm>
        <a:graphic>
          <a:graphicData uri="http://schemas.openxmlformats.org/drawingml/2006/table">
            <a:tbl>
              <a:tblPr firstRow="1" firstCol="1" bandRow="1"/>
              <a:tblGrid>
                <a:gridCol w="1286975">
                  <a:extLst>
                    <a:ext uri="{9D8B030D-6E8A-4147-A177-3AD203B41FA5}">
                      <a16:colId xmlns:a16="http://schemas.microsoft.com/office/drawing/2014/main" val="4027248765"/>
                    </a:ext>
                  </a:extLst>
                </a:gridCol>
                <a:gridCol w="1697525">
                  <a:extLst>
                    <a:ext uri="{9D8B030D-6E8A-4147-A177-3AD203B41FA5}">
                      <a16:colId xmlns:a16="http://schemas.microsoft.com/office/drawing/2014/main" val="1361534871"/>
                    </a:ext>
                  </a:extLst>
                </a:gridCol>
                <a:gridCol w="2019300">
                  <a:extLst>
                    <a:ext uri="{9D8B030D-6E8A-4147-A177-3AD203B41FA5}">
                      <a16:colId xmlns:a16="http://schemas.microsoft.com/office/drawing/2014/main" val="976894768"/>
                    </a:ext>
                  </a:extLst>
                </a:gridCol>
              </a:tblGrid>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Group A</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I</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IV</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2974509849"/>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Group B</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II</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III</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1057830769"/>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Group C</a:t>
                      </a:r>
                      <a:endParaRPr kumimoji="0" lang="en-US" sz="1800" b="1" kern="1200" noProof="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V</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X</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3434642271"/>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Group D</a:t>
                      </a:r>
                      <a:endParaRPr kumimoji="0" lang="en-US" sz="1800" b="1" kern="1200" noProof="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VI</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VII</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2870100477"/>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Group E</a:t>
                      </a:r>
                      <a:endParaRPr kumimoji="0" lang="en-US" sz="1800" b="1" kern="1200" noProof="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VIII</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IV</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29535417"/>
                  </a:ext>
                </a:extLst>
              </a:tr>
            </a:tbl>
          </a:graphicData>
        </a:graphic>
      </p:graphicFrame>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5537200" y="1309352"/>
            <a:ext cx="3149600" cy="3434098"/>
          </a:xfrm>
        </p:spPr>
        <p:txBody>
          <a:bodyPr/>
          <a:lstStyle/>
          <a:p>
            <a:r>
              <a:rPr lang="en-US" dirty="0"/>
              <a:t>Record your summaries on</a:t>
            </a:r>
            <a:br>
              <a:rPr lang="en-US" dirty="0"/>
            </a:br>
            <a:r>
              <a:rPr lang="en-US" dirty="0"/>
              <a:t>your handout.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Know Your Freedoms</a:t>
            </a:r>
            <a:endParaRPr lang="en-US" dirty="0">
              <a:highlight>
                <a:srgbClr val="FFFF00"/>
              </a:highlight>
            </a:endParaRPr>
          </a:p>
        </p:txBody>
      </p:sp>
      <p:pic>
        <p:nvPicPr>
          <p:cNvPr id="3" name="Picture 2" descr="A puzzle pieces on a black background&#10;&#10;Description automatically generated">
            <a:extLst>
              <a:ext uri="{FF2B5EF4-FFF2-40B4-BE49-F238E27FC236}">
                <a16:creationId xmlns:a16="http://schemas.microsoft.com/office/drawing/2014/main" id="{66C1241D-57E0-11EB-2EF4-43DB4501D2BC}"/>
              </a:ext>
            </a:extLst>
          </p:cNvPr>
          <p:cNvPicPr>
            <a:picLocks noChangeAspect="1"/>
          </p:cNvPicPr>
          <p:nvPr/>
        </p:nvPicPr>
        <p:blipFill>
          <a:blip r:embed="rId3"/>
          <a:stretch>
            <a:fillRect/>
          </a:stretch>
        </p:blipFill>
        <p:spPr>
          <a:xfrm>
            <a:off x="7433564" y="398281"/>
            <a:ext cx="1253236" cy="1065786"/>
          </a:xfrm>
          <a:prstGeom prst="rect">
            <a:avLst/>
          </a:prstGeom>
        </p:spPr>
      </p:pic>
    </p:spTree>
    <p:extLst>
      <p:ext uri="{BB962C8B-B14F-4D97-AF65-F5344CB8AC3E}">
        <p14:creationId xmlns:p14="http://schemas.microsoft.com/office/powerpoint/2010/main" val="28709763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4720975" cy="3434098"/>
          </a:xfrm>
        </p:spPr>
        <p:txBody>
          <a:bodyPr/>
          <a:lstStyle/>
          <a:p>
            <a:r>
              <a:rPr lang="en-US" dirty="0"/>
              <a:t>Determine which amendment each statement represents.</a:t>
            </a:r>
          </a:p>
          <a:p>
            <a:r>
              <a:rPr lang="en-US" dirty="0"/>
              <a:t>Explain your answer using one or more complete sentences.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Applying the Bill of Rights</a:t>
            </a:r>
          </a:p>
        </p:txBody>
      </p:sp>
      <p:sp>
        <p:nvSpPr>
          <p:cNvPr id="3" name="Rectangle 2">
            <a:extLst>
              <a:ext uri="{FF2B5EF4-FFF2-40B4-BE49-F238E27FC236}">
                <a16:creationId xmlns:a16="http://schemas.microsoft.com/office/drawing/2014/main" id="{4E7C9B37-FE65-5E01-563C-18A16BC0CF97}"/>
              </a:ext>
            </a:extLst>
          </p:cNvPr>
          <p:cNvSpPr/>
          <p:nvPr/>
        </p:nvSpPr>
        <p:spPr>
          <a:xfrm>
            <a:off x="5347699" y="1402155"/>
            <a:ext cx="3339101" cy="343409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 name="Content Placeholder 19">
            <a:extLst>
              <a:ext uri="{FF2B5EF4-FFF2-40B4-BE49-F238E27FC236}">
                <a16:creationId xmlns:a16="http://schemas.microsoft.com/office/drawing/2014/main" id="{77628A47-6C8C-D68C-1DB4-01E212139A52}"/>
              </a:ext>
            </a:extLst>
          </p:cNvPr>
          <p:cNvSpPr txBox="1">
            <a:spLocks/>
          </p:cNvSpPr>
          <p:nvPr/>
        </p:nvSpPr>
        <p:spPr>
          <a:xfrm>
            <a:off x="5347700" y="1688114"/>
            <a:ext cx="3339100" cy="731779"/>
          </a:xfrm>
          <a:prstGeom prst="rect">
            <a:avLst/>
          </a:prstGeom>
        </p:spPr>
        <p:txBody>
          <a:bodyPr vert="horz" lIns="91435" tIns="45718" rIns="91435" bIns="45718">
            <a:normAutofit lnSpcReduction="10000"/>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2000" b="1" dirty="0">
                <a:solidFill>
                  <a:schemeClr val="bg1"/>
                </a:solidFill>
              </a:rPr>
              <a:t>Amendment #6</a:t>
            </a:r>
          </a:p>
          <a:p>
            <a:pPr marL="0" indent="0" algn="ctr">
              <a:buNone/>
            </a:pPr>
            <a:r>
              <a:rPr lang="en-US" sz="2000" b="1" i="1" dirty="0">
                <a:solidFill>
                  <a:schemeClr val="bg1"/>
                </a:solidFill>
              </a:rPr>
              <a:t>Right to an Impartial Jury</a:t>
            </a:r>
          </a:p>
        </p:txBody>
      </p:sp>
      <p:pic>
        <p:nvPicPr>
          <p:cNvPr id="2" name="Picture 1" descr="A group of people in a wooden bench&#10;&#10;Description automatically generated">
            <a:extLst>
              <a:ext uri="{FF2B5EF4-FFF2-40B4-BE49-F238E27FC236}">
                <a16:creationId xmlns:a16="http://schemas.microsoft.com/office/drawing/2014/main" id="{3A14FC0F-F40F-7995-9F55-A5DA071F8449}"/>
              </a:ext>
            </a:extLst>
          </p:cNvPr>
          <p:cNvPicPr>
            <a:picLocks noChangeAspect="1"/>
          </p:cNvPicPr>
          <p:nvPr/>
        </p:nvPicPr>
        <p:blipFill>
          <a:blip r:embed="rId2"/>
          <a:stretch>
            <a:fillRect/>
          </a:stretch>
        </p:blipFill>
        <p:spPr>
          <a:xfrm>
            <a:off x="5581314" y="2537757"/>
            <a:ext cx="2895530" cy="2068235"/>
          </a:xfrm>
          <a:prstGeom prst="rect">
            <a:avLst/>
          </a:prstGeom>
        </p:spPr>
      </p:pic>
    </p:spTree>
    <p:extLst>
      <p:ext uri="{BB962C8B-B14F-4D97-AF65-F5344CB8AC3E}">
        <p14:creationId xmlns:p14="http://schemas.microsoft.com/office/powerpoint/2010/main" val="17073380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dirty="0"/>
              <a:t>Visit </a:t>
            </a:r>
            <a:r>
              <a:rPr lang="en-US" dirty="0">
                <a:solidFill>
                  <a:schemeClr val="accent2"/>
                </a:solidFill>
                <a:hlinkClick r:id="rId3">
                  <a:extLst>
                    <a:ext uri="{A12FA001-AC4F-418D-AE19-62706E023703}">
                      <ahyp:hlinkClr xmlns:ahyp="http://schemas.microsoft.com/office/drawing/2018/hyperlinkcolor" val="tx"/>
                    </a:ext>
                  </a:extLst>
                </a:hlinkClick>
              </a:rPr>
              <a:t>bit.ly/BallotSelfie2016</a:t>
            </a:r>
            <a:r>
              <a:rPr lang="en-US" dirty="0"/>
              <a:t> or scan the QR code. </a:t>
            </a:r>
          </a:p>
          <a:p>
            <a:r>
              <a:rPr lang="en-US" dirty="0"/>
              <a:t>Read the article about Justin</a:t>
            </a:r>
            <a:br>
              <a:rPr lang="en-US" dirty="0"/>
            </a:br>
            <a:r>
              <a:rPr lang="en-US" dirty="0"/>
              <a:t>Timberlake’s </a:t>
            </a:r>
            <a:r>
              <a:rPr lang="en-US" b="1" dirty="0"/>
              <a:t>ballot selfie</a:t>
            </a:r>
            <a:r>
              <a:rPr lang="en-US" dirty="0"/>
              <a:t>.</a:t>
            </a:r>
          </a:p>
          <a:p>
            <a:r>
              <a:rPr lang="en-US" dirty="0"/>
              <a:t>As you read, consider how</a:t>
            </a:r>
            <a:br>
              <a:rPr lang="en-US" dirty="0"/>
            </a:br>
            <a:r>
              <a:rPr lang="en-US" dirty="0"/>
              <a:t>the First Amendment applies</a:t>
            </a:r>
            <a:br>
              <a:rPr lang="en-US" dirty="0"/>
            </a:br>
            <a:r>
              <a:rPr lang="en-US" dirty="0"/>
              <a:t>to this situation. </a:t>
            </a:r>
          </a:p>
          <a:p>
            <a:endParaRPr lang="en-US" dirty="0"/>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Ballot Selfies and the First Amendment</a:t>
            </a:r>
          </a:p>
        </p:txBody>
      </p:sp>
      <p:pic>
        <p:nvPicPr>
          <p:cNvPr id="5" name="Picture 4" descr="A qr code on a white background&#10;&#10;Description automatically generated">
            <a:extLst>
              <a:ext uri="{FF2B5EF4-FFF2-40B4-BE49-F238E27FC236}">
                <a16:creationId xmlns:a16="http://schemas.microsoft.com/office/drawing/2014/main" id="{0BB0F441-4291-5DC8-E83F-1D4DD4686C4F}"/>
              </a:ext>
            </a:extLst>
          </p:cNvPr>
          <p:cNvPicPr>
            <a:picLocks noChangeAspect="1"/>
          </p:cNvPicPr>
          <p:nvPr/>
        </p:nvPicPr>
        <p:blipFill>
          <a:blip r:embed="rId4"/>
          <a:stretch>
            <a:fillRect/>
          </a:stretch>
        </p:blipFill>
        <p:spPr>
          <a:xfrm>
            <a:off x="5026241" y="1857917"/>
            <a:ext cx="2885533" cy="2885533"/>
          </a:xfrm>
          <a:prstGeom prst="rect">
            <a:avLst/>
          </a:prstGeom>
        </p:spPr>
      </p:pic>
    </p:spTree>
    <p:extLst>
      <p:ext uri="{BB962C8B-B14F-4D97-AF65-F5344CB8AC3E}">
        <p14:creationId xmlns:p14="http://schemas.microsoft.com/office/powerpoint/2010/main" val="26184318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dirty="0"/>
              <a:t>Which First Amendment right is debated in the article? Share your reasoning.</a:t>
            </a:r>
          </a:p>
          <a:p>
            <a:r>
              <a:rPr lang="en-US" dirty="0"/>
              <a:t>Do you think taking a selfie, in any form, is an expression of our First Amendment rights? Why do you think that?</a:t>
            </a:r>
          </a:p>
          <a:p>
            <a:r>
              <a:rPr lang="en-US" dirty="0"/>
              <a:t>Do you think it is a violation of our First Amendment rights for a state to make taking and sharing “ballot selfies” against the law? Share your thinking.</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Ballot Selfies and the First Amendment</a:t>
            </a:r>
          </a:p>
        </p:txBody>
      </p:sp>
    </p:spTree>
    <p:extLst>
      <p:ext uri="{BB962C8B-B14F-4D97-AF65-F5344CB8AC3E}">
        <p14:creationId xmlns:p14="http://schemas.microsoft.com/office/powerpoint/2010/main" val="36893325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3981236" y="1309352"/>
            <a:ext cx="4700426" cy="3434098"/>
          </a:xfrm>
        </p:spPr>
        <p:txBody>
          <a:bodyPr/>
          <a:lstStyle/>
          <a:p>
            <a:r>
              <a:rPr lang="en-US" dirty="0"/>
              <a:t>Choose 3 amendments.</a:t>
            </a:r>
          </a:p>
          <a:p>
            <a:r>
              <a:rPr lang="en-US" dirty="0"/>
              <a:t>Draw and label your chosen amendments on your </a:t>
            </a:r>
            <a:r>
              <a:rPr lang="en-US" i="1" dirty="0"/>
              <a:t>Show Me Freedom</a:t>
            </a:r>
            <a:r>
              <a:rPr lang="en-US" dirty="0"/>
              <a:t> handout.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Show Me What Freedom Looks Like…</a:t>
            </a:r>
          </a:p>
        </p:txBody>
      </p:sp>
      <p:sp>
        <p:nvSpPr>
          <p:cNvPr id="5" name="Rectangle 4">
            <a:extLst>
              <a:ext uri="{FF2B5EF4-FFF2-40B4-BE49-F238E27FC236}">
                <a16:creationId xmlns:a16="http://schemas.microsoft.com/office/drawing/2014/main" id="{B233DA01-9659-FB3E-9EFC-85FAD2858E07}"/>
              </a:ext>
            </a:extLst>
          </p:cNvPr>
          <p:cNvSpPr/>
          <p:nvPr/>
        </p:nvSpPr>
        <p:spPr>
          <a:xfrm>
            <a:off x="457200" y="1309352"/>
            <a:ext cx="3339101" cy="343409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4C0F9671-E482-4B9A-CFDD-3BC772D41EC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1700" b="18862"/>
          <a:stretch/>
        </p:blipFill>
        <p:spPr>
          <a:xfrm>
            <a:off x="619736" y="2411167"/>
            <a:ext cx="3096222" cy="2149964"/>
          </a:xfrm>
          <a:prstGeom prst="rect">
            <a:avLst/>
          </a:prstGeom>
        </p:spPr>
      </p:pic>
      <p:sp>
        <p:nvSpPr>
          <p:cNvPr id="4" name="Content Placeholder 19">
            <a:extLst>
              <a:ext uri="{FF2B5EF4-FFF2-40B4-BE49-F238E27FC236}">
                <a16:creationId xmlns:a16="http://schemas.microsoft.com/office/drawing/2014/main" id="{1820EDC8-0E44-D50A-4F44-9E2DC0729064}"/>
              </a:ext>
            </a:extLst>
          </p:cNvPr>
          <p:cNvSpPr txBox="1">
            <a:spLocks/>
          </p:cNvSpPr>
          <p:nvPr/>
        </p:nvSpPr>
        <p:spPr>
          <a:xfrm>
            <a:off x="457201" y="1595311"/>
            <a:ext cx="3339100" cy="731779"/>
          </a:xfrm>
          <a:prstGeom prst="rect">
            <a:avLst/>
          </a:prstGeom>
        </p:spPr>
        <p:txBody>
          <a:bodyPr vert="horz" lIns="91435" tIns="45718" rIns="91435" bIns="45718">
            <a:normAutofit lnSpcReduction="10000"/>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2000" b="1" dirty="0">
                <a:solidFill>
                  <a:schemeClr val="bg1"/>
                </a:solidFill>
              </a:rPr>
              <a:t>Amendment </a:t>
            </a:r>
            <a:r>
              <a:rPr lang="en-US" sz="2000" b="1" u="sng" dirty="0">
                <a:solidFill>
                  <a:schemeClr val="bg1"/>
                </a:solidFill>
              </a:rPr>
              <a:t>#1</a:t>
            </a:r>
          </a:p>
          <a:p>
            <a:pPr marL="0" indent="0" algn="ctr">
              <a:buNone/>
            </a:pPr>
            <a:r>
              <a:rPr lang="en-US" sz="2000" b="1" i="1" dirty="0">
                <a:solidFill>
                  <a:schemeClr val="bg1"/>
                </a:solidFill>
              </a:rPr>
              <a:t>Freedom of the Press</a:t>
            </a:r>
          </a:p>
        </p:txBody>
      </p:sp>
    </p:spTree>
    <p:extLst>
      <p:ext uri="{BB962C8B-B14F-4D97-AF65-F5344CB8AC3E}">
        <p14:creationId xmlns:p14="http://schemas.microsoft.com/office/powerpoint/2010/main" val="15154517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dirty="0"/>
              <a:t>Consider what you learned</a:t>
            </a:r>
            <a:br>
              <a:rPr lang="en-US" dirty="0"/>
            </a:br>
            <a:r>
              <a:rPr lang="en-US" dirty="0"/>
              <a:t>about the rights guaranteed to</a:t>
            </a:r>
            <a:br>
              <a:rPr lang="en-US" dirty="0"/>
            </a:br>
            <a:r>
              <a:rPr lang="en-US" dirty="0"/>
              <a:t>citizens in the Bill of Rights.</a:t>
            </a:r>
          </a:p>
          <a:p>
            <a:r>
              <a:rPr lang="en-US" dirty="0"/>
              <a:t>Would you change your opinion on which 2 amendments are most important? Why or why not?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Sticky Bar Graph Revisited</a:t>
            </a:r>
          </a:p>
        </p:txBody>
      </p:sp>
      <p:grpSp>
        <p:nvGrpSpPr>
          <p:cNvPr id="28" name="Group 27">
            <a:extLst>
              <a:ext uri="{FF2B5EF4-FFF2-40B4-BE49-F238E27FC236}">
                <a16:creationId xmlns:a16="http://schemas.microsoft.com/office/drawing/2014/main" id="{1C4B192B-14BC-C7FE-CC1B-58520E2C8D82}"/>
              </a:ext>
            </a:extLst>
          </p:cNvPr>
          <p:cNvGrpSpPr/>
          <p:nvPr/>
        </p:nvGrpSpPr>
        <p:grpSpPr>
          <a:xfrm>
            <a:off x="5522977" y="66076"/>
            <a:ext cx="3220071" cy="1858911"/>
            <a:chOff x="5522977" y="66076"/>
            <a:chExt cx="3220071" cy="1858911"/>
          </a:xfrm>
        </p:grpSpPr>
        <p:grpSp>
          <p:nvGrpSpPr>
            <p:cNvPr id="27" name="Group 26">
              <a:extLst>
                <a:ext uri="{FF2B5EF4-FFF2-40B4-BE49-F238E27FC236}">
                  <a16:creationId xmlns:a16="http://schemas.microsoft.com/office/drawing/2014/main" id="{BD9686E9-00D3-2825-6C9F-D2D460FE5C51}"/>
                </a:ext>
              </a:extLst>
            </p:cNvPr>
            <p:cNvGrpSpPr/>
            <p:nvPr/>
          </p:nvGrpSpPr>
          <p:grpSpPr>
            <a:xfrm>
              <a:off x="5522977" y="66076"/>
              <a:ext cx="3163823" cy="1509875"/>
              <a:chOff x="5522977" y="66076"/>
              <a:chExt cx="3163823" cy="1509875"/>
            </a:xfrm>
          </p:grpSpPr>
          <p:cxnSp>
            <p:nvCxnSpPr>
              <p:cNvPr id="6" name="Straight Connector 5">
                <a:extLst>
                  <a:ext uri="{FF2B5EF4-FFF2-40B4-BE49-F238E27FC236}">
                    <a16:creationId xmlns:a16="http://schemas.microsoft.com/office/drawing/2014/main" id="{1F4B2F97-613C-9C4F-2B99-919E70B39210}"/>
                  </a:ext>
                </a:extLst>
              </p:cNvPr>
              <p:cNvCxnSpPr>
                <a:cxnSpLocks/>
              </p:cNvCxnSpPr>
              <p:nvPr/>
            </p:nvCxnSpPr>
            <p:spPr>
              <a:xfrm flipV="1">
                <a:off x="5522977" y="1566809"/>
                <a:ext cx="3163823" cy="9142"/>
              </a:xfrm>
              <a:prstGeom prst="line">
                <a:avLst/>
              </a:prstGeom>
            </p:spPr>
            <p:style>
              <a:lnRef idx="2">
                <a:schemeClr val="accent2"/>
              </a:lnRef>
              <a:fillRef idx="0">
                <a:schemeClr val="accent2"/>
              </a:fillRef>
              <a:effectRef idx="1">
                <a:schemeClr val="accent2"/>
              </a:effectRef>
              <a:fontRef idx="minor">
                <a:schemeClr val="tx1"/>
              </a:fontRef>
            </p:style>
          </p:cxnSp>
          <p:pic>
            <p:nvPicPr>
              <p:cNvPr id="3" name="Picture 2" descr="A colorful squares on a black background&#10;&#10;Description automatically generated">
                <a:extLst>
                  <a:ext uri="{FF2B5EF4-FFF2-40B4-BE49-F238E27FC236}">
                    <a16:creationId xmlns:a16="http://schemas.microsoft.com/office/drawing/2014/main" id="{E62FE5E8-6107-E99F-0E14-472536D5123D}"/>
                  </a:ext>
                </a:extLst>
              </p:cNvPr>
              <p:cNvPicPr>
                <a:picLocks noChangeAspect="1"/>
              </p:cNvPicPr>
              <p:nvPr/>
            </p:nvPicPr>
            <p:blipFill rotWithShape="1">
              <a:blip r:embed="rId3"/>
              <a:srcRect l="11910"/>
              <a:stretch/>
            </p:blipFill>
            <p:spPr>
              <a:xfrm>
                <a:off x="6482994" y="66076"/>
                <a:ext cx="2203806" cy="1447356"/>
              </a:xfrm>
              <a:prstGeom prst="rect">
                <a:avLst/>
              </a:prstGeom>
            </p:spPr>
          </p:pic>
          <p:pic>
            <p:nvPicPr>
              <p:cNvPr id="7" name="Picture 6" descr="A colorful squares on a black background&#10;&#10;Description automatically generated">
                <a:extLst>
                  <a:ext uri="{FF2B5EF4-FFF2-40B4-BE49-F238E27FC236}">
                    <a16:creationId xmlns:a16="http://schemas.microsoft.com/office/drawing/2014/main" id="{ED250E9D-55B0-D9A0-3FD3-5EBE05C56A82}"/>
                  </a:ext>
                </a:extLst>
              </p:cNvPr>
              <p:cNvPicPr>
                <a:picLocks noChangeAspect="1"/>
              </p:cNvPicPr>
              <p:nvPr/>
            </p:nvPicPr>
            <p:blipFill rotWithShape="1">
              <a:blip r:embed="rId3"/>
              <a:srcRect l="36942" r="24684"/>
              <a:stretch/>
            </p:blipFill>
            <p:spPr>
              <a:xfrm>
                <a:off x="5522977" y="66076"/>
                <a:ext cx="960018" cy="1447356"/>
              </a:xfrm>
              <a:prstGeom prst="rect">
                <a:avLst/>
              </a:prstGeom>
            </p:spPr>
          </p:pic>
        </p:grpSp>
        <p:grpSp>
          <p:nvGrpSpPr>
            <p:cNvPr id="26" name="Group 25">
              <a:extLst>
                <a:ext uri="{FF2B5EF4-FFF2-40B4-BE49-F238E27FC236}">
                  <a16:creationId xmlns:a16="http://schemas.microsoft.com/office/drawing/2014/main" id="{135F4192-050A-FD08-226D-F04F6C65B3F0}"/>
                </a:ext>
              </a:extLst>
            </p:cNvPr>
            <p:cNvGrpSpPr/>
            <p:nvPr/>
          </p:nvGrpSpPr>
          <p:grpSpPr>
            <a:xfrm>
              <a:off x="5533520" y="1548524"/>
              <a:ext cx="3209528" cy="376463"/>
              <a:chOff x="5533520" y="1548524"/>
              <a:chExt cx="3209528" cy="376463"/>
            </a:xfrm>
          </p:grpSpPr>
          <p:sp>
            <p:nvSpPr>
              <p:cNvPr id="10" name="Content Placeholder 19">
                <a:extLst>
                  <a:ext uri="{FF2B5EF4-FFF2-40B4-BE49-F238E27FC236}">
                    <a16:creationId xmlns:a16="http://schemas.microsoft.com/office/drawing/2014/main" id="{1B858567-D1E2-F0E2-4E42-44CA1A763049}"/>
                  </a:ext>
                </a:extLst>
              </p:cNvPr>
              <p:cNvSpPr txBox="1">
                <a:spLocks/>
              </p:cNvSpPr>
              <p:nvPr/>
            </p:nvSpPr>
            <p:spPr>
              <a:xfrm>
                <a:off x="8370368" y="1548524"/>
                <a:ext cx="372680" cy="376463"/>
              </a:xfrm>
              <a:prstGeom prst="rect">
                <a:avLst/>
              </a:prstGeom>
            </p:spPr>
            <p:txBody>
              <a:bodyPr vert="horz" lIns="91435" tIns="45718" rIns="91435" bIns="45718">
                <a:no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10</a:t>
                </a:r>
              </a:p>
            </p:txBody>
          </p:sp>
          <p:sp>
            <p:nvSpPr>
              <p:cNvPr id="14" name="Content Placeholder 19">
                <a:extLst>
                  <a:ext uri="{FF2B5EF4-FFF2-40B4-BE49-F238E27FC236}">
                    <a16:creationId xmlns:a16="http://schemas.microsoft.com/office/drawing/2014/main" id="{D3FCFBB8-5550-B9D9-3D74-F5F90060E4D1}"/>
                  </a:ext>
                </a:extLst>
              </p:cNvPr>
              <p:cNvSpPr txBox="1">
                <a:spLocks/>
              </p:cNvSpPr>
              <p:nvPr/>
            </p:nvSpPr>
            <p:spPr>
              <a:xfrm>
                <a:off x="80783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9</a:t>
                </a:r>
              </a:p>
            </p:txBody>
          </p:sp>
          <p:sp>
            <p:nvSpPr>
              <p:cNvPr id="15" name="Content Placeholder 19">
                <a:extLst>
                  <a:ext uri="{FF2B5EF4-FFF2-40B4-BE49-F238E27FC236}">
                    <a16:creationId xmlns:a16="http://schemas.microsoft.com/office/drawing/2014/main" id="{75D063E1-7D03-AAE1-FADF-A10C8C6B0F4E}"/>
                  </a:ext>
                </a:extLst>
              </p:cNvPr>
              <p:cNvSpPr txBox="1">
                <a:spLocks/>
              </p:cNvSpPr>
              <p:nvPr/>
            </p:nvSpPr>
            <p:spPr>
              <a:xfrm>
                <a:off x="77602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8</a:t>
                </a:r>
              </a:p>
            </p:txBody>
          </p:sp>
          <p:sp>
            <p:nvSpPr>
              <p:cNvPr id="16" name="Content Placeholder 19">
                <a:extLst>
                  <a:ext uri="{FF2B5EF4-FFF2-40B4-BE49-F238E27FC236}">
                    <a16:creationId xmlns:a16="http://schemas.microsoft.com/office/drawing/2014/main" id="{94B8C632-9682-DF8C-E446-2EA7256CCF45}"/>
                  </a:ext>
                </a:extLst>
              </p:cNvPr>
              <p:cNvSpPr txBox="1">
                <a:spLocks/>
              </p:cNvSpPr>
              <p:nvPr/>
            </p:nvSpPr>
            <p:spPr>
              <a:xfrm>
                <a:off x="74421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7</a:t>
                </a:r>
              </a:p>
            </p:txBody>
          </p:sp>
          <p:sp>
            <p:nvSpPr>
              <p:cNvPr id="17" name="Content Placeholder 19">
                <a:extLst>
                  <a:ext uri="{FF2B5EF4-FFF2-40B4-BE49-F238E27FC236}">
                    <a16:creationId xmlns:a16="http://schemas.microsoft.com/office/drawing/2014/main" id="{3CCC9892-B6A7-5522-9B58-08F2CCACA9C9}"/>
                  </a:ext>
                </a:extLst>
              </p:cNvPr>
              <p:cNvSpPr txBox="1">
                <a:spLocks/>
              </p:cNvSpPr>
              <p:nvPr/>
            </p:nvSpPr>
            <p:spPr>
              <a:xfrm>
                <a:off x="55335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1</a:t>
                </a:r>
              </a:p>
            </p:txBody>
          </p:sp>
          <p:sp>
            <p:nvSpPr>
              <p:cNvPr id="18" name="Content Placeholder 19">
                <a:extLst>
                  <a:ext uri="{FF2B5EF4-FFF2-40B4-BE49-F238E27FC236}">
                    <a16:creationId xmlns:a16="http://schemas.microsoft.com/office/drawing/2014/main" id="{2CEA54C9-DA1B-C1AC-C8E3-9F10D62DAFCE}"/>
                  </a:ext>
                </a:extLst>
              </p:cNvPr>
              <p:cNvSpPr txBox="1">
                <a:spLocks/>
              </p:cNvSpPr>
              <p:nvPr/>
            </p:nvSpPr>
            <p:spPr>
              <a:xfrm>
                <a:off x="71240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6</a:t>
                </a:r>
              </a:p>
            </p:txBody>
          </p:sp>
          <p:sp>
            <p:nvSpPr>
              <p:cNvPr id="21" name="Content Placeholder 19">
                <a:extLst>
                  <a:ext uri="{FF2B5EF4-FFF2-40B4-BE49-F238E27FC236}">
                    <a16:creationId xmlns:a16="http://schemas.microsoft.com/office/drawing/2014/main" id="{8B880D8E-DD02-71A4-E221-7CAB6D8670C7}"/>
                  </a:ext>
                </a:extLst>
              </p:cNvPr>
              <p:cNvSpPr txBox="1">
                <a:spLocks/>
              </p:cNvSpPr>
              <p:nvPr/>
            </p:nvSpPr>
            <p:spPr>
              <a:xfrm>
                <a:off x="68059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5</a:t>
                </a:r>
              </a:p>
            </p:txBody>
          </p:sp>
          <p:sp>
            <p:nvSpPr>
              <p:cNvPr id="22" name="Content Placeholder 19">
                <a:extLst>
                  <a:ext uri="{FF2B5EF4-FFF2-40B4-BE49-F238E27FC236}">
                    <a16:creationId xmlns:a16="http://schemas.microsoft.com/office/drawing/2014/main" id="{360E3EEC-9C25-633F-9598-9863A90780FA}"/>
                  </a:ext>
                </a:extLst>
              </p:cNvPr>
              <p:cNvSpPr txBox="1">
                <a:spLocks/>
              </p:cNvSpPr>
              <p:nvPr/>
            </p:nvSpPr>
            <p:spPr>
              <a:xfrm>
                <a:off x="64878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4</a:t>
                </a:r>
              </a:p>
            </p:txBody>
          </p:sp>
          <p:sp>
            <p:nvSpPr>
              <p:cNvPr id="23" name="Content Placeholder 19">
                <a:extLst>
                  <a:ext uri="{FF2B5EF4-FFF2-40B4-BE49-F238E27FC236}">
                    <a16:creationId xmlns:a16="http://schemas.microsoft.com/office/drawing/2014/main" id="{008FD5D7-498C-0FC7-642B-1604D7467434}"/>
                  </a:ext>
                </a:extLst>
              </p:cNvPr>
              <p:cNvSpPr txBox="1">
                <a:spLocks/>
              </p:cNvSpPr>
              <p:nvPr/>
            </p:nvSpPr>
            <p:spPr>
              <a:xfrm>
                <a:off x="61697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3</a:t>
                </a:r>
              </a:p>
            </p:txBody>
          </p:sp>
          <p:sp>
            <p:nvSpPr>
              <p:cNvPr id="24" name="Content Placeholder 19">
                <a:extLst>
                  <a:ext uri="{FF2B5EF4-FFF2-40B4-BE49-F238E27FC236}">
                    <a16:creationId xmlns:a16="http://schemas.microsoft.com/office/drawing/2014/main" id="{15CB017B-6152-378C-6DF8-F100E06D4198}"/>
                  </a:ext>
                </a:extLst>
              </p:cNvPr>
              <p:cNvSpPr txBox="1">
                <a:spLocks/>
              </p:cNvSpPr>
              <p:nvPr/>
            </p:nvSpPr>
            <p:spPr>
              <a:xfrm>
                <a:off x="58516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2</a:t>
                </a:r>
              </a:p>
            </p:txBody>
          </p:sp>
        </p:grpSp>
      </p:grpSp>
    </p:spTree>
    <p:extLst>
      <p:ext uri="{BB962C8B-B14F-4D97-AF65-F5344CB8AC3E}">
        <p14:creationId xmlns:p14="http://schemas.microsoft.com/office/powerpoint/2010/main" val="2113035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p:txBody>
          <a:bodyPr/>
          <a:lstStyle/>
          <a:p>
            <a:r>
              <a:rPr lang="en-US" dirty="0"/>
              <a:t>Know Your Rights</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Interpreting the Bill of Rights</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43316-D303-40EC-B829-211C2BCBE67B}"/>
              </a:ext>
            </a:extLst>
          </p:cNvPr>
          <p:cNvSpPr>
            <a:spLocks noGrp="1"/>
          </p:cNvSpPr>
          <p:nvPr>
            <p:ph type="title"/>
          </p:nvPr>
        </p:nvSpPr>
        <p:spPr/>
        <p:txBody>
          <a:bodyPr/>
          <a:lstStyle/>
          <a:p>
            <a:r>
              <a:rPr lang="en-US" dirty="0"/>
              <a:t>Essential Questions</a:t>
            </a:r>
          </a:p>
        </p:txBody>
      </p:sp>
      <p:sp>
        <p:nvSpPr>
          <p:cNvPr id="5" name="Text Placeholder 4">
            <a:extLst>
              <a:ext uri="{FF2B5EF4-FFF2-40B4-BE49-F238E27FC236}">
                <a16:creationId xmlns:a16="http://schemas.microsoft.com/office/drawing/2014/main" id="{72349D1D-F9F5-4708-9845-24D99C47096D}"/>
              </a:ext>
            </a:extLst>
          </p:cNvPr>
          <p:cNvSpPr>
            <a:spLocks noGrp="1"/>
          </p:cNvSpPr>
          <p:nvPr>
            <p:ph type="body" idx="1"/>
          </p:nvPr>
        </p:nvSpPr>
        <p:spPr>
          <a:xfrm>
            <a:off x="530352" y="2028498"/>
            <a:ext cx="7772400" cy="1916778"/>
          </a:xfrm>
        </p:spPr>
        <p:txBody>
          <a:bodyPr/>
          <a:lstStyle/>
          <a:p>
            <a:r>
              <a:rPr lang="en-US" dirty="0"/>
              <a:t>What value do people place on individual rights?</a:t>
            </a:r>
          </a:p>
          <a:p>
            <a:r>
              <a:rPr lang="en-US" dirty="0"/>
              <a:t>How does the Bill of Rights protect individual rights?</a:t>
            </a:r>
          </a:p>
        </p:txBody>
      </p:sp>
    </p:spTree>
    <p:extLst>
      <p:ext uri="{BB962C8B-B14F-4D97-AF65-F5344CB8AC3E}">
        <p14:creationId xmlns:p14="http://schemas.microsoft.com/office/powerpoint/2010/main" val="3526377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575D-3662-4A13-BACA-E7044AD3F40A}"/>
              </a:ext>
            </a:extLst>
          </p:cNvPr>
          <p:cNvSpPr>
            <a:spLocks noGrp="1"/>
          </p:cNvSpPr>
          <p:nvPr>
            <p:ph type="title"/>
          </p:nvPr>
        </p:nvSpPr>
        <p:spPr/>
        <p:txBody>
          <a:bodyPr/>
          <a:lstStyle/>
          <a:p>
            <a:r>
              <a:rPr lang="en-US" dirty="0"/>
              <a:t>Lesson Objectives</a:t>
            </a:r>
          </a:p>
        </p:txBody>
      </p:sp>
      <p:sp>
        <p:nvSpPr>
          <p:cNvPr id="3" name="Text Placeholder 2">
            <a:extLst>
              <a:ext uri="{FF2B5EF4-FFF2-40B4-BE49-F238E27FC236}">
                <a16:creationId xmlns:a16="http://schemas.microsoft.com/office/drawing/2014/main" id="{4F574266-61E7-4912-8A51-C9B03DDB652F}"/>
              </a:ext>
            </a:extLst>
          </p:cNvPr>
          <p:cNvSpPr>
            <a:spLocks noGrp="1"/>
          </p:cNvSpPr>
          <p:nvPr>
            <p:ph type="body" idx="1"/>
          </p:nvPr>
        </p:nvSpPr>
        <p:spPr>
          <a:xfrm>
            <a:off x="530352" y="2028498"/>
            <a:ext cx="7772400" cy="2425350"/>
          </a:xfrm>
        </p:spPr>
        <p:txBody>
          <a:bodyPr>
            <a:normAutofit/>
          </a:bodyPr>
          <a:lstStyle/>
          <a:p>
            <a:r>
              <a:rPr lang="en-US" dirty="0"/>
              <a:t>Recognize the impact of the Bill of Rights on the United States and U.S. citizens.</a:t>
            </a:r>
          </a:p>
          <a:p>
            <a:r>
              <a:rPr lang="en-US" dirty="0"/>
              <a:t>Identify and analyze the guarantees of individual rights and liberties as expressed in each of the</a:t>
            </a:r>
            <a:br>
              <a:rPr lang="en-US" dirty="0"/>
            </a:br>
            <a:r>
              <a:rPr lang="en-US" dirty="0"/>
              <a:t>ten amendments.</a:t>
            </a:r>
          </a:p>
        </p:txBody>
      </p:sp>
    </p:spTree>
    <p:extLst>
      <p:ext uri="{BB962C8B-B14F-4D97-AF65-F5344CB8AC3E}">
        <p14:creationId xmlns:p14="http://schemas.microsoft.com/office/powerpoint/2010/main" val="1495054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b="1" dirty="0">
                <a:solidFill>
                  <a:schemeClr val="accent2"/>
                </a:solidFill>
                <a:latin typeface="Courier New" panose="02070309020205020404" pitchFamily="49" charset="0"/>
                <a:cs typeface="Courier New" panose="02070309020205020404" pitchFamily="49" charset="0"/>
              </a:rPr>
              <a:t>Greetings Earthling,</a:t>
            </a:r>
          </a:p>
          <a:p>
            <a:endParaRPr lang="en-US" dirty="0"/>
          </a:p>
          <a:p>
            <a:endParaRPr lang="en-US" sz="1200" dirty="0"/>
          </a:p>
          <a:p>
            <a:r>
              <a:rPr lang="en-US" dirty="0"/>
              <a:t>Read the ten amendments listed under your letter.</a:t>
            </a:r>
          </a:p>
          <a:p>
            <a:r>
              <a:rPr lang="en-US" dirty="0"/>
              <a:t>Rank the amendments from 1 to 10.</a:t>
            </a:r>
          </a:p>
          <a:p>
            <a:pPr lvl="1"/>
            <a:r>
              <a:rPr lang="en-US" dirty="0"/>
              <a:t>  1: Most Valuable</a:t>
            </a:r>
          </a:p>
          <a:p>
            <a:pPr lvl="1"/>
            <a:r>
              <a:rPr lang="en-US" dirty="0"/>
              <a:t>10: Least Valuable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Alien Takeover</a:t>
            </a:r>
          </a:p>
        </p:txBody>
      </p:sp>
      <p:sp>
        <p:nvSpPr>
          <p:cNvPr id="3" name="Text Box 2">
            <a:extLst>
              <a:ext uri="{FF2B5EF4-FFF2-40B4-BE49-F238E27FC236}">
                <a16:creationId xmlns:a16="http://schemas.microsoft.com/office/drawing/2014/main" id="{B1981FF5-6BDD-518D-B4A2-6852ADBDB5AC}"/>
              </a:ext>
            </a:extLst>
          </p:cNvPr>
          <p:cNvSpPr txBox="1"/>
          <p:nvPr/>
        </p:nvSpPr>
        <p:spPr>
          <a:xfrm>
            <a:off x="457200" y="1309353"/>
            <a:ext cx="8229600" cy="771164"/>
          </a:xfrm>
          <a:prstGeom prst="foldedCorner">
            <a:avLst/>
          </a:prstGeom>
          <a:noFill/>
          <a:ln w="28575">
            <a:solidFill>
              <a:schemeClr val="accent2"/>
            </a:solid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734645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dirty="0"/>
              <a:t>On one sticky note, write </a:t>
            </a:r>
            <a:r>
              <a:rPr lang="en-US" b="1" dirty="0"/>
              <a:t>why</a:t>
            </a:r>
            <a:br>
              <a:rPr lang="en-US" dirty="0"/>
            </a:br>
            <a:r>
              <a:rPr lang="en-US" dirty="0"/>
              <a:t>you ranked an amendment as #1.</a:t>
            </a:r>
          </a:p>
          <a:p>
            <a:r>
              <a:rPr lang="en-US" dirty="0"/>
              <a:t>On your other sticky note, write </a:t>
            </a:r>
            <a:r>
              <a:rPr lang="en-US" b="1" dirty="0"/>
              <a:t>why</a:t>
            </a:r>
            <a:r>
              <a:rPr lang="en-US" dirty="0"/>
              <a:t> you ranked an amendment as #2.</a:t>
            </a:r>
            <a:br>
              <a:rPr lang="en-US" dirty="0"/>
            </a:br>
            <a:r>
              <a:rPr lang="en-US" dirty="0"/>
              <a:t>Place each sticky note above the corresponding amendment number on the board to create a bar graph.</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Bill of Rights: Sticky Bars</a:t>
            </a:r>
          </a:p>
        </p:txBody>
      </p:sp>
      <p:grpSp>
        <p:nvGrpSpPr>
          <p:cNvPr id="28" name="Group 27">
            <a:extLst>
              <a:ext uri="{FF2B5EF4-FFF2-40B4-BE49-F238E27FC236}">
                <a16:creationId xmlns:a16="http://schemas.microsoft.com/office/drawing/2014/main" id="{1C4B192B-14BC-C7FE-CC1B-58520E2C8D82}"/>
              </a:ext>
            </a:extLst>
          </p:cNvPr>
          <p:cNvGrpSpPr/>
          <p:nvPr/>
        </p:nvGrpSpPr>
        <p:grpSpPr>
          <a:xfrm>
            <a:off x="5522977" y="66076"/>
            <a:ext cx="3220071" cy="1858911"/>
            <a:chOff x="5522977" y="66076"/>
            <a:chExt cx="3220071" cy="1858911"/>
          </a:xfrm>
        </p:grpSpPr>
        <p:grpSp>
          <p:nvGrpSpPr>
            <p:cNvPr id="27" name="Group 26">
              <a:extLst>
                <a:ext uri="{FF2B5EF4-FFF2-40B4-BE49-F238E27FC236}">
                  <a16:creationId xmlns:a16="http://schemas.microsoft.com/office/drawing/2014/main" id="{BD9686E9-00D3-2825-6C9F-D2D460FE5C51}"/>
                </a:ext>
              </a:extLst>
            </p:cNvPr>
            <p:cNvGrpSpPr/>
            <p:nvPr/>
          </p:nvGrpSpPr>
          <p:grpSpPr>
            <a:xfrm>
              <a:off x="5522977" y="66076"/>
              <a:ext cx="3163823" cy="1509875"/>
              <a:chOff x="5522977" y="66076"/>
              <a:chExt cx="3163823" cy="1509875"/>
            </a:xfrm>
          </p:grpSpPr>
          <p:cxnSp>
            <p:nvCxnSpPr>
              <p:cNvPr id="6" name="Straight Connector 5">
                <a:extLst>
                  <a:ext uri="{FF2B5EF4-FFF2-40B4-BE49-F238E27FC236}">
                    <a16:creationId xmlns:a16="http://schemas.microsoft.com/office/drawing/2014/main" id="{1F4B2F97-613C-9C4F-2B99-919E70B39210}"/>
                  </a:ext>
                </a:extLst>
              </p:cNvPr>
              <p:cNvCxnSpPr>
                <a:cxnSpLocks/>
              </p:cNvCxnSpPr>
              <p:nvPr/>
            </p:nvCxnSpPr>
            <p:spPr>
              <a:xfrm flipV="1">
                <a:off x="5522977" y="1566809"/>
                <a:ext cx="3163823" cy="9142"/>
              </a:xfrm>
              <a:prstGeom prst="line">
                <a:avLst/>
              </a:prstGeom>
            </p:spPr>
            <p:style>
              <a:lnRef idx="2">
                <a:schemeClr val="accent2"/>
              </a:lnRef>
              <a:fillRef idx="0">
                <a:schemeClr val="accent2"/>
              </a:fillRef>
              <a:effectRef idx="1">
                <a:schemeClr val="accent2"/>
              </a:effectRef>
              <a:fontRef idx="minor">
                <a:schemeClr val="tx1"/>
              </a:fontRef>
            </p:style>
          </p:cxnSp>
          <p:pic>
            <p:nvPicPr>
              <p:cNvPr id="3" name="Picture 2" descr="A colorful squares on a black background&#10;&#10;Description automatically generated">
                <a:extLst>
                  <a:ext uri="{FF2B5EF4-FFF2-40B4-BE49-F238E27FC236}">
                    <a16:creationId xmlns:a16="http://schemas.microsoft.com/office/drawing/2014/main" id="{E62FE5E8-6107-E99F-0E14-472536D5123D}"/>
                  </a:ext>
                </a:extLst>
              </p:cNvPr>
              <p:cNvPicPr>
                <a:picLocks noChangeAspect="1"/>
              </p:cNvPicPr>
              <p:nvPr/>
            </p:nvPicPr>
            <p:blipFill rotWithShape="1">
              <a:blip r:embed="rId3"/>
              <a:srcRect l="11910"/>
              <a:stretch/>
            </p:blipFill>
            <p:spPr>
              <a:xfrm>
                <a:off x="6482994" y="66076"/>
                <a:ext cx="2203806" cy="1447356"/>
              </a:xfrm>
              <a:prstGeom prst="rect">
                <a:avLst/>
              </a:prstGeom>
            </p:spPr>
          </p:pic>
          <p:pic>
            <p:nvPicPr>
              <p:cNvPr id="7" name="Picture 6" descr="A colorful squares on a black background&#10;&#10;Description automatically generated">
                <a:extLst>
                  <a:ext uri="{FF2B5EF4-FFF2-40B4-BE49-F238E27FC236}">
                    <a16:creationId xmlns:a16="http://schemas.microsoft.com/office/drawing/2014/main" id="{ED250E9D-55B0-D9A0-3FD3-5EBE05C56A82}"/>
                  </a:ext>
                </a:extLst>
              </p:cNvPr>
              <p:cNvPicPr>
                <a:picLocks noChangeAspect="1"/>
              </p:cNvPicPr>
              <p:nvPr/>
            </p:nvPicPr>
            <p:blipFill rotWithShape="1">
              <a:blip r:embed="rId3"/>
              <a:srcRect l="36942" r="24684"/>
              <a:stretch/>
            </p:blipFill>
            <p:spPr>
              <a:xfrm>
                <a:off x="5522977" y="66076"/>
                <a:ext cx="960018" cy="1447356"/>
              </a:xfrm>
              <a:prstGeom prst="rect">
                <a:avLst/>
              </a:prstGeom>
            </p:spPr>
          </p:pic>
        </p:grpSp>
        <p:grpSp>
          <p:nvGrpSpPr>
            <p:cNvPr id="26" name="Group 25">
              <a:extLst>
                <a:ext uri="{FF2B5EF4-FFF2-40B4-BE49-F238E27FC236}">
                  <a16:creationId xmlns:a16="http://schemas.microsoft.com/office/drawing/2014/main" id="{135F4192-050A-FD08-226D-F04F6C65B3F0}"/>
                </a:ext>
              </a:extLst>
            </p:cNvPr>
            <p:cNvGrpSpPr/>
            <p:nvPr/>
          </p:nvGrpSpPr>
          <p:grpSpPr>
            <a:xfrm>
              <a:off x="5533520" y="1548524"/>
              <a:ext cx="3209528" cy="376463"/>
              <a:chOff x="5533520" y="1548524"/>
              <a:chExt cx="3209528" cy="376463"/>
            </a:xfrm>
          </p:grpSpPr>
          <p:sp>
            <p:nvSpPr>
              <p:cNvPr id="10" name="Content Placeholder 19">
                <a:extLst>
                  <a:ext uri="{FF2B5EF4-FFF2-40B4-BE49-F238E27FC236}">
                    <a16:creationId xmlns:a16="http://schemas.microsoft.com/office/drawing/2014/main" id="{1B858567-D1E2-F0E2-4E42-44CA1A763049}"/>
                  </a:ext>
                </a:extLst>
              </p:cNvPr>
              <p:cNvSpPr txBox="1">
                <a:spLocks/>
              </p:cNvSpPr>
              <p:nvPr/>
            </p:nvSpPr>
            <p:spPr>
              <a:xfrm>
                <a:off x="8370368" y="1548524"/>
                <a:ext cx="372680" cy="376463"/>
              </a:xfrm>
              <a:prstGeom prst="rect">
                <a:avLst/>
              </a:prstGeom>
            </p:spPr>
            <p:txBody>
              <a:bodyPr vert="horz" lIns="91435" tIns="45718" rIns="91435" bIns="45718">
                <a:no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10</a:t>
                </a:r>
              </a:p>
            </p:txBody>
          </p:sp>
          <p:sp>
            <p:nvSpPr>
              <p:cNvPr id="14" name="Content Placeholder 19">
                <a:extLst>
                  <a:ext uri="{FF2B5EF4-FFF2-40B4-BE49-F238E27FC236}">
                    <a16:creationId xmlns:a16="http://schemas.microsoft.com/office/drawing/2014/main" id="{D3FCFBB8-5550-B9D9-3D74-F5F90060E4D1}"/>
                  </a:ext>
                </a:extLst>
              </p:cNvPr>
              <p:cNvSpPr txBox="1">
                <a:spLocks/>
              </p:cNvSpPr>
              <p:nvPr/>
            </p:nvSpPr>
            <p:spPr>
              <a:xfrm>
                <a:off x="80783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9</a:t>
                </a:r>
              </a:p>
            </p:txBody>
          </p:sp>
          <p:sp>
            <p:nvSpPr>
              <p:cNvPr id="15" name="Content Placeholder 19">
                <a:extLst>
                  <a:ext uri="{FF2B5EF4-FFF2-40B4-BE49-F238E27FC236}">
                    <a16:creationId xmlns:a16="http://schemas.microsoft.com/office/drawing/2014/main" id="{75D063E1-7D03-AAE1-FADF-A10C8C6B0F4E}"/>
                  </a:ext>
                </a:extLst>
              </p:cNvPr>
              <p:cNvSpPr txBox="1">
                <a:spLocks/>
              </p:cNvSpPr>
              <p:nvPr/>
            </p:nvSpPr>
            <p:spPr>
              <a:xfrm>
                <a:off x="77602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8</a:t>
                </a:r>
              </a:p>
            </p:txBody>
          </p:sp>
          <p:sp>
            <p:nvSpPr>
              <p:cNvPr id="16" name="Content Placeholder 19">
                <a:extLst>
                  <a:ext uri="{FF2B5EF4-FFF2-40B4-BE49-F238E27FC236}">
                    <a16:creationId xmlns:a16="http://schemas.microsoft.com/office/drawing/2014/main" id="{94B8C632-9682-DF8C-E446-2EA7256CCF45}"/>
                  </a:ext>
                </a:extLst>
              </p:cNvPr>
              <p:cNvSpPr txBox="1">
                <a:spLocks/>
              </p:cNvSpPr>
              <p:nvPr/>
            </p:nvSpPr>
            <p:spPr>
              <a:xfrm>
                <a:off x="74421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7</a:t>
                </a:r>
              </a:p>
            </p:txBody>
          </p:sp>
          <p:sp>
            <p:nvSpPr>
              <p:cNvPr id="17" name="Content Placeholder 19">
                <a:extLst>
                  <a:ext uri="{FF2B5EF4-FFF2-40B4-BE49-F238E27FC236}">
                    <a16:creationId xmlns:a16="http://schemas.microsoft.com/office/drawing/2014/main" id="{3CCC9892-B6A7-5522-9B58-08F2CCACA9C9}"/>
                  </a:ext>
                </a:extLst>
              </p:cNvPr>
              <p:cNvSpPr txBox="1">
                <a:spLocks/>
              </p:cNvSpPr>
              <p:nvPr/>
            </p:nvSpPr>
            <p:spPr>
              <a:xfrm>
                <a:off x="55335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1</a:t>
                </a:r>
              </a:p>
            </p:txBody>
          </p:sp>
          <p:sp>
            <p:nvSpPr>
              <p:cNvPr id="18" name="Content Placeholder 19">
                <a:extLst>
                  <a:ext uri="{FF2B5EF4-FFF2-40B4-BE49-F238E27FC236}">
                    <a16:creationId xmlns:a16="http://schemas.microsoft.com/office/drawing/2014/main" id="{2CEA54C9-DA1B-C1AC-C8E3-9F10D62DAFCE}"/>
                  </a:ext>
                </a:extLst>
              </p:cNvPr>
              <p:cNvSpPr txBox="1">
                <a:spLocks/>
              </p:cNvSpPr>
              <p:nvPr/>
            </p:nvSpPr>
            <p:spPr>
              <a:xfrm>
                <a:off x="71240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6</a:t>
                </a:r>
              </a:p>
            </p:txBody>
          </p:sp>
          <p:sp>
            <p:nvSpPr>
              <p:cNvPr id="21" name="Content Placeholder 19">
                <a:extLst>
                  <a:ext uri="{FF2B5EF4-FFF2-40B4-BE49-F238E27FC236}">
                    <a16:creationId xmlns:a16="http://schemas.microsoft.com/office/drawing/2014/main" id="{8B880D8E-DD02-71A4-E221-7CAB6D8670C7}"/>
                  </a:ext>
                </a:extLst>
              </p:cNvPr>
              <p:cNvSpPr txBox="1">
                <a:spLocks/>
              </p:cNvSpPr>
              <p:nvPr/>
            </p:nvSpPr>
            <p:spPr>
              <a:xfrm>
                <a:off x="68059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5</a:t>
                </a:r>
              </a:p>
            </p:txBody>
          </p:sp>
          <p:sp>
            <p:nvSpPr>
              <p:cNvPr id="22" name="Content Placeholder 19">
                <a:extLst>
                  <a:ext uri="{FF2B5EF4-FFF2-40B4-BE49-F238E27FC236}">
                    <a16:creationId xmlns:a16="http://schemas.microsoft.com/office/drawing/2014/main" id="{360E3EEC-9C25-633F-9598-9863A90780FA}"/>
                  </a:ext>
                </a:extLst>
              </p:cNvPr>
              <p:cNvSpPr txBox="1">
                <a:spLocks/>
              </p:cNvSpPr>
              <p:nvPr/>
            </p:nvSpPr>
            <p:spPr>
              <a:xfrm>
                <a:off x="64878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4</a:t>
                </a:r>
              </a:p>
            </p:txBody>
          </p:sp>
          <p:sp>
            <p:nvSpPr>
              <p:cNvPr id="23" name="Content Placeholder 19">
                <a:extLst>
                  <a:ext uri="{FF2B5EF4-FFF2-40B4-BE49-F238E27FC236}">
                    <a16:creationId xmlns:a16="http://schemas.microsoft.com/office/drawing/2014/main" id="{008FD5D7-498C-0FC7-642B-1604D7467434}"/>
                  </a:ext>
                </a:extLst>
              </p:cNvPr>
              <p:cNvSpPr txBox="1">
                <a:spLocks/>
              </p:cNvSpPr>
              <p:nvPr/>
            </p:nvSpPr>
            <p:spPr>
              <a:xfrm>
                <a:off x="61697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3</a:t>
                </a:r>
              </a:p>
            </p:txBody>
          </p:sp>
          <p:sp>
            <p:nvSpPr>
              <p:cNvPr id="24" name="Content Placeholder 19">
                <a:extLst>
                  <a:ext uri="{FF2B5EF4-FFF2-40B4-BE49-F238E27FC236}">
                    <a16:creationId xmlns:a16="http://schemas.microsoft.com/office/drawing/2014/main" id="{15CB017B-6152-378C-6DF8-F100E06D4198}"/>
                  </a:ext>
                </a:extLst>
              </p:cNvPr>
              <p:cNvSpPr txBox="1">
                <a:spLocks/>
              </p:cNvSpPr>
              <p:nvPr/>
            </p:nvSpPr>
            <p:spPr>
              <a:xfrm>
                <a:off x="58516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2</a:t>
                </a:r>
              </a:p>
            </p:txBody>
          </p:sp>
        </p:grpSp>
      </p:grpSp>
    </p:spTree>
    <p:extLst>
      <p:ext uri="{BB962C8B-B14F-4D97-AF65-F5344CB8AC3E}">
        <p14:creationId xmlns:p14="http://schemas.microsoft.com/office/powerpoint/2010/main" val="38385106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5432380" cy="3434098"/>
          </a:xfrm>
        </p:spPr>
        <p:txBody>
          <a:bodyPr/>
          <a:lstStyle/>
          <a:p>
            <a:r>
              <a:rPr lang="en-US" dirty="0"/>
              <a:t>Which amendments are most important to our class?</a:t>
            </a:r>
          </a:p>
          <a:p>
            <a:pPr lvl="1"/>
            <a:r>
              <a:rPr lang="en-US" dirty="0"/>
              <a:t>Why do you think these are most valued?</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Bill of Rights: Sticky Bars</a:t>
            </a:r>
          </a:p>
        </p:txBody>
      </p:sp>
      <p:grpSp>
        <p:nvGrpSpPr>
          <p:cNvPr id="28" name="Group 27">
            <a:extLst>
              <a:ext uri="{FF2B5EF4-FFF2-40B4-BE49-F238E27FC236}">
                <a16:creationId xmlns:a16="http://schemas.microsoft.com/office/drawing/2014/main" id="{1C4B192B-14BC-C7FE-CC1B-58520E2C8D82}"/>
              </a:ext>
            </a:extLst>
          </p:cNvPr>
          <p:cNvGrpSpPr/>
          <p:nvPr/>
        </p:nvGrpSpPr>
        <p:grpSpPr>
          <a:xfrm>
            <a:off x="5522977" y="66076"/>
            <a:ext cx="3220071" cy="1858911"/>
            <a:chOff x="5522977" y="66076"/>
            <a:chExt cx="3220071" cy="1858911"/>
          </a:xfrm>
        </p:grpSpPr>
        <p:grpSp>
          <p:nvGrpSpPr>
            <p:cNvPr id="27" name="Group 26">
              <a:extLst>
                <a:ext uri="{FF2B5EF4-FFF2-40B4-BE49-F238E27FC236}">
                  <a16:creationId xmlns:a16="http://schemas.microsoft.com/office/drawing/2014/main" id="{BD9686E9-00D3-2825-6C9F-D2D460FE5C51}"/>
                </a:ext>
              </a:extLst>
            </p:cNvPr>
            <p:cNvGrpSpPr/>
            <p:nvPr/>
          </p:nvGrpSpPr>
          <p:grpSpPr>
            <a:xfrm>
              <a:off x="5522977" y="66076"/>
              <a:ext cx="3163823" cy="1509875"/>
              <a:chOff x="5522977" y="66076"/>
              <a:chExt cx="3163823" cy="1509875"/>
            </a:xfrm>
          </p:grpSpPr>
          <p:cxnSp>
            <p:nvCxnSpPr>
              <p:cNvPr id="6" name="Straight Connector 5">
                <a:extLst>
                  <a:ext uri="{FF2B5EF4-FFF2-40B4-BE49-F238E27FC236}">
                    <a16:creationId xmlns:a16="http://schemas.microsoft.com/office/drawing/2014/main" id="{1F4B2F97-613C-9C4F-2B99-919E70B39210}"/>
                  </a:ext>
                </a:extLst>
              </p:cNvPr>
              <p:cNvCxnSpPr>
                <a:cxnSpLocks/>
              </p:cNvCxnSpPr>
              <p:nvPr/>
            </p:nvCxnSpPr>
            <p:spPr>
              <a:xfrm flipV="1">
                <a:off x="5522977" y="1566809"/>
                <a:ext cx="3163823" cy="9142"/>
              </a:xfrm>
              <a:prstGeom prst="line">
                <a:avLst/>
              </a:prstGeom>
            </p:spPr>
            <p:style>
              <a:lnRef idx="2">
                <a:schemeClr val="accent2"/>
              </a:lnRef>
              <a:fillRef idx="0">
                <a:schemeClr val="accent2"/>
              </a:fillRef>
              <a:effectRef idx="1">
                <a:schemeClr val="accent2"/>
              </a:effectRef>
              <a:fontRef idx="minor">
                <a:schemeClr val="tx1"/>
              </a:fontRef>
            </p:style>
          </p:cxnSp>
          <p:pic>
            <p:nvPicPr>
              <p:cNvPr id="3" name="Picture 2" descr="A colorful squares on a black background&#10;&#10;Description automatically generated">
                <a:extLst>
                  <a:ext uri="{FF2B5EF4-FFF2-40B4-BE49-F238E27FC236}">
                    <a16:creationId xmlns:a16="http://schemas.microsoft.com/office/drawing/2014/main" id="{E62FE5E8-6107-E99F-0E14-472536D5123D}"/>
                  </a:ext>
                </a:extLst>
              </p:cNvPr>
              <p:cNvPicPr>
                <a:picLocks noChangeAspect="1"/>
              </p:cNvPicPr>
              <p:nvPr/>
            </p:nvPicPr>
            <p:blipFill rotWithShape="1">
              <a:blip r:embed="rId3"/>
              <a:srcRect l="11910"/>
              <a:stretch/>
            </p:blipFill>
            <p:spPr>
              <a:xfrm>
                <a:off x="6482994" y="66076"/>
                <a:ext cx="2203806" cy="1447356"/>
              </a:xfrm>
              <a:prstGeom prst="rect">
                <a:avLst/>
              </a:prstGeom>
            </p:spPr>
          </p:pic>
          <p:pic>
            <p:nvPicPr>
              <p:cNvPr id="7" name="Picture 6" descr="A colorful squares on a black background&#10;&#10;Description automatically generated">
                <a:extLst>
                  <a:ext uri="{FF2B5EF4-FFF2-40B4-BE49-F238E27FC236}">
                    <a16:creationId xmlns:a16="http://schemas.microsoft.com/office/drawing/2014/main" id="{ED250E9D-55B0-D9A0-3FD3-5EBE05C56A82}"/>
                  </a:ext>
                </a:extLst>
              </p:cNvPr>
              <p:cNvPicPr>
                <a:picLocks noChangeAspect="1"/>
              </p:cNvPicPr>
              <p:nvPr/>
            </p:nvPicPr>
            <p:blipFill rotWithShape="1">
              <a:blip r:embed="rId3"/>
              <a:srcRect l="36942" r="24684"/>
              <a:stretch/>
            </p:blipFill>
            <p:spPr>
              <a:xfrm>
                <a:off x="5522977" y="66076"/>
                <a:ext cx="960018" cy="1447356"/>
              </a:xfrm>
              <a:prstGeom prst="rect">
                <a:avLst/>
              </a:prstGeom>
            </p:spPr>
          </p:pic>
        </p:grpSp>
        <p:grpSp>
          <p:nvGrpSpPr>
            <p:cNvPr id="26" name="Group 25">
              <a:extLst>
                <a:ext uri="{FF2B5EF4-FFF2-40B4-BE49-F238E27FC236}">
                  <a16:creationId xmlns:a16="http://schemas.microsoft.com/office/drawing/2014/main" id="{135F4192-050A-FD08-226D-F04F6C65B3F0}"/>
                </a:ext>
              </a:extLst>
            </p:cNvPr>
            <p:cNvGrpSpPr/>
            <p:nvPr/>
          </p:nvGrpSpPr>
          <p:grpSpPr>
            <a:xfrm>
              <a:off x="5533520" y="1548524"/>
              <a:ext cx="3209528" cy="376463"/>
              <a:chOff x="5533520" y="1548524"/>
              <a:chExt cx="3209528" cy="376463"/>
            </a:xfrm>
          </p:grpSpPr>
          <p:sp>
            <p:nvSpPr>
              <p:cNvPr id="10" name="Content Placeholder 19">
                <a:extLst>
                  <a:ext uri="{FF2B5EF4-FFF2-40B4-BE49-F238E27FC236}">
                    <a16:creationId xmlns:a16="http://schemas.microsoft.com/office/drawing/2014/main" id="{1B858567-D1E2-F0E2-4E42-44CA1A763049}"/>
                  </a:ext>
                </a:extLst>
              </p:cNvPr>
              <p:cNvSpPr txBox="1">
                <a:spLocks/>
              </p:cNvSpPr>
              <p:nvPr/>
            </p:nvSpPr>
            <p:spPr>
              <a:xfrm>
                <a:off x="8370368" y="1548524"/>
                <a:ext cx="372680" cy="376463"/>
              </a:xfrm>
              <a:prstGeom prst="rect">
                <a:avLst/>
              </a:prstGeom>
            </p:spPr>
            <p:txBody>
              <a:bodyPr vert="horz" lIns="91435" tIns="45718" rIns="91435" bIns="45718">
                <a:no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10</a:t>
                </a:r>
              </a:p>
            </p:txBody>
          </p:sp>
          <p:sp>
            <p:nvSpPr>
              <p:cNvPr id="14" name="Content Placeholder 19">
                <a:extLst>
                  <a:ext uri="{FF2B5EF4-FFF2-40B4-BE49-F238E27FC236}">
                    <a16:creationId xmlns:a16="http://schemas.microsoft.com/office/drawing/2014/main" id="{D3FCFBB8-5550-B9D9-3D74-F5F90060E4D1}"/>
                  </a:ext>
                </a:extLst>
              </p:cNvPr>
              <p:cNvSpPr txBox="1">
                <a:spLocks/>
              </p:cNvSpPr>
              <p:nvPr/>
            </p:nvSpPr>
            <p:spPr>
              <a:xfrm>
                <a:off x="80783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9</a:t>
                </a:r>
              </a:p>
            </p:txBody>
          </p:sp>
          <p:sp>
            <p:nvSpPr>
              <p:cNvPr id="15" name="Content Placeholder 19">
                <a:extLst>
                  <a:ext uri="{FF2B5EF4-FFF2-40B4-BE49-F238E27FC236}">
                    <a16:creationId xmlns:a16="http://schemas.microsoft.com/office/drawing/2014/main" id="{75D063E1-7D03-AAE1-FADF-A10C8C6B0F4E}"/>
                  </a:ext>
                </a:extLst>
              </p:cNvPr>
              <p:cNvSpPr txBox="1">
                <a:spLocks/>
              </p:cNvSpPr>
              <p:nvPr/>
            </p:nvSpPr>
            <p:spPr>
              <a:xfrm>
                <a:off x="77602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8</a:t>
                </a:r>
              </a:p>
            </p:txBody>
          </p:sp>
          <p:sp>
            <p:nvSpPr>
              <p:cNvPr id="16" name="Content Placeholder 19">
                <a:extLst>
                  <a:ext uri="{FF2B5EF4-FFF2-40B4-BE49-F238E27FC236}">
                    <a16:creationId xmlns:a16="http://schemas.microsoft.com/office/drawing/2014/main" id="{94B8C632-9682-DF8C-E446-2EA7256CCF45}"/>
                  </a:ext>
                </a:extLst>
              </p:cNvPr>
              <p:cNvSpPr txBox="1">
                <a:spLocks/>
              </p:cNvSpPr>
              <p:nvPr/>
            </p:nvSpPr>
            <p:spPr>
              <a:xfrm>
                <a:off x="74421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7</a:t>
                </a:r>
              </a:p>
            </p:txBody>
          </p:sp>
          <p:sp>
            <p:nvSpPr>
              <p:cNvPr id="17" name="Content Placeholder 19">
                <a:extLst>
                  <a:ext uri="{FF2B5EF4-FFF2-40B4-BE49-F238E27FC236}">
                    <a16:creationId xmlns:a16="http://schemas.microsoft.com/office/drawing/2014/main" id="{3CCC9892-B6A7-5522-9B58-08F2CCACA9C9}"/>
                  </a:ext>
                </a:extLst>
              </p:cNvPr>
              <p:cNvSpPr txBox="1">
                <a:spLocks/>
              </p:cNvSpPr>
              <p:nvPr/>
            </p:nvSpPr>
            <p:spPr>
              <a:xfrm>
                <a:off x="55335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1</a:t>
                </a:r>
              </a:p>
            </p:txBody>
          </p:sp>
          <p:sp>
            <p:nvSpPr>
              <p:cNvPr id="18" name="Content Placeholder 19">
                <a:extLst>
                  <a:ext uri="{FF2B5EF4-FFF2-40B4-BE49-F238E27FC236}">
                    <a16:creationId xmlns:a16="http://schemas.microsoft.com/office/drawing/2014/main" id="{2CEA54C9-DA1B-C1AC-C8E3-9F10D62DAFCE}"/>
                  </a:ext>
                </a:extLst>
              </p:cNvPr>
              <p:cNvSpPr txBox="1">
                <a:spLocks/>
              </p:cNvSpPr>
              <p:nvPr/>
            </p:nvSpPr>
            <p:spPr>
              <a:xfrm>
                <a:off x="71240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6</a:t>
                </a:r>
              </a:p>
            </p:txBody>
          </p:sp>
          <p:sp>
            <p:nvSpPr>
              <p:cNvPr id="21" name="Content Placeholder 19">
                <a:extLst>
                  <a:ext uri="{FF2B5EF4-FFF2-40B4-BE49-F238E27FC236}">
                    <a16:creationId xmlns:a16="http://schemas.microsoft.com/office/drawing/2014/main" id="{8B880D8E-DD02-71A4-E221-7CAB6D8670C7}"/>
                  </a:ext>
                </a:extLst>
              </p:cNvPr>
              <p:cNvSpPr txBox="1">
                <a:spLocks/>
              </p:cNvSpPr>
              <p:nvPr/>
            </p:nvSpPr>
            <p:spPr>
              <a:xfrm>
                <a:off x="68059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5</a:t>
                </a:r>
              </a:p>
            </p:txBody>
          </p:sp>
          <p:sp>
            <p:nvSpPr>
              <p:cNvPr id="22" name="Content Placeholder 19">
                <a:extLst>
                  <a:ext uri="{FF2B5EF4-FFF2-40B4-BE49-F238E27FC236}">
                    <a16:creationId xmlns:a16="http://schemas.microsoft.com/office/drawing/2014/main" id="{360E3EEC-9C25-633F-9598-9863A90780FA}"/>
                  </a:ext>
                </a:extLst>
              </p:cNvPr>
              <p:cNvSpPr txBox="1">
                <a:spLocks/>
              </p:cNvSpPr>
              <p:nvPr/>
            </p:nvSpPr>
            <p:spPr>
              <a:xfrm>
                <a:off x="64878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4</a:t>
                </a:r>
              </a:p>
            </p:txBody>
          </p:sp>
          <p:sp>
            <p:nvSpPr>
              <p:cNvPr id="23" name="Content Placeholder 19">
                <a:extLst>
                  <a:ext uri="{FF2B5EF4-FFF2-40B4-BE49-F238E27FC236}">
                    <a16:creationId xmlns:a16="http://schemas.microsoft.com/office/drawing/2014/main" id="{008FD5D7-498C-0FC7-642B-1604D7467434}"/>
                  </a:ext>
                </a:extLst>
              </p:cNvPr>
              <p:cNvSpPr txBox="1">
                <a:spLocks/>
              </p:cNvSpPr>
              <p:nvPr/>
            </p:nvSpPr>
            <p:spPr>
              <a:xfrm>
                <a:off x="61697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3</a:t>
                </a:r>
              </a:p>
            </p:txBody>
          </p:sp>
          <p:sp>
            <p:nvSpPr>
              <p:cNvPr id="24" name="Content Placeholder 19">
                <a:extLst>
                  <a:ext uri="{FF2B5EF4-FFF2-40B4-BE49-F238E27FC236}">
                    <a16:creationId xmlns:a16="http://schemas.microsoft.com/office/drawing/2014/main" id="{15CB017B-6152-378C-6DF8-F100E06D4198}"/>
                  </a:ext>
                </a:extLst>
              </p:cNvPr>
              <p:cNvSpPr txBox="1">
                <a:spLocks/>
              </p:cNvSpPr>
              <p:nvPr/>
            </p:nvSpPr>
            <p:spPr>
              <a:xfrm>
                <a:off x="58516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2</a:t>
                </a:r>
              </a:p>
            </p:txBody>
          </p:sp>
        </p:grpSp>
      </p:grpSp>
    </p:spTree>
    <p:extLst>
      <p:ext uri="{BB962C8B-B14F-4D97-AF65-F5344CB8AC3E}">
        <p14:creationId xmlns:p14="http://schemas.microsoft.com/office/powerpoint/2010/main" val="37753601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7460166" cy="3434098"/>
          </a:xfrm>
        </p:spPr>
        <p:txBody>
          <a:bodyPr>
            <a:normAutofit/>
          </a:bodyPr>
          <a:lstStyle/>
          <a:p>
            <a:r>
              <a:rPr lang="en-US" dirty="0"/>
              <a:t>Work together in your group to summarize the meanings of your assigned amendments. </a:t>
            </a:r>
          </a:p>
          <a:p>
            <a:r>
              <a:rPr lang="en-US" dirty="0"/>
              <a:t>Be ready to share with your classmates.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Fundamental Freedoms</a:t>
            </a:r>
            <a:endParaRPr lang="en-US" dirty="0">
              <a:highlight>
                <a:srgbClr val="FFFF00"/>
              </a:highlight>
            </a:endParaRPr>
          </a:p>
        </p:txBody>
      </p:sp>
      <p:pic>
        <p:nvPicPr>
          <p:cNvPr id="4" name="Picture 3" descr="A puzzle pieces on a black background&#10;&#10;Description automatically generated">
            <a:extLst>
              <a:ext uri="{FF2B5EF4-FFF2-40B4-BE49-F238E27FC236}">
                <a16:creationId xmlns:a16="http://schemas.microsoft.com/office/drawing/2014/main" id="{2A7EAE03-8CE3-60CE-D639-6B5C8154576C}"/>
              </a:ext>
            </a:extLst>
          </p:cNvPr>
          <p:cNvPicPr>
            <a:picLocks noChangeAspect="1"/>
          </p:cNvPicPr>
          <p:nvPr/>
        </p:nvPicPr>
        <p:blipFill>
          <a:blip r:embed="rId3"/>
          <a:stretch>
            <a:fillRect/>
          </a:stretch>
        </p:blipFill>
        <p:spPr>
          <a:xfrm>
            <a:off x="7433564" y="398281"/>
            <a:ext cx="1253236" cy="1065786"/>
          </a:xfrm>
          <a:prstGeom prst="rect">
            <a:avLst/>
          </a:prstGeom>
        </p:spPr>
      </p:pic>
    </p:spTree>
    <p:extLst>
      <p:ext uri="{BB962C8B-B14F-4D97-AF65-F5344CB8AC3E}">
        <p14:creationId xmlns:p14="http://schemas.microsoft.com/office/powerpoint/2010/main" val="29041796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0" indent="0">
              <a:buNone/>
            </a:pPr>
            <a:r>
              <a:rPr lang="en-US" i="1" dirty="0"/>
              <a:t>Congress shall make no law respecting an </a:t>
            </a:r>
            <a:r>
              <a:rPr lang="en-US" b="1" i="1" dirty="0"/>
              <a:t>establishment</a:t>
            </a:r>
            <a:br>
              <a:rPr lang="en-US" b="1" i="1" dirty="0"/>
            </a:br>
            <a:r>
              <a:rPr lang="en-US" b="1" i="1" dirty="0"/>
              <a:t>of religion</a:t>
            </a:r>
            <a:r>
              <a:rPr lang="en-US" i="1" dirty="0"/>
              <a:t>, or prohibiting the free exercise thereof; or </a:t>
            </a:r>
            <a:r>
              <a:rPr lang="en-US" b="1" i="1" dirty="0"/>
              <a:t>abridging the freedom of speech</a:t>
            </a:r>
            <a:r>
              <a:rPr lang="en-US" i="1" dirty="0"/>
              <a:t>, or </a:t>
            </a:r>
            <a:r>
              <a:rPr lang="en-US" b="1" i="1" dirty="0"/>
              <a:t>of the press</a:t>
            </a:r>
            <a:r>
              <a:rPr lang="en-US" i="1" dirty="0"/>
              <a:t>; or the </a:t>
            </a:r>
            <a:r>
              <a:rPr lang="en-US" b="1" i="1" dirty="0"/>
              <a:t>right of the people peaceably to assemble</a:t>
            </a:r>
            <a:r>
              <a:rPr lang="en-US" i="1" dirty="0"/>
              <a:t>, and </a:t>
            </a:r>
            <a:r>
              <a:rPr lang="en-US" b="1" i="1" dirty="0"/>
              <a:t>to petition the Government for</a:t>
            </a:r>
            <a:r>
              <a:rPr lang="en-US" i="1" dirty="0"/>
              <a:t> a redress of </a:t>
            </a:r>
            <a:r>
              <a:rPr lang="en-US" b="1" i="1" dirty="0"/>
              <a:t>grievances</a:t>
            </a:r>
            <a:r>
              <a:rPr lang="en-US" i="1" dirty="0"/>
              <a:t>.</a:t>
            </a:r>
          </a:p>
          <a:p>
            <a:pPr marL="0" indent="0">
              <a:buNone/>
            </a:pPr>
            <a:endParaRPr lang="en-US" i="1" dirty="0"/>
          </a:p>
          <a:p>
            <a:r>
              <a:rPr lang="en-US" dirty="0"/>
              <a:t>How would you explain what the First Amendment</a:t>
            </a:r>
            <a:br>
              <a:rPr lang="en-US" dirty="0"/>
            </a:br>
            <a:r>
              <a:rPr lang="en-US" dirty="0"/>
              <a:t>says in your own words?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Bill of Rights: First Amendment</a:t>
            </a:r>
          </a:p>
        </p:txBody>
      </p:sp>
      <p:pic>
        <p:nvPicPr>
          <p:cNvPr id="2" name="Picture 1" descr="A puzzle pieces on a black background&#10;&#10;Description automatically generated">
            <a:extLst>
              <a:ext uri="{FF2B5EF4-FFF2-40B4-BE49-F238E27FC236}">
                <a16:creationId xmlns:a16="http://schemas.microsoft.com/office/drawing/2014/main" id="{FC3A6F3B-EE58-1D97-D240-BE26AC8C1DF6}"/>
              </a:ext>
            </a:extLst>
          </p:cNvPr>
          <p:cNvPicPr>
            <a:picLocks noChangeAspect="1"/>
          </p:cNvPicPr>
          <p:nvPr/>
        </p:nvPicPr>
        <p:blipFill>
          <a:blip r:embed="rId3"/>
          <a:stretch>
            <a:fillRect/>
          </a:stretch>
        </p:blipFill>
        <p:spPr>
          <a:xfrm>
            <a:off x="7433564" y="398281"/>
            <a:ext cx="1253236" cy="1065786"/>
          </a:xfrm>
          <a:prstGeom prst="rect">
            <a:avLst/>
          </a:prstGeom>
        </p:spPr>
      </p:pic>
    </p:spTree>
    <p:extLst>
      <p:ext uri="{BB962C8B-B14F-4D97-AF65-F5344CB8AC3E}">
        <p14:creationId xmlns:p14="http://schemas.microsoft.com/office/powerpoint/2010/main" val="36942698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LEARN Colors">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Slides Template" id="{418F4C7D-6FF6-4BC3-8FFB-630639050169}" vid="{6C158D59-EBB1-47A7-9CFF-6E4552F2CE4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Template</Template>
  <TotalTime>9351</TotalTime>
  <Words>920</Words>
  <Application>Microsoft Office PowerPoint</Application>
  <PresentationFormat>On-screen Show (16:9)</PresentationFormat>
  <Paragraphs>111</Paragraphs>
  <Slides>16</Slides>
  <Notes>11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Courier New</vt:lpstr>
      <vt:lpstr>Wingdings 2</vt:lpstr>
      <vt:lpstr>LEARN theme</vt:lpstr>
      <vt:lpstr>PowerPoint Presentation</vt:lpstr>
      <vt:lpstr>Know Your Rights</vt:lpstr>
      <vt:lpstr>Essential Questions</vt:lpstr>
      <vt:lpstr>Lesson Objectives</vt:lpstr>
      <vt:lpstr>Alien Takeover</vt:lpstr>
      <vt:lpstr>Bill of Rights: Sticky Bars</vt:lpstr>
      <vt:lpstr>Bill of Rights: Sticky Bars</vt:lpstr>
      <vt:lpstr>Fundamental Freedoms</vt:lpstr>
      <vt:lpstr>Bill of Rights: First Amendment</vt:lpstr>
      <vt:lpstr>Bill of Rights: First Amendment</vt:lpstr>
      <vt:lpstr>Know Your Freedoms</vt:lpstr>
      <vt:lpstr>Applying the Bill of Rights</vt:lpstr>
      <vt:lpstr>Ballot Selfies and the First Amendment</vt:lpstr>
      <vt:lpstr>Ballot Selfies and the First Amendment</vt:lpstr>
      <vt:lpstr>Show Me What Freedom Looks Like…</vt:lpstr>
      <vt:lpstr>Sticky Bar Graph Revisited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Eike, Michell L.</dc:creator>
  <cp:lastModifiedBy>Eike, Michell L.</cp:lastModifiedBy>
  <cp:revision>15</cp:revision>
  <dcterms:created xsi:type="dcterms:W3CDTF">2024-07-03T18:38:17Z</dcterms:created>
  <dcterms:modified xsi:type="dcterms:W3CDTF">2024-10-17T13:33:11Z</dcterms:modified>
</cp:coreProperties>
</file>