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4"/>
  </p:sldMasterIdLst>
  <p:notesMasterIdLst>
    <p:notesMasterId r:id="rId19"/>
  </p:notesMasterIdLst>
  <p:sldIdLst>
    <p:sldId id="276" r:id="rId5"/>
    <p:sldId id="256" r:id="rId6"/>
    <p:sldId id="273" r:id="rId7"/>
    <p:sldId id="297" r:id="rId8"/>
    <p:sldId id="298" r:id="rId9"/>
    <p:sldId id="283" r:id="rId10"/>
    <p:sldId id="284" r:id="rId11"/>
    <p:sldId id="285" r:id="rId12"/>
    <p:sldId id="292" r:id="rId13"/>
    <p:sldId id="293" r:id="rId14"/>
    <p:sldId id="294" r:id="rId15"/>
    <p:sldId id="287" r:id="rId16"/>
    <p:sldId id="295" r:id="rId17"/>
    <p:sldId id="29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6021" autoAdjust="0"/>
  </p:normalViewPr>
  <p:slideViewPr>
    <p:cSldViewPr snapToGrid="0" snapToObjects="1">
      <p:cViewPr varScale="1">
        <p:scale>
          <a:sx n="185" d="100"/>
          <a:sy n="185" d="100"/>
        </p:scale>
        <p:origin x="9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homelandsecurity.gov/analysis/isis-west-africa-posturing-for-prolonged-insurgenc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homelandsecurity.gov/analysis/isis-west-africa-posturing-for-prolonged-insurgenc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rcs.usda.gov/wps/portal/nrcs/detail/soils/use/?cid=nrcs142p2_05402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xls7K_xFBQ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Cherlet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M., Hutchinson, C., Reynolds, J., Hill, J., Sommer, S., von Maltitz, G. (Eds.). (2018).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World Atlas of Desertification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Publication Office of the European Union, Luxembourg.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WAD. (2019, April 25).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Patterns of aridity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World Atlas of Desertification. </a:t>
            </a:r>
            <a:r>
              <a:rPr lang="en-US" sz="18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https://wad.jrc.ec.europa.eu/patternsaridity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6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 of New Jersey Office of Homeland Security and Preparedness. (2019, February 21). Isis West Africa Posturing for Prolonged Insurgency.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https://www.njhomelandsecurity.gov/analysis/isis-west-africa-posturing-for-prolonged-insurgency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4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State of New Jersey Office of Homeland Security and Preparedness. (2019, February 21). Isis West Africa Posturing for Prolonged Insurgency.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https://www.njhomelandsecurity.gov/analysis/isis-west-africa-posturing-for-prolonged-insurgency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Reich, P. F.,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Numbem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S. T., Almaraz, R. A., &amp; Eswaran, H. (2019). Land resource stresses and desertification in Africa. Response to Land Degradation, 101–116.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10.1201/9780429187957-12. </a:t>
            </a: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4"/>
              </a:rPr>
              <a:t>https://www.nrcs.usda.gov/wps/portal/nrcs/detail/soils/use/?cid=nrcs142p2_054025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6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 Categorical highlighting.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4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BBC News. (2017, September 26).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Africa building a great green wall?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BBC News. [Video]. YouTube.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https://www.youtube.com/watch?v=4xls7K_xFBQ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2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Gallery walk / carousel.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4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4xls7K_xFBQ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4xls7K_xFB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6157-D118-2FBD-2A03-C79832D6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1ABB152-3B0B-1A6D-D1E8-A9D99381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and Effects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0BEC46-FDAB-DBE5-E425-3972DE530CBD}"/>
              </a:ext>
            </a:extLst>
          </p:cNvPr>
          <p:cNvSpPr/>
          <p:nvPr/>
        </p:nvSpPr>
        <p:spPr>
          <a:xfrm>
            <a:off x="814174" y="4245747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Effect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B7C375-9BBE-FB11-A4D8-663E527AC1F7}"/>
              </a:ext>
            </a:extLst>
          </p:cNvPr>
          <p:cNvSpPr/>
          <p:nvPr/>
        </p:nvSpPr>
        <p:spPr>
          <a:xfrm>
            <a:off x="3347161" y="4245747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Effect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14851B-5A5B-F31D-5A8E-88F5D8172EB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845547" y="1824532"/>
            <a:ext cx="235775" cy="580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1B2C12-DF88-5694-7EBC-E25EAE18886F}"/>
              </a:ext>
            </a:extLst>
          </p:cNvPr>
          <p:cNvSpPr/>
          <p:nvPr/>
        </p:nvSpPr>
        <p:spPr>
          <a:xfrm>
            <a:off x="5880149" y="4245746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Effect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C9C6BD-A72C-9623-03F0-827EFC8807D8}"/>
              </a:ext>
            </a:extLst>
          </p:cNvPr>
          <p:cNvSpPr/>
          <p:nvPr/>
        </p:nvSpPr>
        <p:spPr>
          <a:xfrm>
            <a:off x="6349802" y="1312183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Cause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27A9E4-8C33-26C1-A22A-FA79FC1C3182}"/>
              </a:ext>
            </a:extLst>
          </p:cNvPr>
          <p:cNvSpPr/>
          <p:nvPr/>
        </p:nvSpPr>
        <p:spPr>
          <a:xfrm>
            <a:off x="3597406" y="1312183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Cause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3CF6641-56F8-D79C-4741-A4A87374C938}"/>
              </a:ext>
            </a:extLst>
          </p:cNvPr>
          <p:cNvSpPr/>
          <p:nvPr/>
        </p:nvSpPr>
        <p:spPr>
          <a:xfrm>
            <a:off x="845010" y="1312182"/>
            <a:ext cx="1463040" cy="51234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Cause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5B8AD6-FB71-F082-A143-6AA29A623AC2}"/>
              </a:ext>
            </a:extLst>
          </p:cNvPr>
          <p:cNvCxnSpPr>
            <a:cxnSpLocks/>
          </p:cNvCxnSpPr>
          <p:nvPr/>
        </p:nvCxnSpPr>
        <p:spPr>
          <a:xfrm flipH="1">
            <a:off x="4030402" y="1824531"/>
            <a:ext cx="269343" cy="565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21F926-D7E3-2FF6-EB4D-ED3BC5802B03}"/>
              </a:ext>
            </a:extLst>
          </p:cNvPr>
          <p:cNvCxnSpPr>
            <a:cxnSpLocks/>
          </p:cNvCxnSpPr>
          <p:nvPr/>
        </p:nvCxnSpPr>
        <p:spPr>
          <a:xfrm>
            <a:off x="1518168" y="1824531"/>
            <a:ext cx="211466" cy="523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6A62BC-BDE6-E05B-5789-F519ED9E9E39}"/>
              </a:ext>
            </a:extLst>
          </p:cNvPr>
          <p:cNvCxnSpPr>
            <a:cxnSpLocks/>
          </p:cNvCxnSpPr>
          <p:nvPr/>
        </p:nvCxnSpPr>
        <p:spPr>
          <a:xfrm flipH="1">
            <a:off x="1518168" y="3408530"/>
            <a:ext cx="520553" cy="827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9D2099-79C9-7C05-879D-C09E8ADBF33C}"/>
              </a:ext>
            </a:extLst>
          </p:cNvPr>
          <p:cNvCxnSpPr>
            <a:cxnSpLocks/>
          </p:cNvCxnSpPr>
          <p:nvPr/>
        </p:nvCxnSpPr>
        <p:spPr>
          <a:xfrm flipH="1">
            <a:off x="4078681" y="3408530"/>
            <a:ext cx="387223" cy="827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DE4DD3-325D-90BC-A791-E5D6CE03CCE9}"/>
              </a:ext>
            </a:extLst>
          </p:cNvPr>
          <p:cNvCxnSpPr>
            <a:cxnSpLocks/>
          </p:cNvCxnSpPr>
          <p:nvPr/>
        </p:nvCxnSpPr>
        <p:spPr>
          <a:xfrm>
            <a:off x="6318967" y="3408530"/>
            <a:ext cx="320227" cy="827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3" name="Picture 2" descr="A pixelated image of a logo&#10;&#10;AI-generated content may be incorrect.">
            <a:extLst>
              <a:ext uri="{FF2B5EF4-FFF2-40B4-BE49-F238E27FC236}">
                <a16:creationId xmlns:a16="http://schemas.microsoft.com/office/drawing/2014/main" id="{5BF2AE77-460F-9EFA-E05B-6F6A8CF4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3" y="2454394"/>
            <a:ext cx="7840514" cy="10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95C50-5F6B-323A-A8E2-D882DFC4B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24" y="67724"/>
            <a:ext cx="8229600" cy="857250"/>
          </a:xfrm>
        </p:spPr>
        <p:txBody>
          <a:bodyPr/>
          <a:lstStyle/>
          <a:p>
            <a:r>
              <a:rPr lang="en-US" dirty="0"/>
              <a:t>Why Is Africa Building a Great Green Wall?</a:t>
            </a:r>
          </a:p>
        </p:txBody>
      </p:sp>
      <p:pic>
        <p:nvPicPr>
          <p:cNvPr id="2" name="Google Shape;116;g64ce7e9083_0_18">
            <a:extLst>
              <a:ext uri="{FF2B5EF4-FFF2-40B4-BE49-F238E27FC236}">
                <a16:creationId xmlns:a16="http://schemas.microsoft.com/office/drawing/2014/main" id="{931D6537-1CD0-CBAD-3407-441A5D50AAD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33751" y="1936751"/>
            <a:ext cx="4815889" cy="2711348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76D283-C617-7A22-AD6F-5173FE516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You are going to watch a video about the Great Green Wall in Africa.</a:t>
            </a:r>
            <a:br>
              <a:rPr lang="en-US" sz="2800" dirty="0"/>
            </a:br>
            <a:r>
              <a:rPr lang="en-US" sz="2800" dirty="0"/>
              <a:t>As you watch the</a:t>
            </a:r>
            <a:br>
              <a:rPr lang="en-US" sz="2800" dirty="0"/>
            </a:br>
            <a:r>
              <a:rPr lang="en-US" sz="2800" dirty="0"/>
              <a:t>video, write down</a:t>
            </a:r>
            <a:br>
              <a:rPr lang="en-US" sz="2800" dirty="0"/>
            </a:br>
            <a:r>
              <a:rPr lang="en-US" sz="2800" b="1" dirty="0"/>
              <a:t>why</a:t>
            </a:r>
            <a:r>
              <a:rPr lang="en-US" sz="2800" dirty="0"/>
              <a:t> this wall is</a:t>
            </a:r>
            <a:br>
              <a:rPr lang="en-US" sz="2800" dirty="0"/>
            </a:br>
            <a:r>
              <a:rPr lang="en-US" sz="2800" dirty="0"/>
              <a:t>being built. </a:t>
            </a:r>
          </a:p>
        </p:txBody>
      </p:sp>
    </p:spTree>
    <p:extLst>
      <p:ext uri="{BB962C8B-B14F-4D97-AF65-F5344CB8AC3E}">
        <p14:creationId xmlns:p14="http://schemas.microsoft.com/office/powerpoint/2010/main" val="325084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FB087E-7D55-7FB9-F425-D62FEFC2F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D7A8B46-532A-FB37-A3BE-ACEE6FDC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43450"/>
            <a:ext cx="8229600" cy="41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Is Africa Building a Great Green Wall?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4" name="Online Media 3" title="Why is Africa building a Great Green Wall? BBC News">
            <a:hlinkClick r:id="" action="ppaction://media"/>
            <a:extLst>
              <a:ext uri="{FF2B5EF4-FFF2-40B4-BE49-F238E27FC236}">
                <a16:creationId xmlns:a16="http://schemas.microsoft.com/office/drawing/2014/main" id="{A1541B86-6A11-B181-A077-53708ED704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3085" y="307247"/>
            <a:ext cx="7857830" cy="44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D611C-CC80-8FBD-7800-6B65850C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social media post to help raise                    awareness for the Great Green Wall in Africa.</a:t>
            </a:r>
          </a:p>
          <a:p>
            <a:r>
              <a:rPr lang="en-US" dirty="0"/>
              <a:t>Find or create a picture.</a:t>
            </a:r>
          </a:p>
          <a:p>
            <a:r>
              <a:rPr lang="en-US" dirty="0"/>
              <a:t>Add a hashtag.</a:t>
            </a:r>
          </a:p>
          <a:p>
            <a:pPr lvl="1"/>
            <a:r>
              <a:rPr lang="en-US" sz="2400" dirty="0"/>
              <a:t>Include a cause and/or effect of desertification.</a:t>
            </a:r>
          </a:p>
          <a:p>
            <a:r>
              <a:rPr lang="en-US" dirty="0"/>
              <a:t>Share your creation.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5AF72-C06F-100E-17D6-019C855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Awareness</a:t>
            </a:r>
          </a:p>
        </p:txBody>
      </p:sp>
      <p:pic>
        <p:nvPicPr>
          <p:cNvPr id="4" name="Picture 3" descr="A cell phone with a polaroid photo&#10;&#10;AI-generated content may be incorrect.">
            <a:extLst>
              <a:ext uri="{FF2B5EF4-FFF2-40B4-BE49-F238E27FC236}">
                <a16:creationId xmlns:a16="http://schemas.microsoft.com/office/drawing/2014/main" id="{18FB1F7A-CE23-2FB7-0ABB-0E891641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454651"/>
            <a:ext cx="2571750" cy="257175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3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91B173-E726-1EFC-6657-D8E5F8256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5924C18-2BCA-411D-001A-DBC342AA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074229" cy="343409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With your group, record how each photo relates to desertification in the Sahel.</a:t>
            </a:r>
          </a:p>
          <a:p>
            <a:pPr fontAlgn="base"/>
            <a:r>
              <a:rPr lang="en-US" dirty="0"/>
              <a:t>Make sure you are matching the image number with the photo number on your paper.</a:t>
            </a:r>
          </a:p>
          <a:p>
            <a:pPr fontAlgn="base"/>
            <a:r>
              <a:rPr lang="en-US" dirty="0"/>
              <a:t>Be ready to share.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A7CA510-4A91-D5C1-F551-76DA71BD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pic>
        <p:nvPicPr>
          <p:cNvPr id="3" name="Picture 2" descr="A group of rectangles and squares&#10;&#10;AI-generated content may be incorrect.">
            <a:extLst>
              <a:ext uri="{FF2B5EF4-FFF2-40B4-BE49-F238E27FC236}">
                <a16:creationId xmlns:a16="http://schemas.microsoft.com/office/drawing/2014/main" id="{035FA020-0050-322F-5F58-12E6225B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95635" y="336883"/>
            <a:ext cx="2680232" cy="1818487"/>
          </a:xfrm>
          <a:prstGeom prst="rect">
            <a:avLst/>
          </a:prstGeom>
          <a:effectLst>
            <a:outerShdw blurRad="50800" dist="38100" dir="2700000" sx="103000" sy="103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60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Africa’s Great Green Wall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Desertification of the Sahel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02884"/>
            <a:ext cx="8229600" cy="747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6"/>
                </a:solidFill>
              </a:rPr>
              <a:t>What do you think the various colors on the map represent?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accent6"/>
                </a:solidFill>
              </a:rPr>
              <a:t>Answer this question in the “think” column of your chart.</a:t>
            </a:r>
          </a:p>
        </p:txBody>
      </p:sp>
      <p:pic>
        <p:nvPicPr>
          <p:cNvPr id="2" name="Google Shape;85;p4">
            <a:extLst>
              <a:ext uri="{FF2B5EF4-FFF2-40B4-BE49-F238E27FC236}">
                <a16:creationId xmlns:a16="http://schemas.microsoft.com/office/drawing/2014/main" id="{B9A524E2-BFC9-1945-196D-F521DF42569E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266278"/>
            <a:ext cx="7831268" cy="379089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753227"/>
          </a:xfrm>
        </p:spPr>
        <p:txBody>
          <a:bodyPr>
            <a:normAutofit/>
          </a:bodyPr>
          <a:lstStyle/>
          <a:p>
            <a:r>
              <a:rPr lang="en-US" dirty="0"/>
              <a:t>How do interactions between humans and their environment impact both the people and the natural environment of the Sahel?</a:t>
            </a:r>
          </a:p>
          <a:p>
            <a:r>
              <a:rPr lang="en-US" dirty="0"/>
              <a:t>Why is Africa building a great green wall?</a:t>
            </a:r>
          </a:p>
        </p:txBody>
      </p:sp>
    </p:spTree>
    <p:extLst>
      <p:ext uri="{BB962C8B-B14F-4D97-AF65-F5344CB8AC3E}">
        <p14:creationId xmlns:p14="http://schemas.microsoft.com/office/powerpoint/2010/main" val="26590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2418973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Examine the impact of climate patterns on human populations and the Earth’s natural environments.</a:t>
            </a:r>
          </a:p>
          <a:p>
            <a:r>
              <a:rPr lang="en-US" dirty="0"/>
              <a:t>Consider how humans have transformed natural environments to meet their needs and ambitions.</a:t>
            </a:r>
          </a:p>
        </p:txBody>
      </p:sp>
    </p:spTree>
    <p:extLst>
      <p:ext uri="{BB962C8B-B14F-4D97-AF65-F5344CB8AC3E}">
        <p14:creationId xmlns:p14="http://schemas.microsoft.com/office/powerpoint/2010/main" val="38011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C757-52B7-FA6D-DC3C-D3BDAD3E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37BEC5-DBAC-8528-6713-66E83C083035}"/>
              </a:ext>
            </a:extLst>
          </p:cNvPr>
          <p:cNvGrpSpPr/>
          <p:nvPr/>
        </p:nvGrpSpPr>
        <p:grpSpPr>
          <a:xfrm>
            <a:off x="936696" y="377190"/>
            <a:ext cx="6528088" cy="4389120"/>
            <a:chOff x="1307956" y="377190"/>
            <a:chExt cx="6528088" cy="4389120"/>
          </a:xfrm>
        </p:grpSpPr>
        <p:pic>
          <p:nvPicPr>
            <p:cNvPr id="2" name="Google Shape;98;g64c43a18d3_0_13">
              <a:extLst>
                <a:ext uri="{FF2B5EF4-FFF2-40B4-BE49-F238E27FC236}">
                  <a16:creationId xmlns:a16="http://schemas.microsoft.com/office/drawing/2014/main" id="{0A8BAC15-F5B3-2E42-455F-C6CFBCE19467}"/>
                </a:ext>
              </a:extLst>
            </p:cNvPr>
            <p:cNvPicPr preferRelativeResize="0"/>
            <p:nvPr/>
          </p:nvPicPr>
          <p:blipFill rotWithShape="1">
            <a:blip r:embed="rId3"/>
            <a:srcRect/>
            <a:stretch/>
          </p:blipFill>
          <p:spPr>
            <a:xfrm>
              <a:off x="1307956" y="377190"/>
              <a:ext cx="6528088" cy="438912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>
              <a:outerShdw blurRad="152400" dist="190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Google Shape;99;g64c43a18d3_0_13">
              <a:extLst>
                <a:ext uri="{FF2B5EF4-FFF2-40B4-BE49-F238E27FC236}">
                  <a16:creationId xmlns:a16="http://schemas.microsoft.com/office/drawing/2014/main" id="{D149C7D5-0877-8845-ACA2-F507DF7E797E}"/>
                </a:ext>
              </a:extLst>
            </p:cNvPr>
            <p:cNvSpPr txBox="1"/>
            <p:nvPr/>
          </p:nvSpPr>
          <p:spPr>
            <a:xfrm>
              <a:off x="3029850" y="1623350"/>
              <a:ext cx="3084300" cy="6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S  A  H  A  R  A     D  E  S  E  R  T</a:t>
              </a:r>
              <a:endParaRPr sz="1800" b="1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0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8756D-8B24-98EB-E9B7-1FC323FA3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8;g64c43a18d3_0_13">
            <a:extLst>
              <a:ext uri="{FF2B5EF4-FFF2-40B4-BE49-F238E27FC236}">
                <a16:creationId xmlns:a16="http://schemas.microsoft.com/office/drawing/2014/main" id="{1094A155-9BF6-E204-729E-30CD02C8F61D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32805" y="394915"/>
            <a:ext cx="4334917" cy="2914555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104;g63291a7ae7_0_1">
            <a:extLst>
              <a:ext uri="{FF2B5EF4-FFF2-40B4-BE49-F238E27FC236}">
                <a16:creationId xmlns:a16="http://schemas.microsoft.com/office/drawing/2014/main" id="{7657706F-485C-F648-25DF-EF1ACBBBB1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2575" t="6231" r="2129" b="1846"/>
          <a:stretch/>
        </p:blipFill>
        <p:spPr>
          <a:xfrm>
            <a:off x="5422901" y="394915"/>
            <a:ext cx="3288294" cy="435367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>
            <a:outerShdw blurRad="1524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84ACD7-397F-7B22-8F99-5194F94AD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6582" y="3418638"/>
            <a:ext cx="2250528" cy="8598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96BBA4-F10C-CB1F-4C77-85B028650024}"/>
              </a:ext>
            </a:extLst>
          </p:cNvPr>
          <p:cNvSpPr/>
          <p:nvPr/>
        </p:nvSpPr>
        <p:spPr>
          <a:xfrm>
            <a:off x="4708885" y="4283590"/>
            <a:ext cx="4002309" cy="470075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Vulnerability to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31265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830A-C1AC-92BE-F264-8A94ECCA3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753BBEC-E462-3E1A-F215-66F0F32A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2251995"/>
          </a:xfrm>
        </p:spPr>
        <p:txBody>
          <a:bodyPr/>
          <a:lstStyle/>
          <a:p>
            <a:r>
              <a:rPr lang="en-US" dirty="0"/>
              <a:t>a process by which productive land continues to become drier and drier until it turns into desert;</a:t>
            </a:r>
          </a:p>
          <a:p>
            <a:endParaRPr lang="en-US" dirty="0"/>
          </a:p>
          <a:p>
            <a:r>
              <a:rPr lang="en-US" dirty="0"/>
              <a:t>an advanced form of land degradation.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A1C5B04-58CA-C657-5A85-FD2F5D5E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Desertification Is…</a:t>
            </a:r>
          </a:p>
        </p:txBody>
      </p:sp>
    </p:spTree>
    <p:extLst>
      <p:ext uri="{BB962C8B-B14F-4D97-AF65-F5344CB8AC3E}">
        <p14:creationId xmlns:p14="http://schemas.microsoft.com/office/powerpoint/2010/main" val="33904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you read the </a:t>
            </a:r>
            <a:r>
              <a:rPr lang="en-US" i="1" dirty="0"/>
              <a:t>Desertification in</a:t>
            </a:r>
            <a:br>
              <a:rPr lang="en-US" i="1" dirty="0"/>
            </a:br>
            <a:r>
              <a:rPr lang="en-US" i="1" dirty="0"/>
              <a:t>the Sahel</a:t>
            </a:r>
            <a:r>
              <a:rPr lang="en-US" dirty="0"/>
              <a:t> article, highlight the following:</a:t>
            </a:r>
          </a:p>
          <a:p>
            <a:r>
              <a:rPr lang="en-US" dirty="0"/>
              <a:t>the </a:t>
            </a:r>
            <a:r>
              <a:rPr lang="en-US" b="1" dirty="0">
                <a:highlight>
                  <a:srgbClr val="D1F0FB"/>
                </a:highlight>
              </a:rPr>
              <a:t>causes</a:t>
            </a:r>
            <a:r>
              <a:rPr lang="en-US" dirty="0">
                <a:highlight>
                  <a:srgbClr val="D1F0FB"/>
                </a:highlight>
              </a:rPr>
              <a:t> of desertification</a:t>
            </a:r>
            <a:r>
              <a:rPr lang="en-US" dirty="0"/>
              <a:t> in one color; and</a:t>
            </a:r>
          </a:p>
          <a:p>
            <a:r>
              <a:rPr lang="en-US" dirty="0"/>
              <a:t>the </a:t>
            </a:r>
            <a:r>
              <a:rPr lang="en-US" b="1" dirty="0">
                <a:highlight>
                  <a:srgbClr val="F9D9E8"/>
                </a:highlight>
              </a:rPr>
              <a:t>effects</a:t>
            </a:r>
            <a:r>
              <a:rPr lang="en-US" dirty="0">
                <a:highlight>
                  <a:srgbClr val="F9D9E8"/>
                </a:highlight>
              </a:rPr>
              <a:t> of desertification</a:t>
            </a:r>
            <a:r>
              <a:rPr lang="en-US" dirty="0"/>
              <a:t> in another color.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Highlighting</a:t>
            </a:r>
          </a:p>
        </p:txBody>
      </p:sp>
      <p:pic>
        <p:nvPicPr>
          <p:cNvPr id="4" name="Picture 3" descr="A group of colorful ribbons with letters on them&#10;&#10;Description automatically generated">
            <a:extLst>
              <a:ext uri="{FF2B5EF4-FFF2-40B4-BE49-F238E27FC236}">
                <a16:creationId xmlns:a16="http://schemas.microsoft.com/office/drawing/2014/main" id="{22009876-165F-4D84-6AD9-237445D7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692" y="307247"/>
            <a:ext cx="1955108" cy="1834128"/>
          </a:xfrm>
          <a:prstGeom prst="rect">
            <a:avLst/>
          </a:prstGeom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3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—Template" id="{D463654B-D0C6-43DD-B115-298145D77ACA}" vid="{8D2F7E4B-B844-4B86-A36F-9F49C10CD20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948B8C59B5B54881A902ED9A75DDB4" ma:contentTypeVersion="7" ma:contentTypeDescription="Create a new document." ma:contentTypeScope="" ma:versionID="28b9fa3224942b635fa696e3958b187f">
  <xsd:schema xmlns:xsd="http://www.w3.org/2001/XMLSchema" xmlns:xs="http://www.w3.org/2001/XMLSchema" xmlns:p="http://schemas.microsoft.com/office/2006/metadata/properties" xmlns:ns2="75d9c401-6781-4bfe-8c35-d41a045eaf31" xmlns:ns3="8dcace12-f43a-49c1-8347-3ffc57de5fd6" targetNamespace="http://schemas.microsoft.com/office/2006/metadata/properties" ma:root="true" ma:fieldsID="51a539d48bf65c9634230b3c6931dac2" ns2:_="" ns3:_="">
    <xsd:import namespace="75d9c401-6781-4bfe-8c35-d41a045eaf31"/>
    <xsd:import namespace="8dcace12-f43a-49c1-8347-3ffc57de5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9c401-6781-4bfe-8c35-d41a045ea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ce12-f43a-49c1-8347-3ffc57de5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5d9c401-6781-4bfe-8c35-d41a045eaf31" xsi:nil="true"/>
  </documentManagement>
</p:properties>
</file>

<file path=customXml/itemProps1.xml><?xml version="1.0" encoding="utf-8"?>
<ds:datastoreItem xmlns:ds="http://schemas.openxmlformats.org/officeDocument/2006/customXml" ds:itemID="{0859BBC9-983D-4923-AFDF-EF86E7FED6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5C9AAA-6E39-48EE-AD1D-17C269606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9c401-6781-4bfe-8c35-d41a045eaf31"/>
    <ds:schemaRef ds:uri="8dcace12-f43a-49c1-8347-3ffc57de5f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2283C5-8560-4905-887A-6E53A6F05B34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8dcace12-f43a-49c1-8347-3ffc57de5fd6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5d9c401-6781-4bfe-8c35-d41a045eaf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LEARN Slides—Template</Template>
  <TotalTime>1211</TotalTime>
  <Words>626</Words>
  <Application>Microsoft Office PowerPoint</Application>
  <PresentationFormat>On-screen Show (16:9)</PresentationFormat>
  <Paragraphs>48</Paragraphs>
  <Slides>14</Slides>
  <Notes>8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 2</vt:lpstr>
      <vt:lpstr>LEARN theme</vt:lpstr>
      <vt:lpstr>PowerPoint Presentation</vt:lpstr>
      <vt:lpstr>Africa’s Great Green Wall</vt:lpstr>
      <vt:lpstr>PowerPoint Presentation</vt:lpstr>
      <vt:lpstr>Essential Questions</vt:lpstr>
      <vt:lpstr>Lesson Objectives</vt:lpstr>
      <vt:lpstr>PowerPoint Presentation</vt:lpstr>
      <vt:lpstr>PowerPoint Presentation</vt:lpstr>
      <vt:lpstr>Desertification Is…</vt:lpstr>
      <vt:lpstr>Categorical Highlighting</vt:lpstr>
      <vt:lpstr>Causes and Effects</vt:lpstr>
      <vt:lpstr>Why Is Africa Building a Great Green Wall?</vt:lpstr>
      <vt:lpstr>PowerPoint Presentation</vt:lpstr>
      <vt:lpstr>Bring Awareness</vt:lpstr>
      <vt:lpstr>Gallery 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McLeod Porter, Delma</cp:lastModifiedBy>
  <cp:revision>19</cp:revision>
  <dcterms:created xsi:type="dcterms:W3CDTF">2025-04-08T19:07:02Z</dcterms:created>
  <dcterms:modified xsi:type="dcterms:W3CDTF">2025-09-03T12:45:36Z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0x0101005D948B8C59B5B54881A902ED9A75DDB4</vt:lpwstr>
  </property>
</Properties>
</file>