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2" r:id="rId6"/>
    <p:sldId id="266" r:id="rId7"/>
    <p:sldId id="267" r:id="rId8"/>
    <p:sldId id="268" r:id="rId9"/>
    <p:sldId id="264" r:id="rId10"/>
    <p:sldId id="269" r:id="rId11"/>
    <p:sldId id="270" r:id="rId12"/>
    <p:sldId id="271" r:id="rId13"/>
    <p:sldId id="273" r:id="rId14"/>
    <p:sldId id="261" r:id="rId15"/>
    <p:sldId id="263" r:id="rId16"/>
    <p:sldId id="265" r:id="rId17"/>
    <p:sldId id="274" r:id="rId18"/>
    <p:sldId id="278" r:id="rId19"/>
    <p:sldId id="275" r:id="rId20"/>
    <p:sldId id="277" r:id="rId21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T3WHqmGUrvh9dX6KT6H7Cd7i9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1"/>
    <p:restoredTop sz="70338"/>
  </p:normalViewPr>
  <p:slideViewPr>
    <p:cSldViewPr snapToGrid="0">
      <p:cViewPr varScale="1">
        <p:scale>
          <a:sx n="101" d="100"/>
          <a:sy n="101" d="100"/>
        </p:scale>
        <p:origin x="89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cken, Pam" userId="f3aa402d-8a3c-4841-b939-af5e5b41e404" providerId="ADAL" clId="{4F544E6D-8A4E-4B94-932C-8C5533E28513}"/>
    <pc:docChg chg="custSel modSld">
      <pc:chgData name="Bracken, Pam" userId="f3aa402d-8a3c-4841-b939-af5e5b41e404" providerId="ADAL" clId="{4F544E6D-8A4E-4B94-932C-8C5533E28513}" dt="2025-04-29T14:31:24.119" v="57" actId="21"/>
      <pc:docMkLst>
        <pc:docMk/>
      </pc:docMkLst>
      <pc:sldChg chg="delSp modSp mod">
        <pc:chgData name="Bracken, Pam" userId="f3aa402d-8a3c-4841-b939-af5e5b41e404" providerId="ADAL" clId="{4F544E6D-8A4E-4B94-932C-8C5533E28513}" dt="2025-04-29T14:31:24.119" v="57" actId="21"/>
        <pc:sldMkLst>
          <pc:docMk/>
          <pc:sldMk cId="1877059480" sldId="268"/>
        </pc:sldMkLst>
        <pc:spChg chg="mod">
          <ac:chgData name="Bracken, Pam" userId="f3aa402d-8a3c-4841-b939-af5e5b41e404" providerId="ADAL" clId="{4F544E6D-8A4E-4B94-932C-8C5533E28513}" dt="2025-04-29T14:29:44.573" v="13" actId="20577"/>
          <ac:spMkLst>
            <pc:docMk/>
            <pc:sldMk cId="1877059480" sldId="268"/>
            <ac:spMk id="2" creationId="{A809AD81-DC37-98B7-EF4B-E5E57EBF3AD0}"/>
          </ac:spMkLst>
        </pc:spChg>
        <pc:spChg chg="mod">
          <ac:chgData name="Bracken, Pam" userId="f3aa402d-8a3c-4841-b939-af5e5b41e404" providerId="ADAL" clId="{4F544E6D-8A4E-4B94-932C-8C5533E28513}" dt="2025-04-29T14:30:36.685" v="56" actId="20577"/>
          <ac:spMkLst>
            <pc:docMk/>
            <pc:sldMk cId="1877059480" sldId="268"/>
            <ac:spMk id="9" creationId="{5A43093D-49DF-4284-9ABA-E929A936C09C}"/>
          </ac:spMkLst>
        </pc:spChg>
        <pc:picChg chg="del">
          <ac:chgData name="Bracken, Pam" userId="f3aa402d-8a3c-4841-b939-af5e5b41e404" providerId="ADAL" clId="{4F544E6D-8A4E-4B94-932C-8C5533E28513}" dt="2025-04-29T14:31:24.119" v="57" actId="21"/>
          <ac:picMkLst>
            <pc:docMk/>
            <pc:sldMk cId="1877059480" sldId="268"/>
            <ac:picMk id="8" creationId="{23F8DDF4-CB8A-DE28-8BB3-0F270DD2884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s-vectors/zentangle-patter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s-vectors/zentangle-patter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lwr/2669988821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sa/3.0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os2et_JEgA?si=qgB-goVTMgypDfop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D57A1-D641-CFB0-44D5-B83FF7844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4FDE9F-1F18-CC23-1847-7BE12DF0E9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9542D5-D875-C34D-2D16-E4613AB2C7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Teacher: You will need to make a Padlet and insert the link or QR code for students to access your Padlet.</a:t>
            </a:r>
          </a:p>
        </p:txBody>
      </p:sp>
    </p:spTree>
    <p:extLst>
      <p:ext uri="{BB962C8B-B14F-4D97-AF65-F5344CB8AC3E}">
        <p14:creationId xmlns:p14="http://schemas.microsoft.com/office/powerpoint/2010/main" val="1447492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err="1"/>
              <a:t>Zentangle</a:t>
            </a:r>
            <a:r>
              <a:rPr lang="en-US" sz="3200" dirty="0"/>
              <a:t> Images (2025) </a:t>
            </a:r>
            <a:r>
              <a:rPr lang="en-US" sz="3200" dirty="0" err="1"/>
              <a:t>FreePik</a:t>
            </a:r>
            <a:r>
              <a:rPr lang="en-US" sz="3200" dirty="0"/>
              <a:t>. </a:t>
            </a:r>
            <a:r>
              <a:rPr lang="en-US" sz="3200" dirty="0">
                <a:hlinkClick r:id="rId3"/>
              </a:rPr>
              <a:t>https://www.freepik.com/free-photos-vectors/zentangle-pattern</a:t>
            </a:r>
            <a:endParaRPr lang="en-US" sz="3200" dirty="0"/>
          </a:p>
          <a:p>
            <a:pPr marL="0" marR="0">
              <a:lnSpc>
                <a:spcPct val="115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17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err="1"/>
              <a:t>Zentangle</a:t>
            </a:r>
            <a:r>
              <a:rPr lang="en-US" sz="3200" dirty="0"/>
              <a:t> Images (2025) </a:t>
            </a:r>
            <a:r>
              <a:rPr lang="en-US" sz="3200" dirty="0" err="1"/>
              <a:t>FreePik</a:t>
            </a:r>
            <a:r>
              <a:rPr lang="en-US" sz="3200" dirty="0"/>
              <a:t>. </a:t>
            </a:r>
            <a:r>
              <a:rPr lang="en-US" sz="3200" dirty="0">
                <a:hlinkClick r:id="rId3"/>
              </a:rPr>
              <a:t>https://www.freepik.com/free-photos-vectors/zentangle-pattern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324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13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Langston, Barbara. (2021). </a:t>
            </a:r>
            <a:r>
              <a:rPr lang="en-US" dirty="0" err="1"/>
              <a:t>Zentangle</a:t>
            </a:r>
            <a:r>
              <a:rPr lang="en-US" dirty="0"/>
              <a:t> Patterns Disco and Q-Belle on a </a:t>
            </a:r>
            <a:r>
              <a:rPr lang="en-US" dirty="0" err="1"/>
              <a:t>Zendala</a:t>
            </a:r>
            <a:r>
              <a:rPr lang="en-US" dirty="0"/>
              <a:t> Tile [Video]. YouTube. https://www.youtube.com/watch?v=E2kZGhtpTpQ&amp;t=307s</a:t>
            </a:r>
          </a:p>
        </p:txBody>
      </p:sp>
    </p:spTree>
    <p:extLst>
      <p:ext uri="{BB962C8B-B14F-4D97-AF65-F5344CB8AC3E}">
        <p14:creationId xmlns:p14="http://schemas.microsoft.com/office/powerpoint/2010/main" val="3365183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>
                <a:hlinkClick r:id="rId3" tooltip="https://www.flickr.com/photos/lwr/2669988821/"/>
              </a:rPr>
              <a:t>This Photo</a:t>
            </a:r>
            <a:r>
              <a:rPr lang="en-US" sz="1100" dirty="0"/>
              <a:t> by Unknown Author is licensed under </a:t>
            </a:r>
            <a:r>
              <a:rPr lang="en-US" sz="1100" dirty="0">
                <a:hlinkClick r:id="rId4" tooltip="https://creativecommons.org/licenses/by-nc-sa/3.0/"/>
              </a:rPr>
              <a:t>CC BY-SA-NC</a:t>
            </a:r>
            <a:endParaRPr lang="en-US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Teacher: You will need to make a Padlet and insert the link or QR code for students to access your Padlet.</a:t>
            </a:r>
          </a:p>
        </p:txBody>
      </p:sp>
    </p:spTree>
    <p:extLst>
      <p:ext uri="{BB962C8B-B14F-4D97-AF65-F5344CB8AC3E}">
        <p14:creationId xmlns:p14="http://schemas.microsoft.com/office/powerpoint/2010/main" val="3923734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view link on Canva. This Info graphic is open to the public and was modified by PT. </a:t>
            </a:r>
          </a:p>
          <a:p>
            <a:endParaRPr lang="en-US" dirty="0"/>
          </a:p>
          <a:p>
            <a:r>
              <a:rPr lang="en-US" sz="1200" dirty="0"/>
              <a:t>https://</a:t>
            </a:r>
            <a:r>
              <a:rPr lang="en-US" sz="1200" dirty="0" err="1"/>
              <a:t>bit.ly</a:t>
            </a:r>
            <a:r>
              <a:rPr lang="en-US" sz="1200" dirty="0"/>
              <a:t>/4cerifD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47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/>
              <a:t>All About Lines - Understanding the Elements of Art and Design.</a:t>
            </a:r>
            <a:r>
              <a:rPr lang="en-US" dirty="0"/>
              <a:t> (2017, June 1). Mr. New’s Art Class [Video]. YouTube. </a:t>
            </a:r>
          </a:p>
          <a:p>
            <a:r>
              <a:rPr lang="en-US" dirty="0">
                <a:hlinkClick r:id="rId3"/>
              </a:rPr>
              <a:t>https://youtu.be/tos2et_JEgA?si=qgB-goVTMgypDfop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56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18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2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48" name="Google Shape;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vgsilh.com/image/1119302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19thc-artworldwide.org/autumn18/mix-reviews-van-gogh-and-japa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https://img.freepik.com/free-vector/hand-drawn-zen-doodle-pattern-design_23-2150795947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E2kZGhtpTpQ?start=282&amp;feature=oembed" TargetMode="Externa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svgsilh.com/image/1119302.html" TargetMode="Externa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19thc-artworldwide.org/autumn18/mix-reviews-van-gogh-and-japa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tos2et_JEgA?feature=oembed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EB8AB-ECF1-7562-CA34-2AF8E6AA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772"/>
            <a:ext cx="8229600" cy="726400"/>
          </a:xfrm>
        </p:spPr>
        <p:txBody>
          <a:bodyPr/>
          <a:lstStyle/>
          <a:p>
            <a:r>
              <a:rPr lang="en-US" dirty="0"/>
              <a:t>Video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EC177-3C0C-38C6-A400-9DAB45FE7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81315"/>
            <a:ext cx="8229600" cy="857250"/>
          </a:xfrm>
        </p:spPr>
        <p:txBody>
          <a:bodyPr/>
          <a:lstStyle/>
          <a:p>
            <a:pPr marL="63500" indent="0" algn="ctr">
              <a:buNone/>
            </a:pPr>
            <a:r>
              <a:rPr lang="en-US" dirty="0"/>
              <a:t>“ A line can be though of as a moving dot”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5202DA-A524-7A26-CF61-9CACC0A0495D}"/>
              </a:ext>
            </a:extLst>
          </p:cNvPr>
          <p:cNvSpPr txBox="1"/>
          <p:nvPr/>
        </p:nvSpPr>
        <p:spPr>
          <a:xfrm>
            <a:off x="906844" y="2015636"/>
            <a:ext cx="4488729" cy="555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>
              <a:lnSpc>
                <a:spcPct val="115000"/>
              </a:lnSpc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How do you visualize this?</a:t>
            </a:r>
            <a:endParaRPr lang="en-US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8255C-C4B4-FC26-0B37-1C5E1652FCE9}"/>
              </a:ext>
            </a:extLst>
          </p:cNvPr>
          <p:cNvSpPr txBox="1"/>
          <p:nvPr/>
        </p:nvSpPr>
        <p:spPr>
          <a:xfrm>
            <a:off x="906844" y="2460091"/>
            <a:ext cx="7351241" cy="12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lnSpc>
                <a:spcPct val="115000"/>
              </a:lnSpc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What happens if the dots overlap? </a:t>
            </a:r>
            <a:endParaRPr lang="en-US" sz="2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0" lvl="0" indent="-457200">
              <a:lnSpc>
                <a:spcPct val="115000"/>
              </a:lnSpc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What happens if the dots don’t overlap?</a:t>
            </a:r>
            <a:r>
              <a:rPr lang="en-US" sz="2800" dirty="0">
                <a:effectLst/>
              </a:rPr>
              <a:t>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7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1F49-F12B-9D85-9EFE-03E9069A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6469"/>
            <a:ext cx="8229600" cy="431677"/>
          </a:xfrm>
        </p:spPr>
        <p:txBody>
          <a:bodyPr/>
          <a:lstStyle/>
          <a:p>
            <a:r>
              <a:rPr lang="en-US" sz="2400" dirty="0"/>
              <a:t>Think about these ideas while watching the video for a 2</a:t>
            </a:r>
            <a:r>
              <a:rPr lang="en-US" sz="2400" baseline="30000" dirty="0"/>
              <a:t>nd</a:t>
            </a:r>
            <a:r>
              <a:rPr lang="en-US" sz="2400" dirty="0"/>
              <a:t> time.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867BC-8615-2CA6-5E84-16C3E3E4A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669807"/>
            <a:ext cx="7326536" cy="4304009"/>
          </a:xfrm>
        </p:spPr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1600"/>
              </a:spcBef>
              <a:spcAft>
                <a:spcPts val="400"/>
              </a:spcAft>
              <a:buFont typeface="Symbol" pitchFamily="2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are lines described? </a:t>
            </a:r>
          </a:p>
          <a:p>
            <a:pPr marL="342900" marR="0" lvl="0" indent="-342900">
              <a:lnSpc>
                <a:spcPct val="115000"/>
              </a:lnSpc>
              <a:spcBef>
                <a:spcPts val="1600"/>
              </a:spcBef>
              <a:spcAft>
                <a:spcPts val="400"/>
              </a:spcAft>
              <a:buFont typeface="Symbol" pitchFamily="2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can lines be used to outline something? </a:t>
            </a:r>
          </a:p>
          <a:p>
            <a:pPr marL="342900" marR="0" lvl="0" indent="-342900">
              <a:lnSpc>
                <a:spcPct val="115000"/>
              </a:lnSpc>
              <a:spcBef>
                <a:spcPts val="1600"/>
              </a:spcBef>
              <a:spcAft>
                <a:spcPts val="400"/>
              </a:spcAft>
              <a:buFont typeface="Symbol" pitchFamily="2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How can lines create patterns? </a:t>
            </a:r>
          </a:p>
          <a:p>
            <a:pPr marL="342900" marR="0" lvl="0" indent="-342900">
              <a:lnSpc>
                <a:spcPct val="115000"/>
              </a:lnSpc>
              <a:spcBef>
                <a:spcPts val="1600"/>
              </a:spcBef>
              <a:spcAft>
                <a:spcPts val="400"/>
              </a:spcAft>
              <a:buFont typeface="Symbol" pitchFamily="2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How can lines describe an object or idea? </a:t>
            </a:r>
          </a:p>
          <a:p>
            <a:pPr marL="342900" marR="0" lvl="0" indent="-342900">
              <a:lnSpc>
                <a:spcPct val="115000"/>
              </a:lnSpc>
              <a:spcBef>
                <a:spcPts val="1600"/>
              </a:spcBef>
              <a:spcAft>
                <a:spcPts val="400"/>
              </a:spcAft>
              <a:buFont typeface="Symbol" pitchFamily="2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How do hatching lines create form using value? </a:t>
            </a:r>
          </a:p>
          <a:p>
            <a:pPr marL="342900" marR="0" lvl="0" indent="-342900">
              <a:lnSpc>
                <a:spcPct val="115000"/>
              </a:lnSpc>
              <a:spcBef>
                <a:spcPts val="1600"/>
              </a:spcBef>
              <a:spcAft>
                <a:spcPts val="400"/>
              </a:spcAft>
              <a:buFont typeface="Symbol" pitchFamily="2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Do lines have a beginning and an end?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1600"/>
              </a:spcBef>
              <a:spcAft>
                <a:spcPts val="400"/>
              </a:spcAft>
              <a:buFont typeface="Symbol" pitchFamily="2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Can lines express emotion?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7097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E7ADB-E01E-7F24-5299-7D2CBD6E2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77" y="2571750"/>
            <a:ext cx="4855388" cy="85725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hat happens when a cog is removed or when a line is changed?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CD2D4D-FDCC-3E8B-21CA-0142B7036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37265" y="604562"/>
            <a:ext cx="3121996" cy="31219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70E6A8-B1DF-0C2F-EE91-CF7A1404D4DE}"/>
              </a:ext>
            </a:extLst>
          </p:cNvPr>
          <p:cNvSpPr txBox="1"/>
          <p:nvPr/>
        </p:nvSpPr>
        <p:spPr>
          <a:xfrm>
            <a:off x="518587" y="1114321"/>
            <a:ext cx="4279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Describe the lines you see in your cog drawings. </a:t>
            </a:r>
          </a:p>
        </p:txBody>
      </p:sp>
    </p:spTree>
    <p:extLst>
      <p:ext uri="{BB962C8B-B14F-4D97-AF65-F5344CB8AC3E}">
        <p14:creationId xmlns:p14="http://schemas.microsoft.com/office/powerpoint/2010/main" val="107072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5E262-785E-86FD-155F-0EC7F95D6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A880A-3314-9818-FD93-5DF9ECE78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97" y="179137"/>
            <a:ext cx="8229600" cy="857250"/>
          </a:xfrm>
        </p:spPr>
        <p:txBody>
          <a:bodyPr/>
          <a:lstStyle/>
          <a:p>
            <a:r>
              <a:rPr lang="en-US" dirty="0"/>
              <a:t>The Element of LINE in Objects and Nature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834A3-652F-F9EC-10E7-C766C798EB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dentify the types of lines you see in the comments section of your Padlet photo.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Then comment on two or more of your classmates' photos, identifying additional line qualities present in those images.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6350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Padlet link: </a:t>
            </a:r>
          </a:p>
          <a:p>
            <a:pPr marL="6350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Padlet QR code: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long hallway with art on the wall&#10;&#10;AI-generated content may be incorrect.">
            <a:extLst>
              <a:ext uri="{FF2B5EF4-FFF2-40B4-BE49-F238E27FC236}">
                <a16:creationId xmlns:a16="http://schemas.microsoft.com/office/drawing/2014/main" id="{7AC452F8-670E-0253-7F84-6AF6BE10A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78985" y="3807473"/>
            <a:ext cx="1394271" cy="9666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F2DD24-704B-3FAB-6032-B5D4FE7BF0D9}"/>
              </a:ext>
            </a:extLst>
          </p:cNvPr>
          <p:cNvSpPr txBox="1"/>
          <p:nvPr/>
        </p:nvSpPr>
        <p:spPr>
          <a:xfrm>
            <a:off x="7407070" y="3552978"/>
            <a:ext cx="1452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Example of a Photo </a:t>
            </a:r>
          </a:p>
        </p:txBody>
      </p:sp>
    </p:spTree>
    <p:extLst>
      <p:ext uri="{BB962C8B-B14F-4D97-AF65-F5344CB8AC3E}">
        <p14:creationId xmlns:p14="http://schemas.microsoft.com/office/powerpoint/2010/main" val="2012203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6E577E-ACF0-92C6-2DED-83A1D41A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9" y="460053"/>
            <a:ext cx="1998833" cy="628159"/>
          </a:xfrm>
        </p:spPr>
        <p:txBody>
          <a:bodyPr/>
          <a:lstStyle/>
          <a:p>
            <a:r>
              <a:rPr lang="en-US" dirty="0"/>
              <a:t>Zentangle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7A232BF-3BF8-2A80-B989-51EEF15D53D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059936" y="-137162"/>
            <a:ext cx="56755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2" descr="Hand drawn zen doodle  pattern design">
            <a:extLst>
              <a:ext uri="{FF2B5EF4-FFF2-40B4-BE49-F238E27FC236}">
                <a16:creationId xmlns:a16="http://schemas.microsoft.com/office/drawing/2014/main" id="{70C6B366-CA4E-AD21-8A03-CB1522460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766" y="388899"/>
            <a:ext cx="4851525" cy="457252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609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72E90-36A5-00A3-330A-175EF2050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53" y="240899"/>
            <a:ext cx="2089517" cy="635716"/>
          </a:xfrm>
        </p:spPr>
        <p:txBody>
          <a:bodyPr/>
          <a:lstStyle/>
          <a:p>
            <a:r>
              <a:rPr lang="en-US" dirty="0"/>
              <a:t>Zentangles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2D7FF14-1544-CCFC-CE6C-310CA481D79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888188" y="-1886945"/>
            <a:ext cx="49086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A black and white pattern&#10;&#10;AI-generated content may be incorrect.">
            <a:extLst>
              <a:ext uri="{FF2B5EF4-FFF2-40B4-BE49-F238E27FC236}">
                <a16:creationId xmlns:a16="http://schemas.microsoft.com/office/drawing/2014/main" id="{910B7A7E-9EA8-2BFE-2987-A4732DEB9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233" y="1283697"/>
            <a:ext cx="3676335" cy="36892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 descr="A black and white pattern&#10;&#10;AI-generated content may be incorrect.">
            <a:extLst>
              <a:ext uri="{FF2B5EF4-FFF2-40B4-BE49-F238E27FC236}">
                <a16:creationId xmlns:a16="http://schemas.microsoft.com/office/drawing/2014/main" id="{26FC715B-995B-DD36-DDBC-1BB529FE1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54" y="1259177"/>
            <a:ext cx="3767020" cy="37831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7758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81DC9-BAF6-4F43-4397-C18A661A4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336042"/>
            <a:ext cx="8229600" cy="857250"/>
          </a:xfrm>
        </p:spPr>
        <p:txBody>
          <a:bodyPr/>
          <a:lstStyle/>
          <a:p>
            <a:r>
              <a:rPr lang="en-US" dirty="0"/>
              <a:t> Lines used to create Zentangles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8EF9D-F879-0F49-90A8-BEE9E3A73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2052" y="1707642"/>
            <a:ext cx="3538728" cy="3291840"/>
          </a:xfrm>
        </p:spPr>
        <p:txBody>
          <a:bodyPr/>
          <a:lstStyle/>
          <a:p>
            <a:r>
              <a:rPr lang="en-US" dirty="0"/>
              <a:t>Dots</a:t>
            </a:r>
          </a:p>
          <a:p>
            <a:r>
              <a:rPr lang="en-US" dirty="0"/>
              <a:t>Line</a:t>
            </a:r>
          </a:p>
          <a:p>
            <a:r>
              <a:rPr lang="en-US" dirty="0"/>
              <a:t>C-curve</a:t>
            </a:r>
          </a:p>
          <a:p>
            <a:r>
              <a:rPr lang="en-US" dirty="0"/>
              <a:t>S-curve</a:t>
            </a:r>
          </a:p>
          <a:p>
            <a:r>
              <a:rPr lang="en-US" dirty="0"/>
              <a:t>Orb</a:t>
            </a:r>
          </a:p>
          <a:p>
            <a:pPr marL="635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25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C857A-44AF-E085-F975-76690F794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107442"/>
            <a:ext cx="8229600" cy="706374"/>
          </a:xfrm>
        </p:spPr>
        <p:txBody>
          <a:bodyPr/>
          <a:lstStyle/>
          <a:p>
            <a:r>
              <a:rPr lang="en-US" dirty="0"/>
              <a:t>Three Steps to Begin A Zentangle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B37B5-A753-4471-6D0E-E97431BA1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25830"/>
            <a:ext cx="8375904" cy="3865626"/>
          </a:xfrm>
        </p:spPr>
        <p:txBody>
          <a:bodyPr/>
          <a:lstStyle/>
          <a:p>
            <a:pPr marL="63500" lvl="0" indent="0">
              <a:buNone/>
            </a:pPr>
            <a:r>
              <a:rPr lang="en-US" sz="2400" dirty="0"/>
              <a:t>1. Create Your Frame – Choose a shape to outline your design.</a:t>
            </a:r>
          </a:p>
          <a:p>
            <a:pPr marL="63500" lvl="0" indent="0">
              <a:buNone/>
            </a:pPr>
            <a:r>
              <a:rPr lang="en-US" sz="2400" dirty="0"/>
              <a:t>2. Break Up Your Frame – Use 3-4 lines to divide the space into sections.</a:t>
            </a:r>
          </a:p>
          <a:p>
            <a:pPr marL="63500" lvl="0" indent="0">
              <a:buNone/>
            </a:pPr>
            <a:r>
              <a:rPr lang="en-US" sz="2400" dirty="0"/>
              <a:t>3. Fill Each Section with a Unique Pattern</a:t>
            </a:r>
          </a:p>
          <a:p>
            <a:pPr lvl="1"/>
            <a:r>
              <a:rPr lang="en-US" sz="2400" dirty="0"/>
              <a:t>Add as much detail as possible.</a:t>
            </a:r>
          </a:p>
          <a:p>
            <a:pPr lvl="1"/>
            <a:r>
              <a:rPr lang="en-US" sz="2400" dirty="0"/>
              <a:t>Use pattern sheets as references if needed.</a:t>
            </a:r>
          </a:p>
          <a:p>
            <a:pPr lvl="1"/>
            <a:r>
              <a:rPr lang="en-US" sz="2400" dirty="0"/>
              <a:t>Create contrast by different line widths.</a:t>
            </a:r>
          </a:p>
          <a:p>
            <a:pPr lvl="1"/>
            <a:r>
              <a:rPr lang="en-US" sz="2400" dirty="0"/>
              <a:t>Use a variety of patterns</a:t>
            </a:r>
          </a:p>
        </p:txBody>
      </p:sp>
    </p:spTree>
    <p:extLst>
      <p:ext uri="{BB962C8B-B14F-4D97-AF65-F5344CB8AC3E}">
        <p14:creationId xmlns:p14="http://schemas.microsoft.com/office/powerpoint/2010/main" val="3519925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1BD9D-E2B9-20AE-024C-905D72C7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5361"/>
            <a:ext cx="8229600" cy="578358"/>
          </a:xfrm>
        </p:spPr>
        <p:txBody>
          <a:bodyPr/>
          <a:lstStyle/>
          <a:p>
            <a:pPr algn="ctr"/>
            <a:r>
              <a:rPr lang="en-US" dirty="0"/>
              <a:t> Making a Zentangle Pattern using DISCO</a:t>
            </a:r>
          </a:p>
        </p:txBody>
      </p:sp>
      <p:pic>
        <p:nvPicPr>
          <p:cNvPr id="4" name="Online Media 3" descr="Zentangle Patterns Dicso and Q-Belle on a Zendala Tile">
            <a:hlinkClick r:id="" action="ppaction://media"/>
            <a:extLst>
              <a:ext uri="{FF2B5EF4-FFF2-40B4-BE49-F238E27FC236}">
                <a16:creationId xmlns:a16="http://schemas.microsoft.com/office/drawing/2014/main" id="{A7E02C15-0061-C143-9368-65872AED41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54480" y="1339596"/>
            <a:ext cx="5760720" cy="325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7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B5CF4-2B4E-DF9E-968A-F8B6DEC20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522"/>
            <a:ext cx="8229600" cy="736590"/>
          </a:xfrm>
        </p:spPr>
        <p:txBody>
          <a:bodyPr/>
          <a:lstStyle/>
          <a:p>
            <a:r>
              <a:rPr lang="en-US" dirty="0"/>
              <a:t>"What? So What? Now What?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10474-60C8-6ADA-8942-D3925AC882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424AA2-ED90-7E33-3771-22FD88D6C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772425"/>
              </p:ext>
            </p:extLst>
          </p:nvPr>
        </p:nvGraphicFramePr>
        <p:xfrm>
          <a:off x="457200" y="1164004"/>
          <a:ext cx="8339328" cy="35794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6040">
                  <a:extLst>
                    <a:ext uri="{9D8B030D-6E8A-4147-A177-3AD203B41FA5}">
                      <a16:colId xmlns:a16="http://schemas.microsoft.com/office/drawing/2014/main" val="1342644148"/>
                    </a:ext>
                  </a:extLst>
                </a:gridCol>
                <a:gridCol w="2896782">
                  <a:extLst>
                    <a:ext uri="{9D8B030D-6E8A-4147-A177-3AD203B41FA5}">
                      <a16:colId xmlns:a16="http://schemas.microsoft.com/office/drawing/2014/main" val="3769333187"/>
                    </a:ext>
                  </a:extLst>
                </a:gridCol>
                <a:gridCol w="2836506">
                  <a:extLst>
                    <a:ext uri="{9D8B030D-6E8A-4147-A177-3AD203B41FA5}">
                      <a16:colId xmlns:a16="http://schemas.microsoft.com/office/drawing/2014/main" val="460912190"/>
                    </a:ext>
                  </a:extLst>
                </a:gridCol>
              </a:tblGrid>
              <a:tr h="421975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What?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67" marR="51967" marT="51967" marB="5196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So what?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67" marR="51967" marT="51967" marB="5196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Now what?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67" marR="51967" marT="51967" marB="51967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241092"/>
                  </a:ext>
                </a:extLst>
              </a:tr>
              <a:tr h="31574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did you do in this lesson?                            What were you working on?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967" marR="51967" marT="51967" marB="5196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Why is this important to you? Why does it matter?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967" marR="51967" marT="51967" marB="5196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does this apply to your understanding of art?     What can you do with this information?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967" marR="51967" marT="51967" marB="5196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539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40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3447D-FF38-94C2-C0BC-95721186BD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Mighty Fine 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265180-6A6F-64C6-5CDD-3629F4AB1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399" y="2421402"/>
            <a:ext cx="8252792" cy="1314450"/>
          </a:xfrm>
        </p:spPr>
        <p:txBody>
          <a:bodyPr/>
          <a:lstStyle/>
          <a:p>
            <a:r>
              <a:rPr lang="en-US" dirty="0"/>
              <a:t>Visual Arts: 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Exploring the Element of Line in Art 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064ED-0124-CB75-446C-78C33EBA0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CBBD-E985-E1F7-C602-AB505F784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43" y="216009"/>
            <a:ext cx="7895772" cy="683877"/>
          </a:xfrm>
        </p:spPr>
        <p:txBody>
          <a:bodyPr/>
          <a:lstStyle/>
          <a:p>
            <a:r>
              <a:rPr lang="en-US" dirty="0"/>
              <a:t>Definition for 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18A4D-86EA-FEEA-B375-1A2BF36BC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857" y="1197610"/>
            <a:ext cx="8229600" cy="3291840"/>
          </a:xfrm>
        </p:spPr>
        <p:txBody>
          <a:bodyPr/>
          <a:lstStyle/>
          <a:p>
            <a:r>
              <a:rPr lang="en-US" dirty="0"/>
              <a:t>Join another group and share your previous definition of Line. </a:t>
            </a:r>
          </a:p>
          <a:p>
            <a:r>
              <a:rPr lang="en-US" dirty="0"/>
              <a:t>Now rewrite your definition for the Element of Line using your new knowledge.  </a:t>
            </a:r>
          </a:p>
        </p:txBody>
      </p:sp>
    </p:spTree>
    <p:extLst>
      <p:ext uri="{BB962C8B-B14F-4D97-AF65-F5344CB8AC3E}">
        <p14:creationId xmlns:p14="http://schemas.microsoft.com/office/powerpoint/2010/main" val="1132078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355424" y="224226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355424" y="1545354"/>
            <a:ext cx="7772400" cy="150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 indent="-457200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3200" dirty="0"/>
              <a:t>What is “Line” in terms of art?</a:t>
            </a:r>
          </a:p>
          <a:p>
            <a:pPr lvl="0" indent="-457200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3200" dirty="0"/>
              <a:t>How does the element of line help create art? </a:t>
            </a:r>
            <a:endParaRPr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9F98A3-1787-E36C-6EDE-3DCAB26F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0780"/>
            <a:ext cx="3904488" cy="587900"/>
          </a:xfrm>
        </p:spPr>
        <p:txBody>
          <a:bodyPr/>
          <a:lstStyle/>
          <a:p>
            <a:r>
              <a:rPr lang="en-US" dirty="0"/>
              <a:t>????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3C938-3156-A053-47F6-11904CF4384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9002" y="1368804"/>
            <a:ext cx="4252686" cy="3257550"/>
          </a:xfrm>
        </p:spPr>
        <p:txBody>
          <a:bodyPr/>
          <a:lstStyle/>
          <a:p>
            <a:r>
              <a:rPr lang="en-US" sz="2400" dirty="0"/>
              <a:t>What is this an image of? </a:t>
            </a:r>
          </a:p>
          <a:p>
            <a:r>
              <a:rPr lang="en-US" sz="2400" dirty="0"/>
              <a:t>What could it be used for?</a:t>
            </a:r>
          </a:p>
          <a:p>
            <a:pPr marL="114300" indent="0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sz="2400" dirty="0"/>
              <a:t>Let’s draw one.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B513133-0C8A-F157-FA65-F40DB893A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78681" y="781812"/>
            <a:ext cx="3904488" cy="39044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824F2-3B6E-99E3-6F32-AF6AA8B3D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14" y="208752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Think About Your Drawing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880AE-EC15-B36A-24EC-CC016F06E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971" y="1386297"/>
            <a:ext cx="8403772" cy="3291840"/>
          </a:xfrm>
        </p:spPr>
        <p:txBody>
          <a:bodyPr/>
          <a:lstStyle/>
          <a:p>
            <a:pPr marL="457200" marR="0" lvl="1" indent="0">
              <a:lnSpc>
                <a:spcPct val="115000"/>
              </a:lnSpc>
              <a:buSzPts val="1000"/>
              <a:buNone/>
              <a:tabLst>
                <a:tab pos="9144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Did you draw any straight lines?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15000"/>
              </a:lnSpc>
              <a:buSzPts val="1000"/>
              <a:buNone/>
              <a:tabLst>
                <a:tab pos="9144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Did any of your lines curve?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15000"/>
              </a:lnSpc>
              <a:buSzPts val="1000"/>
              <a:buNone/>
              <a:tabLst>
                <a:tab pos="9144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Did any lines connect?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15000"/>
              </a:lnSpc>
              <a:buSzPts val="1000"/>
              <a:buNone/>
              <a:tabLst>
                <a:tab pos="9144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Were there any lines that crossed?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15000"/>
              </a:lnSpc>
              <a:buSzPts val="1000"/>
              <a:buNone/>
              <a:tabLst>
                <a:tab pos="9144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Did any of your lines go from one point to another?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2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EACB3-E02D-9DCE-7620-0D5AAC917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43" y="216009"/>
            <a:ext cx="7895772" cy="683877"/>
          </a:xfrm>
        </p:spPr>
        <p:txBody>
          <a:bodyPr/>
          <a:lstStyle/>
          <a:p>
            <a:r>
              <a:rPr lang="en-US" dirty="0"/>
              <a:t>Initial Definition for 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40729-6E63-CA65-AC9B-1DF3724BC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857" y="1197610"/>
            <a:ext cx="8229600" cy="3291840"/>
          </a:xfrm>
        </p:spPr>
        <p:txBody>
          <a:bodyPr/>
          <a:lstStyle/>
          <a:p>
            <a:r>
              <a:rPr lang="en-US" dirty="0"/>
              <a:t>Join another group and share your previous conversation about your cog drawing.</a:t>
            </a:r>
          </a:p>
          <a:p>
            <a:endParaRPr lang="en-US" dirty="0"/>
          </a:p>
          <a:p>
            <a:r>
              <a:rPr lang="en-US" dirty="0"/>
              <a:t>Then, together as a group, craft an initial definition for the Element of Line. </a:t>
            </a:r>
          </a:p>
        </p:txBody>
      </p:sp>
    </p:spTree>
    <p:extLst>
      <p:ext uri="{BB962C8B-B14F-4D97-AF65-F5344CB8AC3E}">
        <p14:creationId xmlns:p14="http://schemas.microsoft.com/office/powerpoint/2010/main" val="2480707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E722A-AF2E-AC37-9198-9813948B6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97" y="179137"/>
            <a:ext cx="8229600" cy="857250"/>
          </a:xfrm>
        </p:spPr>
        <p:txBody>
          <a:bodyPr/>
          <a:lstStyle/>
          <a:p>
            <a:r>
              <a:rPr lang="en-US" dirty="0"/>
              <a:t>The Element of LINE in Objects and Nature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43DE5-5669-73FA-A403-F4E12EE7DC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5-6 photos</a:t>
            </a:r>
          </a:p>
          <a:p>
            <a:r>
              <a:rPr lang="en-US" dirty="0"/>
              <a:t>Upload your favorite in the Padlet </a:t>
            </a:r>
          </a:p>
          <a:p>
            <a:r>
              <a:rPr lang="en-US" dirty="0"/>
              <a:t>Padlet link: </a:t>
            </a:r>
          </a:p>
          <a:p>
            <a:r>
              <a:rPr lang="en-US" dirty="0"/>
              <a:t>Padlet QR code: </a:t>
            </a:r>
          </a:p>
        </p:txBody>
      </p:sp>
      <p:pic>
        <p:nvPicPr>
          <p:cNvPr id="5" name="Picture 4" descr="A long hallway with art on the wall&#10;&#10;AI-generated content may be incorrect.">
            <a:extLst>
              <a:ext uri="{FF2B5EF4-FFF2-40B4-BE49-F238E27FC236}">
                <a16:creationId xmlns:a16="http://schemas.microsoft.com/office/drawing/2014/main" id="{0118EA22-C790-3916-0CDE-8DE310BC7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59656" y="2599140"/>
            <a:ext cx="3186824" cy="2209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A977-1684-3486-6A99-40609C8B3837}"/>
              </a:ext>
            </a:extLst>
          </p:cNvPr>
          <p:cNvSpPr txBox="1"/>
          <p:nvPr/>
        </p:nvSpPr>
        <p:spPr>
          <a:xfrm>
            <a:off x="6227544" y="4774168"/>
            <a:ext cx="2359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19thc-artworldwide.org/autumn18/mix-reviews-van-gogh-and-japan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659081-F163-380E-E00E-E63306FFE19D}"/>
              </a:ext>
            </a:extLst>
          </p:cNvPr>
          <p:cNvSpPr txBox="1"/>
          <p:nvPr/>
        </p:nvSpPr>
        <p:spPr>
          <a:xfrm>
            <a:off x="6582888" y="2173052"/>
            <a:ext cx="1797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of a Photo </a:t>
            </a:r>
          </a:p>
        </p:txBody>
      </p:sp>
    </p:spTree>
    <p:extLst>
      <p:ext uri="{BB962C8B-B14F-4D97-AF65-F5344CB8AC3E}">
        <p14:creationId xmlns:p14="http://schemas.microsoft.com/office/powerpoint/2010/main" val="54038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9AD81-DC37-98B7-EF4B-E5E57EBF3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Types of Lines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3093D-49DF-4284-9ABA-E929A936C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200150"/>
            <a:ext cx="5429723" cy="3725775"/>
          </a:xfrm>
        </p:spPr>
        <p:txBody>
          <a:bodyPr/>
          <a:lstStyle/>
          <a:p>
            <a:pPr marL="63500" indent="0">
              <a:buNone/>
            </a:pPr>
            <a:r>
              <a:rPr lang="en-US" sz="2400" dirty="0"/>
              <a:t>While watching the following video:</a:t>
            </a:r>
          </a:p>
          <a:p>
            <a:pPr marL="63500" indent="0">
              <a:buNone/>
            </a:pPr>
            <a:endParaRPr lang="en-US" sz="2400" dirty="0"/>
          </a:p>
          <a:p>
            <a:pPr marL="520700" indent="-457200">
              <a:buAutoNum type="arabicPeriod"/>
            </a:pPr>
            <a:r>
              <a:rPr lang="en-US" sz="2400" dirty="0"/>
              <a:t>Write the name of the type of line on your paper. </a:t>
            </a:r>
          </a:p>
          <a:p>
            <a:pPr marL="520700" indent="-457200">
              <a:buAutoNum type="arabicPeriod"/>
            </a:pPr>
            <a:r>
              <a:rPr lang="en-US" sz="2400" dirty="0"/>
              <a:t>Draw simple examples to illustrate each type of line. </a:t>
            </a:r>
          </a:p>
        </p:txBody>
      </p:sp>
    </p:spTree>
    <p:extLst>
      <p:ext uri="{BB962C8B-B14F-4D97-AF65-F5344CB8AC3E}">
        <p14:creationId xmlns:p14="http://schemas.microsoft.com/office/powerpoint/2010/main" val="1877059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51574-887C-8177-B781-15D11AA61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45" y="203114"/>
            <a:ext cx="8229600" cy="673501"/>
          </a:xfrm>
        </p:spPr>
        <p:txBody>
          <a:bodyPr/>
          <a:lstStyle/>
          <a:p>
            <a:r>
              <a:rPr lang="en-US" dirty="0"/>
              <a:t>Mr. New’s Art Class </a:t>
            </a:r>
          </a:p>
        </p:txBody>
      </p:sp>
      <p:pic>
        <p:nvPicPr>
          <p:cNvPr id="4" name="Online Media 3" descr="All About Lines - Understanding The Elements of Art and Design">
            <a:hlinkClick r:id="" action="ppaction://media"/>
            <a:extLst>
              <a:ext uri="{FF2B5EF4-FFF2-40B4-BE49-F238E27FC236}">
                <a16:creationId xmlns:a16="http://schemas.microsoft.com/office/drawing/2014/main" id="{C2939008-DBAB-20F2-C2CD-78CEF3E569E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66114" y="1339340"/>
            <a:ext cx="5811772" cy="328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3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767</Words>
  <Application>Microsoft Office PowerPoint</Application>
  <PresentationFormat>On-screen Show (16:9)</PresentationFormat>
  <Paragraphs>100</Paragraphs>
  <Slides>20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Symbol</vt:lpstr>
      <vt:lpstr>Calibri</vt:lpstr>
      <vt:lpstr>Constantia</vt:lpstr>
      <vt:lpstr>Georgia</vt:lpstr>
      <vt:lpstr>LEARN theme</vt:lpstr>
      <vt:lpstr>PowerPoint Presentation</vt:lpstr>
      <vt:lpstr>A Mighty Fine Line</vt:lpstr>
      <vt:lpstr>Essential Questions</vt:lpstr>
      <vt:lpstr>????</vt:lpstr>
      <vt:lpstr>Think About Your Drawing</vt:lpstr>
      <vt:lpstr>Initial Definition for LINE</vt:lpstr>
      <vt:lpstr>The Element of LINE in Objects and Nature</vt:lpstr>
      <vt:lpstr> Types of Lines</vt:lpstr>
      <vt:lpstr>Mr. New’s Art Class </vt:lpstr>
      <vt:lpstr>Video discussion</vt:lpstr>
      <vt:lpstr>Think about these ideas while watching the video for a 2nd time. </vt:lpstr>
      <vt:lpstr>What happens when a cog is removed or when a line is changed? </vt:lpstr>
      <vt:lpstr>The Element of LINE in Objects and Nature</vt:lpstr>
      <vt:lpstr>Zentangle </vt:lpstr>
      <vt:lpstr>Zentangles</vt:lpstr>
      <vt:lpstr> Lines used to create Zentangles</vt:lpstr>
      <vt:lpstr>Three Steps to Begin A Zentangle</vt:lpstr>
      <vt:lpstr> Making a Zentangle Pattern using DISCO</vt:lpstr>
      <vt:lpstr>"What? So What? Now What?</vt:lpstr>
      <vt:lpstr>Definition for 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Bracken, Pam</cp:lastModifiedBy>
  <cp:revision>9</cp:revision>
  <dcterms:modified xsi:type="dcterms:W3CDTF">2025-04-29T14:31:57Z</dcterms:modified>
</cp:coreProperties>
</file>